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6" r:id="rId7"/>
    <p:sldId id="269" r:id="rId8"/>
    <p:sldId id="270" r:id="rId9"/>
    <p:sldId id="260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7A"/>
    <a:srgbClr val="46779F"/>
    <a:srgbClr val="F9BF75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1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C1427-43EE-43ED-BE50-CF60D1350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00134" y="1046163"/>
            <a:ext cx="7575966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BFEB07-A63D-4D7B-935A-904D8A3B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604" y="4169569"/>
            <a:ext cx="7575966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BBC33-13D4-47F5-802C-7F732067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E972A-4C06-4479-81BF-51C0B300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1D3AD-EFD5-4BCD-BAF6-9939495A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1DCE3F2-F830-4C23-ADD5-662F32D6CB2B}"/>
              </a:ext>
            </a:extLst>
          </p:cNvPr>
          <p:cNvSpPr/>
          <p:nvPr userDrawn="1"/>
        </p:nvSpPr>
        <p:spPr>
          <a:xfrm>
            <a:off x="-610896" y="954088"/>
            <a:ext cx="5011030" cy="51435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4550D01-37FE-441A-87D4-D518784BBFD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3205E39-F76C-4724-A40E-3A1FCDF895D5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8560973-55A7-4164-90D6-9B84243EC90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8349694-22A7-48DF-9C54-45A14B96C43E}"/>
              </a:ext>
            </a:extLst>
          </p:cNvPr>
          <p:cNvSpPr/>
          <p:nvPr userDrawn="1"/>
        </p:nvSpPr>
        <p:spPr>
          <a:xfrm>
            <a:off x="4723752" y="6458889"/>
            <a:ext cx="826148" cy="826148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9D1D2E9-768C-42A7-A023-09323FF2BED3}"/>
              </a:ext>
            </a:extLst>
          </p:cNvPr>
          <p:cNvSpPr/>
          <p:nvPr userDrawn="1"/>
        </p:nvSpPr>
        <p:spPr>
          <a:xfrm>
            <a:off x="5682926" y="6444926"/>
            <a:ext cx="826148" cy="826148"/>
          </a:xfrm>
          <a:prstGeom prst="ellipse">
            <a:avLst/>
          </a:prstGeom>
          <a:solidFill>
            <a:srgbClr val="FF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EF6D256-07C7-4329-B6E1-D15C3EC9B325}"/>
              </a:ext>
            </a:extLst>
          </p:cNvPr>
          <p:cNvSpPr/>
          <p:nvPr userDrawn="1"/>
        </p:nvSpPr>
        <p:spPr>
          <a:xfrm>
            <a:off x="6642100" y="6444926"/>
            <a:ext cx="826148" cy="826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FE16EAC-09A0-42D3-9600-6293BFF52F5F}"/>
              </a:ext>
            </a:extLst>
          </p:cNvPr>
          <p:cNvSpPr/>
          <p:nvPr userDrawn="1"/>
        </p:nvSpPr>
        <p:spPr>
          <a:xfrm>
            <a:off x="3987060" y="3015926"/>
            <a:ext cx="826148" cy="826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5CBA1E4-1573-44EA-8969-D03EAA68E5B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6FC629-D18E-4CB9-8EF9-DB780302E67D}"/>
              </a:ext>
            </a:extLst>
          </p:cNvPr>
          <p:cNvSpPr/>
          <p:nvPr userDrawn="1"/>
        </p:nvSpPr>
        <p:spPr>
          <a:xfrm>
            <a:off x="4593512" y="-1537283"/>
            <a:ext cx="6417388" cy="6417388"/>
          </a:xfrm>
          <a:prstGeom prst="ellipse">
            <a:avLst/>
          </a:prstGeom>
          <a:noFill/>
          <a:ln>
            <a:solidFill>
              <a:schemeClr val="accent3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32240E-001E-4F6D-A1C3-CA4F061E26B8}"/>
              </a:ext>
            </a:extLst>
          </p:cNvPr>
          <p:cNvSpPr/>
          <p:nvPr userDrawn="1"/>
        </p:nvSpPr>
        <p:spPr>
          <a:xfrm>
            <a:off x="5532939" y="3332162"/>
            <a:ext cx="6064110" cy="6064110"/>
          </a:xfrm>
          <a:prstGeom prst="ellipse">
            <a:avLst/>
          </a:prstGeom>
          <a:noFill/>
          <a:ln>
            <a:solidFill>
              <a:schemeClr val="accent2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9C98EA7-A050-4121-8572-673BCFB35457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ACBB82-EA11-4454-826C-FC7BC2B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38D586-BBBA-40D4-9389-338EB8E8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84E96-4ED3-4D8F-895B-F8D9BAF2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1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5B5B1-3264-43AD-A8F6-F198C429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7BC43-98B1-4256-951A-FEDD231C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4375B-3B74-4F6D-B22F-495E825A7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9F9369-CF18-4B83-9CAA-5142A5AB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2EF962-9D69-4B68-8427-88C7A475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9846F-83C0-40A8-9AE3-5C9AA683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9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01A3-57F7-48FA-BF55-3CA4E370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BADF23-7770-4B0C-98A1-EFE8D2340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1D014-9FE5-4094-8833-69FAAC50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3DDCA-EF19-4151-88F5-6C9258F6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A0CBD-3DED-46B6-BFE1-B88D58AD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2721B7-30EF-4254-B932-CC80420E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7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B27CB-688C-409F-930C-F4EF9665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EBCBE4-64CF-4EBA-8996-E704174F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5E669-FA7A-4C00-8D3D-97F49CAB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EBB5A-D6DE-49C4-9FB5-34D55FB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A224B-FC3E-4F24-BFA0-94A072C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6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392FC-35F7-40C8-A5D8-E1606CA8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C62C8F-7D79-4E08-BD66-D6A389F35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621C6-A4A0-440D-AB25-9838576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0E52C-4219-430D-92D4-C35BB97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F3CB5-4420-4FE1-9A19-00A5F5A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3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BD07-BAA6-4A63-89C7-0479FAB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54BCA-093E-471E-8942-104171B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E318-C272-49D1-8AEB-6EEB9EF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456E4-5366-4A6B-A747-CAFB1D4D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A3CDAC9-9D60-48B9-A8EC-A9A5625147E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5FDD172-A0D3-47D0-9661-83B7EFB922ED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FDC9E4-FF48-46EB-9D27-0C8CCA691EB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2FAB47-E810-4EEC-B2E8-0061E02049E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8CA4391-1C4C-4283-ACF3-2CA576E57286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A3CDAC9-9D60-48B9-A8EC-A9A5625147E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5FDD172-A0D3-47D0-9661-83B7EFB922ED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FDC9E4-FF48-46EB-9D27-0C8CCA691EB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2FAB47-E810-4EEC-B2E8-0061E02049E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44ABC0-100E-486E-B98A-C67CB082CDB2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BD07-BAA6-4A63-89C7-0479FAB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54BCA-093E-471E-8942-104171B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E318-C272-49D1-8AEB-6EEB9EF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456E4-5366-4A6B-A747-CAFB1D4D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A3CDAC9-9D60-48B9-A8EC-A9A5625147E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5FDD172-A0D3-47D0-9661-83B7EFB922ED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FDC9E4-FF48-46EB-9D27-0C8CCA691EB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2FAB47-E810-4EEC-B2E8-0061E02049E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1BA39D3-775A-4C6E-8A08-A9A4829DCDCE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8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BD07-BAA6-4A63-89C7-0479FAB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54BCA-093E-471E-8942-104171B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E318-C272-49D1-8AEB-6EEB9EF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456E4-5366-4A6B-A747-CAFB1D4D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D69D8-EBFB-414C-A467-9A479756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0A25-96DC-447B-B550-0F19DE69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DBBDB-114D-4801-99D2-9C31014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BC4DE-4496-40C2-BE7B-B8C947ED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D51AC-3B8E-48EC-B28F-027F8AD9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15438-F5B1-428E-9AB7-2275F611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7D4D9-5E26-4E84-890D-137E59B2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005AFF-56AE-4F8F-B43E-A80412E3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76DA3-7CD5-4567-81D1-F33B23D8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381B17-A7BE-408E-815B-76C7517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4FEC9-1C5E-4901-93AF-C13D79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0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8A033-0249-4618-9AA0-DED860FF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8B9F40-BED2-49E1-9A0E-852ECF68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390416-B82D-400C-AC91-902F3067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7DFED4-6462-4F13-A1E4-FAEE2A209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0888EF-9E4C-425A-AA88-8C16511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43EBB3-BFFC-4009-ACCB-66361412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1AC6AE-9786-472E-9BAE-CB04AB15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EBFF65-6640-47AB-9D26-C49798E7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D0E26-7FE6-493F-93F4-569B5C8F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E27546-8C98-48A9-A8CB-80DE4D87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E338EB-E3C3-4355-AF38-940E913E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315DA-3C54-49F2-9EDE-F0B80B69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5EF21-AD98-4558-BCC5-A0BE249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96F8B-4446-4E20-A4A4-000C379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428E6-257E-4FD1-A374-425A1CD8A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91AC-2130-4B57-AD54-748BAEF5B6C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0F35C-71C6-4178-B2B8-52B4C3438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2A9CE-D06C-47FF-858B-3AC63121B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hlinkClick r:id="rId16"/>
            <a:extLst>
              <a:ext uri="{FF2B5EF4-FFF2-40B4-BE49-F238E27FC236}">
                <a16:creationId xmlns:a16="http://schemas.microsoft.com/office/drawing/2014/main" id="{84663201-2880-4F38-800F-40D1127B833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E3EB9-3571-43E0-8223-625342A06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0317" y="1342254"/>
            <a:ext cx="7575966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eorgia" panose="02040502050405020303" pitchFamily="18" charset="0"/>
              </a:rPr>
              <a:t>«</a:t>
            </a:r>
            <a:r>
              <a:rPr lang="ru-RU" dirty="0" err="1">
                <a:latin typeface="Georgia" panose="02040502050405020303" pitchFamily="18" charset="0"/>
              </a:rPr>
              <a:t>Світлотінь</a:t>
            </a:r>
            <a:r>
              <a:rPr lang="ru-RU" dirty="0">
                <a:latin typeface="Georgia" panose="02040502050405020303" pitchFamily="18" charset="0"/>
              </a:rPr>
              <a:t>. </a:t>
            </a:r>
            <a:br>
              <a:rPr lang="ru-RU" dirty="0">
                <a:latin typeface="Georgia" panose="02040502050405020303" pitchFamily="18" charset="0"/>
              </a:rPr>
            </a:br>
            <a:r>
              <a:rPr lang="ru-RU" dirty="0" err="1">
                <a:latin typeface="Georgia" panose="02040502050405020303" pitchFamily="18" charset="0"/>
              </a:rPr>
              <a:t>Малювання</a:t>
            </a:r>
            <a:r>
              <a:rPr lang="ru-RU" dirty="0">
                <a:latin typeface="Georgia" panose="02040502050405020303" pitchFamily="18" charset="0"/>
              </a:rPr>
              <a:t> куба».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E7F82-D852-4A17-9CA2-19F38FF1F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solidFill>
                  <a:srgbClr val="F9BF75"/>
                </a:solidFill>
                <a:latin typeface="Georgia" panose="02040502050405020303" pitchFamily="18" charset="0"/>
              </a:rPr>
              <a:t>урок </a:t>
            </a:r>
            <a:r>
              <a:rPr lang="ru-RU" sz="3000" dirty="0" err="1">
                <a:solidFill>
                  <a:srgbClr val="F9BF75"/>
                </a:solidFill>
                <a:latin typeface="Georgia" panose="02040502050405020303" pitchFamily="18" charset="0"/>
              </a:rPr>
              <a:t>образотворчого</a:t>
            </a:r>
            <a:r>
              <a:rPr lang="ru-RU" sz="3000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ru-RU" sz="3000" dirty="0" err="1">
                <a:solidFill>
                  <a:srgbClr val="F9BF75"/>
                </a:solidFill>
                <a:latin typeface="Georgia" panose="02040502050405020303" pitchFamily="18" charset="0"/>
              </a:rPr>
              <a:t>мистецтва</a:t>
            </a:r>
            <a:endParaRPr lang="ru-RU" sz="3000" dirty="0">
              <a:solidFill>
                <a:srgbClr val="F9BF75"/>
              </a:solidFill>
              <a:latin typeface="Georgia" panose="02040502050405020303" pitchFamily="18" charset="0"/>
            </a:endParaRPr>
          </a:p>
          <a:p>
            <a:r>
              <a:rPr lang="ru-RU" sz="3000" dirty="0">
                <a:solidFill>
                  <a:srgbClr val="F9BF75"/>
                </a:solidFill>
                <a:latin typeface="Georgia" panose="02040502050405020303" pitchFamily="18" charset="0"/>
              </a:rPr>
              <a:t>у 5 </a:t>
            </a:r>
            <a:r>
              <a:rPr lang="ru-RU" sz="3000" dirty="0" err="1">
                <a:solidFill>
                  <a:srgbClr val="F9BF75"/>
                </a:solidFill>
                <a:latin typeface="Georgia" panose="02040502050405020303" pitchFamily="18" charset="0"/>
              </a:rPr>
              <a:t>класі</a:t>
            </a:r>
            <a:endParaRPr lang="ru-RU" sz="3000" dirty="0">
              <a:solidFill>
                <a:srgbClr val="F9BF75"/>
              </a:solidFill>
              <a:latin typeface="Georgia" panose="02040502050405020303" pitchFamily="18" charset="0"/>
            </a:endParaRPr>
          </a:p>
          <a:p>
            <a:r>
              <a:rPr lang="ru-RU" sz="3000" dirty="0" err="1">
                <a:latin typeface="Georgia" panose="02040502050405020303" pitchFamily="18" charset="0"/>
              </a:rPr>
              <a:t>Вчитель</a:t>
            </a:r>
            <a:r>
              <a:rPr lang="ru-RU" sz="3000" dirty="0">
                <a:latin typeface="Georgia" panose="02040502050405020303" pitchFamily="18" charset="0"/>
              </a:rPr>
              <a:t>: </a:t>
            </a:r>
            <a:r>
              <a:rPr lang="ru-RU" sz="3000" dirty="0" err="1">
                <a:latin typeface="Georgia" panose="02040502050405020303" pitchFamily="18" charset="0"/>
              </a:rPr>
              <a:t>Андрєєва</a:t>
            </a:r>
            <a:r>
              <a:rPr lang="ru-RU" sz="3000" dirty="0">
                <a:latin typeface="Georgia" panose="02040502050405020303" pitchFamily="18" charset="0"/>
              </a:rPr>
              <a:t> Ж.В.</a:t>
            </a:r>
          </a:p>
        </p:txBody>
      </p:sp>
    </p:spTree>
    <p:extLst>
      <p:ext uri="{BB962C8B-B14F-4D97-AF65-F5344CB8AC3E}">
        <p14:creationId xmlns:p14="http://schemas.microsoft.com/office/powerpoint/2010/main" val="330275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1BA7-1C99-4CE7-BDDC-1954700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План </a:t>
            </a:r>
            <a:r>
              <a:rPr lang="ru-RU" dirty="0" err="1">
                <a:latin typeface="Georgia" panose="02040502050405020303" pitchFamily="18" charset="0"/>
              </a:rPr>
              <a:t>роботи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FE68D-1F28-4D43-A7C8-89C81B04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На </a:t>
            </a:r>
            <a:r>
              <a:rPr lang="ru-RU" dirty="0" err="1">
                <a:latin typeface="Georgia" panose="02040502050405020303" pitchFamily="18" charset="0"/>
              </a:rPr>
              <a:t>аркуші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паперу</a:t>
            </a:r>
            <a:r>
              <a:rPr lang="ru-RU" dirty="0">
                <a:latin typeface="Georgia" panose="02040502050405020303" pitchFamily="18" charset="0"/>
              </a:rPr>
              <a:t> скомпонуйте </a:t>
            </a:r>
            <a:r>
              <a:rPr lang="ru-RU" dirty="0" err="1">
                <a:latin typeface="Georgia" panose="02040502050405020303" pitchFamily="18" charset="0"/>
              </a:rPr>
              <a:t>зображення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Порівняйте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його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пропорції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загалом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Порівняйте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пропорції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різних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частин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зображення</a:t>
            </a:r>
            <a:r>
              <a:rPr lang="ru-RU" dirty="0">
                <a:latin typeface="Georgia" panose="02040502050405020303" pitchFamily="18" charset="0"/>
              </a:rPr>
              <a:t>: </a:t>
            </a:r>
            <a:r>
              <a:rPr lang="ru-RU" dirty="0" err="1">
                <a:latin typeface="Georgia" panose="02040502050405020303" pitchFamily="18" charset="0"/>
              </a:rPr>
              <a:t>довжину</a:t>
            </a:r>
            <a:r>
              <a:rPr lang="ru-RU" dirty="0">
                <a:latin typeface="Georgia" panose="02040502050405020303" pitchFamily="18" charset="0"/>
              </a:rPr>
              <a:t> до </a:t>
            </a:r>
            <a:r>
              <a:rPr lang="ru-RU" dirty="0" err="1">
                <a:latin typeface="Georgia" panose="02040502050405020303" pitchFamily="18" charset="0"/>
              </a:rPr>
              <a:t>висоти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ширини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Виправте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помилки</a:t>
            </a:r>
            <a:r>
              <a:rPr lang="ru-RU" dirty="0">
                <a:latin typeface="Georgia" panose="02040502050405020303" pitchFamily="18" charset="0"/>
              </a:rPr>
              <a:t> в </a:t>
            </a:r>
            <a:r>
              <a:rPr lang="ru-RU" dirty="0" err="1">
                <a:latin typeface="Georgia" panose="02040502050405020303" pitchFamily="18" charset="0"/>
              </a:rPr>
              <a:t>побудові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З’ясуйте</a:t>
            </a:r>
            <a:r>
              <a:rPr lang="ru-RU" dirty="0">
                <a:latin typeface="Georgia" panose="02040502050405020303" pitchFamily="18" charset="0"/>
              </a:rPr>
              <a:t>, де </a:t>
            </a:r>
            <a:r>
              <a:rPr lang="ru-RU" dirty="0" err="1">
                <a:latin typeface="Georgia" panose="02040502050405020303" pitchFamily="18" charset="0"/>
              </a:rPr>
              <a:t>розміщена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лінія</a:t>
            </a:r>
            <a:r>
              <a:rPr lang="ru-RU" dirty="0">
                <a:latin typeface="Georgia" panose="02040502050405020303" pitchFamily="18" charset="0"/>
              </a:rPr>
              <a:t> горизонту.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Уявіть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лінії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які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йдуть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</a:t>
            </a:r>
            <a:r>
              <a:rPr lang="ru-RU" dirty="0">
                <a:latin typeface="Georgia" panose="02040502050405020303" pitchFamily="18" charset="0"/>
              </a:rPr>
              <a:t> граней </a:t>
            </a:r>
            <a:r>
              <a:rPr lang="ru-RU" dirty="0" err="1">
                <a:latin typeface="Georgia" panose="02040502050405020303" pitchFamily="18" charset="0"/>
              </a:rPr>
              <a:t>вашої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моделі</a:t>
            </a:r>
            <a:r>
              <a:rPr lang="ru-RU" dirty="0">
                <a:latin typeface="Georgia" panose="02040502050405020303" pitchFamily="18" charset="0"/>
              </a:rPr>
              <a:t> в точки сходу на </a:t>
            </a:r>
            <a:r>
              <a:rPr lang="ru-RU" dirty="0" err="1">
                <a:latin typeface="Georgia" panose="02040502050405020303" pitchFamily="18" charset="0"/>
              </a:rPr>
              <a:t>лінії</a:t>
            </a:r>
            <a:r>
              <a:rPr lang="ru-RU" dirty="0">
                <a:latin typeface="Georgia" panose="02040502050405020303" pitchFamily="18" charset="0"/>
              </a:rPr>
              <a:t> горизонту, </a:t>
            </a:r>
            <a:r>
              <a:rPr lang="ru-RU" dirty="0" err="1">
                <a:latin typeface="Georgia" panose="02040502050405020303" pitchFamily="18" charset="0"/>
              </a:rPr>
              <a:t>спробуйте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їх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відтворити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З’ясуйте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який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бік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зображення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здається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більшим</a:t>
            </a:r>
            <a:r>
              <a:rPr lang="ru-RU" dirty="0">
                <a:latin typeface="Georgia" panose="02040502050405020303" pitchFamily="18" charset="0"/>
              </a:rPr>
              <a:t>: той, </a:t>
            </a:r>
            <a:r>
              <a:rPr lang="ru-RU" dirty="0" err="1">
                <a:latin typeface="Georgia" panose="02040502050405020303" pitchFamily="18" charset="0"/>
              </a:rPr>
              <a:t>що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ближче</a:t>
            </a:r>
            <a:r>
              <a:rPr lang="ru-RU" dirty="0">
                <a:latin typeface="Georgia" panose="02040502050405020303" pitchFamily="18" charset="0"/>
              </a:rPr>
              <a:t> до вас, </a:t>
            </a:r>
            <a:r>
              <a:rPr lang="ru-RU" dirty="0" err="1">
                <a:latin typeface="Georgia" panose="02040502050405020303" pitchFamily="18" charset="0"/>
              </a:rPr>
              <a:t>чи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навпаки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Який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нахил</a:t>
            </a:r>
            <a:r>
              <a:rPr lang="ru-RU" dirty="0">
                <a:latin typeface="Georgia" panose="02040502050405020303" pitchFamily="18" charset="0"/>
              </a:rPr>
              <a:t> у </a:t>
            </a:r>
            <a:r>
              <a:rPr lang="ru-RU" dirty="0" err="1">
                <a:latin typeface="Georgia" panose="02040502050405020303" pitchFamily="18" charset="0"/>
              </a:rPr>
              <a:t>ліній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що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йдуть</a:t>
            </a:r>
            <a:r>
              <a:rPr lang="ru-RU" dirty="0">
                <a:latin typeface="Georgia" panose="02040502050405020303" pitchFamily="18" charset="0"/>
              </a:rPr>
              <a:t> у точки сходу?</a:t>
            </a:r>
          </a:p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• </a:t>
            </a:r>
            <a:r>
              <a:rPr lang="ru-RU" dirty="0" err="1">
                <a:latin typeface="Georgia" panose="02040502050405020303" pitchFamily="18" charset="0"/>
              </a:rPr>
              <a:t>Чи</a:t>
            </a:r>
            <a:r>
              <a:rPr lang="ru-RU" dirty="0">
                <a:latin typeface="Georgia" panose="02040502050405020303" pitchFamily="18" charset="0"/>
              </a:rPr>
              <a:t> не </a:t>
            </a:r>
            <a:r>
              <a:rPr lang="ru-RU" dirty="0" err="1">
                <a:latin typeface="Georgia" panose="02040502050405020303" pitchFamily="18" charset="0"/>
              </a:rPr>
              <a:t>змінюється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нахил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ліній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залежно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</a:t>
            </a:r>
            <a:r>
              <a:rPr lang="ru-RU" dirty="0">
                <a:latin typeface="Georgia" panose="02040502050405020303" pitchFamily="18" charset="0"/>
              </a:rPr>
              <a:t> того, </a:t>
            </a:r>
            <a:r>
              <a:rPr lang="ru-RU" dirty="0" err="1">
                <a:latin typeface="Georgia" panose="02040502050405020303" pitchFamily="18" charset="0"/>
              </a:rPr>
              <a:t>стоїте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чи</a:t>
            </a:r>
            <a:r>
              <a:rPr lang="ru-RU" dirty="0">
                <a:latin typeface="Georgia" panose="02040502050405020303" pitchFamily="18" charset="0"/>
              </a:rPr>
              <a:t> сидите? </a:t>
            </a:r>
            <a:r>
              <a:rPr lang="ru-RU" dirty="0" err="1">
                <a:latin typeface="Georgia" panose="02040502050405020303" pitchFamily="18" charset="0"/>
              </a:rPr>
              <a:t>Відтворіть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саме</a:t>
            </a:r>
            <a:r>
              <a:rPr lang="ru-RU" dirty="0">
                <a:latin typeface="Georgia" panose="02040502050405020303" pitchFamily="18" charset="0"/>
              </a:rPr>
              <a:t> той </a:t>
            </a:r>
            <a:r>
              <a:rPr lang="ru-RU" dirty="0" err="1">
                <a:latin typeface="Georgia" panose="02040502050405020303" pitchFamily="18" charset="0"/>
              </a:rPr>
              <a:t>нахил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який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бачите</a:t>
            </a:r>
            <a:r>
              <a:rPr lang="ru-RU" dirty="0">
                <a:latin typeface="Georgia" panose="02040502050405020303" pitchFamily="18" charset="0"/>
              </a:rPr>
              <a:t> у </a:t>
            </a:r>
            <a:r>
              <a:rPr lang="ru-RU" dirty="0" err="1">
                <a:latin typeface="Georgia" panose="02040502050405020303" pitchFamily="18" charset="0"/>
              </a:rPr>
              <a:t>своїй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моделі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5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1BA7-1C99-4CE7-BDDC-1954700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Georgia" panose="02040502050405020303" pitchFamily="18" charset="0"/>
              </a:rPr>
              <a:t>Зразок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роботи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BD22A-F627-504A-B4C5-18156CD5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78" y="1690688"/>
            <a:ext cx="26289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75B18A6-4163-874E-8ACF-F075F9C4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29" y="1772504"/>
            <a:ext cx="4566557" cy="33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08E59BAD-DD8F-4E68-9B89-534CA00E0873}"/>
              </a:ext>
            </a:extLst>
          </p:cNvPr>
          <p:cNvSpPr txBox="1">
            <a:spLocks/>
          </p:cNvSpPr>
          <p:nvPr/>
        </p:nvSpPr>
        <p:spPr>
          <a:xfrm>
            <a:off x="1989438" y="1068951"/>
            <a:ext cx="8118389" cy="2330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 err="1">
                <a:solidFill>
                  <a:schemeClr val="accent4"/>
                </a:solidFill>
                <a:latin typeface="Georgia" panose="02040502050405020303" pitchFamily="18" charset="0"/>
              </a:rPr>
              <a:t>Зворотній</a:t>
            </a:r>
            <a:r>
              <a:rPr lang="ru-RU" sz="6600" b="1" dirty="0">
                <a:solidFill>
                  <a:schemeClr val="accent4"/>
                </a:solidFill>
                <a:latin typeface="Georgia" panose="02040502050405020303" pitchFamily="18" charset="0"/>
              </a:rPr>
              <a:t> </a:t>
            </a:r>
            <a:r>
              <a:rPr lang="ru-RU" sz="6600" b="1" dirty="0" err="1">
                <a:solidFill>
                  <a:schemeClr val="accent4"/>
                </a:solidFill>
                <a:latin typeface="Georgia" panose="02040502050405020303" pitchFamily="18" charset="0"/>
              </a:rPr>
              <a:t>зв</a:t>
            </a:r>
            <a:r>
              <a:rPr lang="en-US" sz="6600" b="1" dirty="0">
                <a:solidFill>
                  <a:schemeClr val="accent4"/>
                </a:solidFill>
                <a:latin typeface="Georgia" panose="02040502050405020303" pitchFamily="18" charset="0"/>
              </a:rPr>
              <a:t>’</a:t>
            </a:r>
            <a:r>
              <a:rPr lang="uk-UA" sz="6600" b="1" dirty="0" err="1">
                <a:solidFill>
                  <a:schemeClr val="accent4"/>
                </a:solidFill>
                <a:latin typeface="Georgia" panose="02040502050405020303" pitchFamily="18" charset="0"/>
              </a:rPr>
              <a:t>язок</a:t>
            </a:r>
            <a:endParaRPr lang="ru-RU" sz="6600" b="1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A66DA-7BC7-4C46-8FB4-FEF188E822E1}"/>
              </a:ext>
            </a:extLst>
          </p:cNvPr>
          <p:cNvSpPr txBox="1"/>
          <p:nvPr/>
        </p:nvSpPr>
        <p:spPr>
          <a:xfrm>
            <a:off x="1989438" y="3299254"/>
            <a:ext cx="10120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Human</a:t>
            </a:r>
          </a:p>
          <a:p>
            <a:pPr marL="342900" indent="-342900">
              <a:buAutoNum type="arabicPeriod"/>
            </a:pP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E-mail</a:t>
            </a: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: </a:t>
            </a:r>
            <a:r>
              <a:rPr lang="en-US" sz="3000" b="1" dirty="0">
                <a:solidFill>
                  <a:srgbClr val="FF887A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zhannaandreeva95@ukr.net</a:t>
            </a:r>
            <a:endParaRPr lang="en-US" sz="3000" b="1" dirty="0">
              <a:solidFill>
                <a:srgbClr val="FF887A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Viber</a:t>
            </a: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: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uk-UA" sz="3000" b="1" dirty="0">
                <a:solidFill>
                  <a:srgbClr val="FF887A"/>
                </a:solidFill>
                <a:latin typeface="Georgia" panose="02040502050405020303" pitchFamily="18" charset="0"/>
              </a:rPr>
              <a:t>0984971546</a:t>
            </a:r>
            <a:endParaRPr lang="ru-UA" sz="3000" b="1" dirty="0">
              <a:solidFill>
                <a:srgbClr val="FF887A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19B42-D637-4733-8389-1C997B8E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000" i="1" dirty="0">
                <a:latin typeface="Georgia" panose="02040502050405020303" pitchFamily="18" charset="0"/>
              </a:rPr>
              <a:t>Для того </a:t>
            </a:r>
            <a:r>
              <a:rPr lang="ru-RU" sz="3000" i="1" dirty="0" err="1">
                <a:latin typeface="Georgia" panose="02040502050405020303" pitchFamily="18" charset="0"/>
              </a:rPr>
              <a:t>щоб</a:t>
            </a:r>
            <a:r>
              <a:rPr lang="ru-RU" sz="3000" i="1" dirty="0">
                <a:latin typeface="Georgia" panose="02040502050405020303" pitchFamily="18" charset="0"/>
              </a:rPr>
              <a:t> </a:t>
            </a:r>
            <a:r>
              <a:rPr lang="ru-RU" sz="3000" i="1" dirty="0" err="1">
                <a:latin typeface="Georgia" panose="02040502050405020303" pitchFamily="18" charset="0"/>
              </a:rPr>
              <a:t>зобразити</a:t>
            </a:r>
            <a:r>
              <a:rPr lang="ru-RU" sz="3000" i="1" dirty="0">
                <a:latin typeface="Georgia" panose="02040502050405020303" pitchFamily="18" charset="0"/>
              </a:rPr>
              <a:t> предмет </a:t>
            </a:r>
            <a:r>
              <a:rPr lang="ru-RU" sz="3000" i="1" dirty="0" err="1">
                <a:latin typeface="Georgia" panose="02040502050405020303" pitchFamily="18" charset="0"/>
              </a:rPr>
              <a:t>об’ємним</a:t>
            </a:r>
            <a:r>
              <a:rPr lang="ru-RU" sz="3000" i="1" dirty="0">
                <a:latin typeface="Georgia" panose="02040502050405020303" pitchFamily="18" charset="0"/>
              </a:rPr>
              <a:t>, ми </a:t>
            </a:r>
            <a:r>
              <a:rPr lang="ru-RU" sz="3000" i="1" dirty="0" err="1">
                <a:latin typeface="Georgia" panose="02040502050405020303" pitchFamily="18" charset="0"/>
              </a:rPr>
              <a:t>маємо</a:t>
            </a:r>
            <a:r>
              <a:rPr lang="ru-RU" sz="3000" i="1" dirty="0">
                <a:latin typeface="Georgia" panose="02040502050405020303" pitchFamily="18" charset="0"/>
              </a:rPr>
              <a:t> </a:t>
            </a:r>
            <a:r>
              <a:rPr lang="ru-RU" sz="3000" i="1" dirty="0" err="1">
                <a:latin typeface="Georgia" panose="02040502050405020303" pitchFamily="18" charset="0"/>
              </a:rPr>
              <a:t>виявити</a:t>
            </a:r>
            <a:r>
              <a:rPr lang="ru-RU" sz="3000" i="1" dirty="0">
                <a:latin typeface="Georgia" panose="02040502050405020303" pitchFamily="18" charset="0"/>
              </a:rPr>
              <a:t> на </a:t>
            </a:r>
            <a:r>
              <a:rPr lang="ru-RU" sz="3000" i="1" dirty="0" err="1">
                <a:latin typeface="Georgia" panose="02040502050405020303" pitchFamily="18" charset="0"/>
              </a:rPr>
              <a:t>ньому</a:t>
            </a:r>
            <a:r>
              <a:rPr lang="ru-RU" sz="3000" i="1" dirty="0">
                <a:latin typeface="Georgia" panose="02040502050405020303" pitchFamily="18" charset="0"/>
              </a:rPr>
              <a:t> </a:t>
            </a:r>
            <a:r>
              <a:rPr lang="ru-RU" sz="3000" i="1" u="sng" dirty="0" err="1">
                <a:solidFill>
                  <a:srgbClr val="F9BF75"/>
                </a:solidFill>
                <a:latin typeface="Georgia" panose="02040502050405020303" pitchFamily="18" charset="0"/>
              </a:rPr>
              <a:t>світло</a:t>
            </a:r>
            <a:r>
              <a:rPr lang="ru-RU" sz="3000" i="1" u="sng" dirty="0">
                <a:latin typeface="Georgia" panose="02040502050405020303" pitchFamily="18" charset="0"/>
              </a:rPr>
              <a:t> і </a:t>
            </a:r>
            <a:r>
              <a:rPr lang="ru-RU" sz="3000" i="1" u="sng" dirty="0" err="1">
                <a:solidFill>
                  <a:srgbClr val="FF887A"/>
                </a:solidFill>
                <a:latin typeface="Georgia" panose="02040502050405020303" pitchFamily="18" charset="0"/>
              </a:rPr>
              <a:t>тіні</a:t>
            </a:r>
            <a:r>
              <a:rPr lang="ru-RU" sz="3000" i="1" dirty="0">
                <a:latin typeface="Georgia" panose="02040502050405020303" pitchFamily="18" charset="0"/>
              </a:rPr>
              <a:t>. </a:t>
            </a:r>
            <a:br>
              <a:rPr lang="ru-RU" sz="3000" i="1" dirty="0">
                <a:latin typeface="Georgia" panose="02040502050405020303" pitchFamily="18" charset="0"/>
              </a:rPr>
            </a:br>
            <a:r>
              <a:rPr lang="ru-RU" sz="3000" i="1" dirty="0">
                <a:latin typeface="Georgia" panose="02040502050405020303" pitchFamily="18" charset="0"/>
              </a:rPr>
              <a:t>Як вони </a:t>
            </a:r>
            <a:r>
              <a:rPr lang="ru-RU" sz="3000" i="1" dirty="0" err="1">
                <a:latin typeface="Georgia" panose="02040502050405020303" pitchFamily="18" charset="0"/>
              </a:rPr>
              <a:t>розміщуються</a:t>
            </a:r>
            <a:r>
              <a:rPr lang="ru-RU" sz="3000" i="1" dirty="0"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0085C-AF71-4271-A375-4881D273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500" dirty="0" err="1">
                <a:latin typeface="Georgia" panose="02040502050405020303" pitchFamily="18" charset="0"/>
              </a:rPr>
              <a:t>Закономірності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розміщення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світла</a:t>
            </a:r>
            <a:r>
              <a:rPr lang="ru-RU" sz="2500" dirty="0">
                <a:latin typeface="Georgia" panose="02040502050405020303" pitchFamily="18" charset="0"/>
              </a:rPr>
              <a:t> і </a:t>
            </a:r>
            <a:r>
              <a:rPr lang="ru-RU" sz="2500" dirty="0" err="1">
                <a:latin typeface="Georgia" panose="02040502050405020303" pitchFamily="18" charset="0"/>
              </a:rPr>
              <a:t>тіней</a:t>
            </a:r>
            <a:r>
              <a:rPr lang="ru-RU" sz="2500" dirty="0">
                <a:latin typeface="Georgia" panose="02040502050405020303" pitchFamily="18" charset="0"/>
              </a:rPr>
              <a:t> на </a:t>
            </a:r>
            <a:r>
              <a:rPr lang="ru-RU" sz="2500" dirty="0" err="1">
                <a:latin typeface="Georgia" panose="02040502050405020303" pitchFamily="18" charset="0"/>
              </a:rPr>
              <a:t>предметі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легше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помітити</a:t>
            </a:r>
            <a:r>
              <a:rPr lang="ru-RU" sz="2500" dirty="0">
                <a:latin typeface="Georgia" panose="02040502050405020303" pitchFamily="18" charset="0"/>
              </a:rPr>
              <a:t>, </a:t>
            </a:r>
            <a:r>
              <a:rPr lang="ru-RU" sz="2500" dirty="0" err="1">
                <a:latin typeface="Georgia" panose="02040502050405020303" pitchFamily="18" charset="0"/>
              </a:rPr>
              <a:t>якщо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освітити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його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направленим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збоку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електричним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світлом</a:t>
            </a:r>
            <a:r>
              <a:rPr lang="ru-RU" sz="2500" dirty="0">
                <a:latin typeface="Georgia" panose="02040502050405020303" pitchFamily="18" charset="0"/>
              </a:rPr>
              <a:t> (</a:t>
            </a:r>
            <a:r>
              <a:rPr lang="ru-RU" sz="2500" dirty="0" err="1">
                <a:latin typeface="Georgia" panose="02040502050405020303" pitchFamily="18" charset="0"/>
              </a:rPr>
              <a:t>наприклад</a:t>
            </a:r>
            <a:r>
              <a:rPr lang="ru-RU" sz="2500" dirty="0">
                <a:latin typeface="Georgia" panose="02040502050405020303" pitchFamily="18" charset="0"/>
              </a:rPr>
              <a:t>, </a:t>
            </a:r>
            <a:r>
              <a:rPr lang="ru-RU" sz="2500" dirty="0" err="1">
                <a:latin typeface="Georgia" panose="02040502050405020303" pitchFamily="18" charset="0"/>
              </a:rPr>
              <a:t>настільною</a:t>
            </a:r>
            <a:r>
              <a:rPr lang="ru-RU" sz="2500" dirty="0">
                <a:latin typeface="Georgia" panose="02040502050405020303" pitchFamily="18" charset="0"/>
              </a:rPr>
              <a:t> лампою, </a:t>
            </a:r>
            <a:r>
              <a:rPr lang="ru-RU" sz="2500" dirty="0" err="1">
                <a:latin typeface="Georgia" panose="02040502050405020303" pitchFamily="18" charset="0"/>
              </a:rPr>
              <a:t>що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стоїть</a:t>
            </a:r>
            <a:r>
              <a:rPr lang="ru-RU" sz="2500" dirty="0">
                <a:latin typeface="Georgia" panose="02040502050405020303" pitchFamily="18" charset="0"/>
              </a:rPr>
              <a:t> недалеко </a:t>
            </a:r>
            <a:r>
              <a:rPr lang="ru-RU" sz="2500" dirty="0" err="1">
                <a:latin typeface="Georgia" panose="02040502050405020303" pitchFamily="18" charset="0"/>
              </a:rPr>
              <a:t>від</a:t>
            </a:r>
            <a:r>
              <a:rPr lang="ru-RU" sz="2500" dirty="0">
                <a:latin typeface="Georgia" panose="02040502050405020303" pitchFamily="18" charset="0"/>
              </a:rPr>
              <a:t> предмета). </a:t>
            </a:r>
          </a:p>
          <a:p>
            <a:r>
              <a:rPr lang="ru-RU" sz="2500" dirty="0" err="1">
                <a:latin typeface="Georgia" panose="02040502050405020303" pitchFamily="18" charset="0"/>
              </a:rPr>
              <a:t>Найсвітлішим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місцем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є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b="1" i="1" dirty="0" err="1">
                <a:solidFill>
                  <a:srgbClr val="F9BF75"/>
                </a:solidFill>
                <a:latin typeface="Georgia" panose="02040502050405020303" pitchFamily="18" charset="0"/>
              </a:rPr>
              <a:t>полиск</a:t>
            </a:r>
            <a:r>
              <a:rPr lang="ru-RU" sz="2500" dirty="0">
                <a:latin typeface="Georgia" panose="02040502050405020303" pitchFamily="18" charset="0"/>
              </a:rPr>
              <a:t>. </a:t>
            </a:r>
            <a:r>
              <a:rPr lang="ru-RU" sz="2500" dirty="0" err="1">
                <a:latin typeface="Georgia" panose="02040502050405020303" pitchFamily="18" charset="0"/>
              </a:rPr>
              <a:t>Це</a:t>
            </a:r>
            <a:r>
              <a:rPr lang="ru-RU" sz="2500" dirty="0">
                <a:latin typeface="Georgia" panose="02040502050405020303" pitchFamily="18" charset="0"/>
              </a:rPr>
              <a:t> та </a:t>
            </a:r>
            <a:r>
              <a:rPr lang="ru-RU" sz="2500" dirty="0" err="1">
                <a:latin typeface="Georgia" panose="02040502050405020303" pitchFamily="18" charset="0"/>
              </a:rPr>
              <a:t>поверхня</a:t>
            </a:r>
            <a:r>
              <a:rPr lang="ru-RU" sz="2500" dirty="0">
                <a:latin typeface="Georgia" panose="02040502050405020303" pitchFamily="18" charset="0"/>
              </a:rPr>
              <a:t>, </a:t>
            </a:r>
            <a:r>
              <a:rPr lang="ru-RU" sz="2500" dirty="0" err="1">
                <a:latin typeface="Georgia" panose="02040502050405020303" pitchFamily="18" charset="0"/>
              </a:rPr>
              <a:t>що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розміщена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найближче</a:t>
            </a:r>
            <a:r>
              <a:rPr lang="ru-RU" sz="2500" dirty="0">
                <a:latin typeface="Georgia" panose="02040502050405020303" pitchFamily="18" charset="0"/>
              </a:rPr>
              <a:t> до </a:t>
            </a:r>
            <a:r>
              <a:rPr lang="ru-RU" sz="2500" dirty="0" err="1">
                <a:latin typeface="Georgia" panose="02040502050405020303" pitchFamily="18" charset="0"/>
              </a:rPr>
              <a:t>світла</a:t>
            </a:r>
            <a:r>
              <a:rPr lang="ru-RU" sz="2500" dirty="0">
                <a:latin typeface="Georgia" panose="02040502050405020303" pitchFamily="18" charset="0"/>
              </a:rPr>
              <a:t> і перпендикулярно до </a:t>
            </a:r>
            <a:r>
              <a:rPr lang="ru-RU" sz="2500" dirty="0" err="1">
                <a:latin typeface="Georgia" panose="02040502050405020303" pitchFamily="18" charset="0"/>
              </a:rPr>
              <a:t>його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променів</a:t>
            </a:r>
            <a:r>
              <a:rPr lang="ru-RU" sz="2500" dirty="0">
                <a:latin typeface="Georgia" panose="02040502050405020303" pitchFamily="18" charset="0"/>
              </a:rPr>
              <a:t>, </a:t>
            </a:r>
            <a:r>
              <a:rPr lang="ru-RU" sz="2500" dirty="0" err="1">
                <a:latin typeface="Georgia" panose="02040502050405020303" pitchFamily="18" charset="0"/>
              </a:rPr>
              <a:t>ніби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перетинає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їм</a:t>
            </a:r>
            <a:r>
              <a:rPr lang="ru-RU" sz="2500" dirty="0">
                <a:latin typeface="Georgia" panose="02040502050405020303" pitchFamily="18" charset="0"/>
              </a:rPr>
              <a:t> шлях. </a:t>
            </a:r>
          </a:p>
          <a:p>
            <a:r>
              <a:rPr lang="ru-RU" sz="2500" dirty="0" err="1">
                <a:latin typeface="Georgia" panose="02040502050405020303" pitchFamily="18" charset="0"/>
              </a:rPr>
              <a:t>Освітлені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ділянки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поруч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із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полиском</a:t>
            </a:r>
            <a:r>
              <a:rPr lang="ru-RU" sz="2500" dirty="0">
                <a:latin typeface="Georgia" panose="02040502050405020303" pitchFamily="18" charset="0"/>
              </a:rPr>
              <a:t> - зона </a:t>
            </a:r>
            <a:r>
              <a:rPr lang="ru-RU" sz="2500" b="1" i="1" dirty="0" err="1">
                <a:solidFill>
                  <a:srgbClr val="F9BF75"/>
                </a:solidFill>
                <a:latin typeface="Georgia" panose="02040502050405020303" pitchFamily="18" charset="0"/>
              </a:rPr>
              <a:t>світла</a:t>
            </a:r>
            <a:r>
              <a:rPr lang="ru-RU" sz="2500" dirty="0">
                <a:latin typeface="Georgia" panose="02040502050405020303" pitchFamily="18" charset="0"/>
              </a:rPr>
              <a:t>. </a:t>
            </a:r>
            <a:r>
              <a:rPr lang="ru-RU" sz="2500" dirty="0" err="1">
                <a:latin typeface="Georgia" panose="02040502050405020303" pitchFamily="18" charset="0"/>
              </a:rPr>
              <a:t>Що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більший</a:t>
            </a:r>
            <a:r>
              <a:rPr lang="ru-RU" sz="2500" dirty="0">
                <a:latin typeface="Georgia" panose="02040502050405020303" pitchFamily="18" charset="0"/>
              </a:rPr>
              <a:t> кут </a:t>
            </a:r>
            <a:r>
              <a:rPr lang="ru-RU" sz="2500" dirty="0" err="1">
                <a:latin typeface="Georgia" panose="02040502050405020303" pitchFamily="18" charset="0"/>
              </a:rPr>
              <a:t>нахилу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поверхні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від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напрямку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променів</a:t>
            </a:r>
            <a:r>
              <a:rPr lang="ru-RU" sz="2500" dirty="0">
                <a:latin typeface="Georgia" panose="02040502050405020303" pitchFamily="18" charset="0"/>
              </a:rPr>
              <a:t>, то </a:t>
            </a:r>
            <a:r>
              <a:rPr lang="ru-RU" sz="2500" dirty="0" err="1">
                <a:latin typeface="Georgia" panose="02040502050405020303" pitchFamily="18" charset="0"/>
              </a:rPr>
              <a:t>більше</a:t>
            </a:r>
            <a:r>
              <a:rPr lang="ru-RU" sz="2500" dirty="0">
                <a:latin typeface="Georgia" panose="02040502050405020303" pitchFamily="18" charset="0"/>
              </a:rPr>
              <a:t> вона </a:t>
            </a:r>
            <a:r>
              <a:rPr lang="ru-RU" sz="2500" dirty="0" err="1">
                <a:latin typeface="Georgia" panose="02040502050405020303" pitchFamily="18" charset="0"/>
              </a:rPr>
              <a:t>занурюється</a:t>
            </a:r>
            <a:r>
              <a:rPr lang="ru-RU" sz="2500" dirty="0">
                <a:latin typeface="Georgia" panose="02040502050405020303" pitchFamily="18" charset="0"/>
              </a:rPr>
              <a:t> у </a:t>
            </a:r>
            <a:r>
              <a:rPr lang="ru-RU" sz="2500" b="1" i="1" dirty="0" err="1">
                <a:solidFill>
                  <a:srgbClr val="FF887A"/>
                </a:solidFill>
                <a:latin typeface="Georgia" panose="02040502050405020303" pitchFamily="18" charset="0"/>
              </a:rPr>
              <a:t>півтінь</a:t>
            </a:r>
            <a:r>
              <a:rPr lang="ru-RU" sz="2500" dirty="0">
                <a:latin typeface="Georgia" panose="02040502050405020303" pitchFamily="18" charset="0"/>
              </a:rPr>
              <a:t>. </a:t>
            </a:r>
          </a:p>
          <a:p>
            <a:r>
              <a:rPr lang="ru-RU" sz="2500" dirty="0">
                <a:latin typeface="Georgia" panose="02040502050405020303" pitchFamily="18" charset="0"/>
              </a:rPr>
              <a:t>Той </a:t>
            </a:r>
            <a:r>
              <a:rPr lang="ru-RU" sz="2500" dirty="0" err="1">
                <a:latin typeface="Georgia" panose="02040502050405020303" pitchFamily="18" charset="0"/>
              </a:rPr>
              <a:t>бік</a:t>
            </a:r>
            <a:r>
              <a:rPr lang="ru-RU" sz="2500" dirty="0">
                <a:latin typeface="Georgia" panose="02040502050405020303" pitchFamily="18" charset="0"/>
              </a:rPr>
              <a:t> предмета, на </a:t>
            </a:r>
            <a:r>
              <a:rPr lang="ru-RU" sz="2500" dirty="0" err="1">
                <a:latin typeface="Georgia" panose="02040502050405020303" pitchFamily="18" charset="0"/>
              </a:rPr>
              <a:t>який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зовсім</a:t>
            </a:r>
            <a:r>
              <a:rPr lang="ru-RU" sz="2500" dirty="0">
                <a:latin typeface="Georgia" panose="02040502050405020303" pitchFamily="18" charset="0"/>
              </a:rPr>
              <a:t> не </a:t>
            </a:r>
            <a:r>
              <a:rPr lang="ru-RU" sz="2500" dirty="0" err="1">
                <a:latin typeface="Georgia" panose="02040502050405020303" pitchFamily="18" charset="0"/>
              </a:rPr>
              <a:t>потрапляє</a:t>
            </a:r>
            <a:r>
              <a:rPr lang="ru-RU" sz="2500" dirty="0">
                <a:latin typeface="Georgia" panose="02040502050405020303" pitchFamily="18" charset="0"/>
              </a:rPr>
              <a:t> </a:t>
            </a:r>
            <a:r>
              <a:rPr lang="ru-RU" sz="2500" dirty="0" err="1">
                <a:latin typeface="Georgia" panose="02040502050405020303" pitchFamily="18" charset="0"/>
              </a:rPr>
              <a:t>світло</a:t>
            </a:r>
            <a:r>
              <a:rPr lang="ru-RU" sz="2500" dirty="0">
                <a:latin typeface="Georgia" panose="02040502050405020303" pitchFamily="18" charset="0"/>
              </a:rPr>
              <a:t>, </a:t>
            </a:r>
            <a:r>
              <a:rPr lang="ru-RU" sz="2500" dirty="0" err="1">
                <a:latin typeface="Georgia" panose="02040502050405020303" pitchFamily="18" charset="0"/>
              </a:rPr>
              <a:t>міститься</a:t>
            </a:r>
            <a:r>
              <a:rPr lang="ru-RU" sz="2500" dirty="0">
                <a:latin typeface="Georgia" panose="02040502050405020303" pitchFamily="18" charset="0"/>
              </a:rPr>
              <a:t> в </a:t>
            </a:r>
            <a:r>
              <a:rPr lang="ru-RU" sz="2500" b="1" i="1" dirty="0" err="1">
                <a:solidFill>
                  <a:srgbClr val="FF887A"/>
                </a:solidFill>
                <a:latin typeface="Georgia" panose="02040502050405020303" pitchFamily="18" charset="0"/>
              </a:rPr>
              <a:t>тіні</a:t>
            </a:r>
            <a:r>
              <a:rPr lang="ru-RU" sz="2500" dirty="0">
                <a:solidFill>
                  <a:srgbClr val="FF887A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B0085C-AF71-4271-A375-4881D273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0836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000" b="1" i="1" dirty="0">
                <a:latin typeface="Georgia" panose="02040502050405020303" pitchFamily="18" charset="0"/>
              </a:rPr>
              <a:t>Але </a:t>
            </a:r>
            <a:r>
              <a:rPr lang="ru-RU" sz="3000" b="1" i="1" dirty="0" err="1">
                <a:latin typeface="Georgia" panose="02040502050405020303" pitchFamily="18" charset="0"/>
              </a:rPr>
              <a:t>якщо</a:t>
            </a:r>
            <a:r>
              <a:rPr lang="ru-RU" sz="3000" b="1" i="1" dirty="0">
                <a:latin typeface="Georgia" panose="02040502050405020303" pitchFamily="18" charset="0"/>
              </a:rPr>
              <a:t> </a:t>
            </a:r>
            <a:r>
              <a:rPr lang="ru-RU" sz="3000" b="1" i="1" dirty="0" err="1">
                <a:latin typeface="Georgia" panose="02040502050405020303" pitchFamily="18" charset="0"/>
              </a:rPr>
              <a:t>уважно</a:t>
            </a:r>
            <a:r>
              <a:rPr lang="ru-RU" sz="3000" b="1" i="1" dirty="0">
                <a:latin typeface="Georgia" panose="02040502050405020303" pitchFamily="18" charset="0"/>
              </a:rPr>
              <a:t> </a:t>
            </a:r>
            <a:r>
              <a:rPr lang="ru-RU" sz="3000" b="1" i="1" dirty="0" err="1">
                <a:latin typeface="Georgia" panose="02040502050405020303" pitchFamily="18" charset="0"/>
              </a:rPr>
              <a:t>придивитися</a:t>
            </a:r>
            <a:r>
              <a:rPr lang="ru-RU" sz="3000" b="1" i="1" dirty="0">
                <a:latin typeface="Georgia" panose="02040502050405020303" pitchFamily="18" charset="0"/>
              </a:rPr>
              <a:t> до </a:t>
            </a:r>
            <a:r>
              <a:rPr lang="ru-RU" sz="3000" b="1" i="1" dirty="0" err="1">
                <a:latin typeface="Georgia" panose="02040502050405020303" pitchFamily="18" charset="0"/>
              </a:rPr>
              <a:t>тіньового</a:t>
            </a:r>
            <a:r>
              <a:rPr lang="ru-RU" sz="3000" b="1" i="1" dirty="0">
                <a:latin typeface="Georgia" panose="02040502050405020303" pitchFamily="18" charset="0"/>
              </a:rPr>
              <a:t> боку предмета, </a:t>
            </a:r>
            <a:r>
              <a:rPr lang="ru-RU" sz="3000" b="1" i="1" dirty="0" err="1">
                <a:latin typeface="Georgia" panose="02040502050405020303" pitchFamily="18" charset="0"/>
              </a:rPr>
              <a:t>можна</a:t>
            </a:r>
            <a:r>
              <a:rPr lang="ru-RU" sz="3000" b="1" i="1" dirty="0">
                <a:latin typeface="Georgia" panose="02040502050405020303" pitchFamily="18" charset="0"/>
              </a:rPr>
              <a:t> </a:t>
            </a:r>
            <a:r>
              <a:rPr lang="ru-RU" sz="3000" b="1" i="1" dirty="0" err="1">
                <a:latin typeface="Georgia" panose="02040502050405020303" pitchFamily="18" charset="0"/>
              </a:rPr>
              <a:t>помітити</a:t>
            </a:r>
            <a:r>
              <a:rPr lang="ru-RU" sz="3000" b="1" i="1" dirty="0">
                <a:latin typeface="Georgia" panose="02040502050405020303" pitchFamily="18" charset="0"/>
              </a:rPr>
              <a:t>, </a:t>
            </a:r>
            <a:r>
              <a:rPr lang="ru-RU" sz="3000" b="1" i="1" dirty="0" err="1">
                <a:latin typeface="Georgia" panose="02040502050405020303" pitchFamily="18" charset="0"/>
              </a:rPr>
              <a:t>що</a:t>
            </a:r>
            <a:r>
              <a:rPr lang="ru-RU" sz="3000" b="1" i="1" dirty="0">
                <a:latin typeface="Georgia" panose="02040502050405020303" pitchFamily="18" charset="0"/>
              </a:rPr>
              <a:t> </a:t>
            </a:r>
            <a:r>
              <a:rPr lang="ru-RU" sz="3000" b="1" i="1" dirty="0" err="1">
                <a:latin typeface="Georgia" panose="02040502050405020303" pitchFamily="18" charset="0"/>
              </a:rPr>
              <a:t>він</a:t>
            </a:r>
            <a:r>
              <a:rPr lang="ru-RU" sz="3000" b="1" i="1" dirty="0">
                <a:latin typeface="Georgia" panose="02040502050405020303" pitchFamily="18" charset="0"/>
              </a:rPr>
              <a:t> </a:t>
            </a:r>
            <a:r>
              <a:rPr lang="ru-RU" sz="3000" b="1" i="1" dirty="0" err="1">
                <a:latin typeface="Georgia" panose="02040502050405020303" pitchFamily="18" charset="0"/>
              </a:rPr>
              <a:t>ледь-ледь</a:t>
            </a:r>
            <a:r>
              <a:rPr lang="ru-RU" sz="3000" b="1" i="1" dirty="0">
                <a:latin typeface="Georgia" panose="02040502050405020303" pitchFamily="18" charset="0"/>
              </a:rPr>
              <a:t> </a:t>
            </a:r>
            <a:r>
              <a:rPr lang="ru-RU" sz="3000" b="1" i="1" dirty="0" err="1">
                <a:latin typeface="Georgia" panose="02040502050405020303" pitchFamily="18" charset="0"/>
              </a:rPr>
              <a:t>освітлений</a:t>
            </a:r>
            <a:r>
              <a:rPr lang="ru-RU" sz="3000" b="1" i="1" dirty="0">
                <a:latin typeface="Georgia" panose="02040502050405020303" pitchFamily="18" charset="0"/>
              </a:rPr>
              <a:t>. </a:t>
            </a:r>
            <a:r>
              <a:rPr lang="ru-RU" sz="3000" b="1" i="1" dirty="0" err="1">
                <a:latin typeface="Georgia" panose="02040502050405020303" pitchFamily="18" charset="0"/>
              </a:rPr>
              <a:t>Звідки</a:t>
            </a:r>
            <a:r>
              <a:rPr lang="ru-RU" sz="3000" b="1" i="1" dirty="0">
                <a:latin typeface="Georgia" panose="02040502050405020303" pitchFamily="18" charset="0"/>
              </a:rPr>
              <a:t>? </a:t>
            </a:r>
          </a:p>
          <a:p>
            <a:r>
              <a:rPr lang="ru-RU" dirty="0" err="1">
                <a:latin typeface="Georgia" panose="02040502050405020303" pitchFamily="18" charset="0"/>
              </a:rPr>
              <a:t>Це</a:t>
            </a:r>
            <a:r>
              <a:rPr lang="ru-RU" dirty="0">
                <a:latin typeface="Georgia" panose="02040502050405020303" pitchFamily="18" charset="0"/>
              </a:rPr>
              <a:t> - </a:t>
            </a:r>
            <a:r>
              <a:rPr lang="ru-RU" b="1" i="1" dirty="0" err="1">
                <a:solidFill>
                  <a:srgbClr val="F9BF75"/>
                </a:solidFill>
                <a:latin typeface="Georgia" panose="02040502050405020303" pitchFamily="18" charset="0"/>
              </a:rPr>
              <a:t>відблиск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віддзеркалення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світла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освітлених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ділянок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поруч</a:t>
            </a:r>
            <a:r>
              <a:rPr lang="ru-RU" dirty="0">
                <a:latin typeface="Georgia" panose="02040502050405020303" pitchFamily="18" charset="0"/>
              </a:rPr>
              <a:t>. </a:t>
            </a:r>
            <a:r>
              <a:rPr lang="ru-RU" dirty="0" err="1">
                <a:latin typeface="Georgia" panose="02040502050405020303" pitchFamily="18" charset="0"/>
              </a:rPr>
              <a:t>Таке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ледь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помітне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випромінювання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тіньових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ділянках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називають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b="1" i="1" dirty="0">
                <a:solidFill>
                  <a:srgbClr val="F9BF75"/>
                </a:solidFill>
                <a:latin typeface="Georgia" panose="02040502050405020303" pitchFamily="18" charset="0"/>
              </a:rPr>
              <a:t>рефлексом</a:t>
            </a:r>
            <a:r>
              <a:rPr lang="ru-RU" dirty="0">
                <a:latin typeface="Georgia" panose="02040502050405020303" pitchFamily="18" charset="0"/>
              </a:rPr>
              <a:t>. Рефлекс </a:t>
            </a:r>
            <a:r>
              <a:rPr lang="ru-RU" dirty="0" err="1">
                <a:latin typeface="Georgia" panose="02040502050405020303" pitchFamily="18" charset="0"/>
              </a:rPr>
              <a:t>завжди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міститься</a:t>
            </a:r>
            <a:r>
              <a:rPr lang="ru-RU" dirty="0">
                <a:latin typeface="Georgia" panose="02040502050405020303" pitchFamily="18" charset="0"/>
              </a:rPr>
              <a:t> у </a:t>
            </a:r>
            <a:r>
              <a:rPr lang="ru-RU" dirty="0" err="1">
                <a:latin typeface="Georgia" panose="02040502050405020303" pitchFamily="18" charset="0"/>
              </a:rPr>
              <a:t>власній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тіні</a:t>
            </a:r>
            <a:r>
              <a:rPr lang="ru-RU" dirty="0">
                <a:latin typeface="Georgia" panose="02040502050405020303" pitchFamily="18" charset="0"/>
              </a:rPr>
              <a:t> предмета. </a:t>
            </a:r>
          </a:p>
          <a:p>
            <a:r>
              <a:rPr lang="ru-RU" dirty="0">
                <a:latin typeface="Georgia" panose="02040502050405020303" pitchFamily="18" charset="0"/>
              </a:rPr>
              <a:t>Предмет </a:t>
            </a:r>
            <a:r>
              <a:rPr lang="ru-RU" dirty="0" err="1">
                <a:latin typeface="Georgia" panose="02040502050405020303" pitchFamily="18" charset="0"/>
              </a:rPr>
              <a:t>має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також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b="1" i="1" u="sng" dirty="0" err="1">
                <a:solidFill>
                  <a:srgbClr val="FF887A"/>
                </a:solidFill>
                <a:latin typeface="Georgia" panose="02040502050405020303" pitchFamily="18" charset="0"/>
              </a:rPr>
              <a:t>тінь</a:t>
            </a:r>
            <a:r>
              <a:rPr lang="ru-RU" b="1" i="1" u="sng" dirty="0">
                <a:solidFill>
                  <a:srgbClr val="FF887A"/>
                </a:solidFill>
                <a:latin typeface="Georgia" panose="02040502050405020303" pitchFamily="18" charset="0"/>
              </a:rPr>
              <a:t>, </a:t>
            </a:r>
            <a:r>
              <a:rPr lang="ru-RU" b="1" i="1" u="sng" dirty="0" err="1">
                <a:solidFill>
                  <a:srgbClr val="FF887A"/>
                </a:solidFill>
                <a:latin typeface="Georgia" panose="02040502050405020303" pitchFamily="18" charset="0"/>
              </a:rPr>
              <a:t>що</a:t>
            </a:r>
            <a:r>
              <a:rPr lang="ru-RU" b="1" i="1" u="sng" dirty="0">
                <a:solidFill>
                  <a:srgbClr val="FF887A"/>
                </a:solidFill>
                <a:latin typeface="Georgia" panose="02040502050405020303" pitchFamily="18" charset="0"/>
              </a:rPr>
              <a:t> </a:t>
            </a:r>
            <a:r>
              <a:rPr lang="ru-RU" b="1" i="1" u="sng" dirty="0" err="1">
                <a:solidFill>
                  <a:srgbClr val="FF887A"/>
                </a:solidFill>
                <a:latin typeface="Georgia" panose="02040502050405020303" pitchFamily="18" charset="0"/>
              </a:rPr>
              <a:t>падає</a:t>
            </a:r>
            <a:r>
              <a:rPr lang="ru-RU" dirty="0">
                <a:latin typeface="Georgia" panose="02040502050405020303" pitchFamily="18" charset="0"/>
              </a:rPr>
              <a:t>. Вона </a:t>
            </a:r>
            <a:r>
              <a:rPr lang="ru-RU" dirty="0" err="1">
                <a:latin typeface="Georgia" panose="02040502050405020303" pitchFamily="18" charset="0"/>
              </a:rPr>
              <a:t>виникає</a:t>
            </a:r>
            <a:r>
              <a:rPr lang="ru-RU" dirty="0">
                <a:latin typeface="Georgia" panose="02040502050405020303" pitchFamily="18" charset="0"/>
              </a:rPr>
              <a:t> з </a:t>
            </a:r>
            <a:r>
              <a:rPr lang="ru-RU" dirty="0" err="1">
                <a:latin typeface="Georgia" panose="02040502050405020303" pitchFamily="18" charset="0"/>
              </a:rPr>
              <a:t>протилежного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світла</a:t>
            </a:r>
            <a:r>
              <a:rPr lang="ru-RU" dirty="0">
                <a:latin typeface="Georgia" panose="02040502050405020303" pitchFamily="18" charset="0"/>
              </a:rPr>
              <a:t> боку, там, де </a:t>
            </a:r>
            <a:r>
              <a:rPr lang="ru-RU" dirty="0" err="1">
                <a:latin typeface="Georgia" panose="02040502050405020303" pitchFamily="18" charset="0"/>
              </a:rPr>
              <a:t>зображуваний</a:t>
            </a:r>
            <a:r>
              <a:rPr lang="ru-RU" dirty="0">
                <a:latin typeface="Georgia" panose="02040502050405020303" pitchFamily="18" charset="0"/>
              </a:rPr>
              <a:t> нами предмет </a:t>
            </a:r>
            <a:r>
              <a:rPr lang="ru-RU" dirty="0" err="1">
                <a:latin typeface="Georgia" panose="02040502050405020303" pitchFamily="18" charset="0"/>
              </a:rPr>
              <a:t>перешкоджає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променям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світла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потрапити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площину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тінь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ніби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падає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нього</a:t>
            </a:r>
            <a:r>
              <a:rPr lang="ru-RU" dirty="0">
                <a:latin typeface="Georgia" panose="02040502050405020303" pitchFamily="18" charset="0"/>
              </a:rPr>
              <a:t>. Вона </a:t>
            </a:r>
            <a:r>
              <a:rPr lang="ru-RU" dirty="0" err="1">
                <a:latin typeface="Georgia" panose="02040502050405020303" pitchFamily="18" charset="0"/>
              </a:rPr>
              <a:t>здебільшого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темніша</a:t>
            </a:r>
            <a:r>
              <a:rPr lang="ru-RU" dirty="0">
                <a:latin typeface="Georgia" panose="02040502050405020303" pitchFamily="18" charset="0"/>
              </a:rPr>
              <a:t> за </a:t>
            </a:r>
            <a:r>
              <a:rPr lang="ru-RU" dirty="0" err="1">
                <a:latin typeface="Georgia" panose="02040502050405020303" pitchFamily="18" charset="0"/>
              </a:rPr>
              <a:t>власну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ru-RU" sz="25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5221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3500" i="1" dirty="0" err="1">
                <a:solidFill>
                  <a:srgbClr val="FF887A"/>
                </a:solidFill>
                <a:latin typeface="Georgia" panose="02040502050405020303" pitchFamily="18" charset="0"/>
              </a:rPr>
              <a:t>Власна</a:t>
            </a:r>
            <a:r>
              <a:rPr lang="ru-RU" sz="3500" i="1" dirty="0">
                <a:solidFill>
                  <a:srgbClr val="FF887A"/>
                </a:solidFill>
                <a:latin typeface="Georgia" panose="02040502050405020303" pitchFamily="18" charset="0"/>
              </a:rPr>
              <a:t> </a:t>
            </a:r>
            <a:r>
              <a:rPr lang="ru-RU" sz="3500" i="1" dirty="0" err="1">
                <a:solidFill>
                  <a:srgbClr val="FF887A"/>
                </a:solidFill>
                <a:latin typeface="Georgia" panose="02040502050405020303" pitchFamily="18" charset="0"/>
              </a:rPr>
              <a:t>тінь</a:t>
            </a:r>
            <a:r>
              <a:rPr lang="ru-RU" sz="3500" b="0" i="1" dirty="0">
                <a:solidFill>
                  <a:srgbClr val="FF887A"/>
                </a:solidFill>
                <a:latin typeface="Georgia" panose="02040502050405020303" pitchFamily="18" charset="0"/>
              </a:rPr>
              <a:t> </a:t>
            </a:r>
            <a:r>
              <a:rPr lang="ru-RU" sz="3500" b="0" i="1" dirty="0">
                <a:latin typeface="Georgia" panose="02040502050405020303" pitchFamily="18" charset="0"/>
              </a:rPr>
              <a:t>- </a:t>
            </a:r>
            <a:r>
              <a:rPr lang="ru-RU" sz="3500" b="0" i="1" dirty="0" err="1">
                <a:latin typeface="Georgia" panose="02040502050405020303" pitchFamily="18" charset="0"/>
              </a:rPr>
              <a:t>це</a:t>
            </a:r>
            <a:r>
              <a:rPr lang="ru-RU" sz="3500" b="0" i="1" dirty="0">
                <a:latin typeface="Georgia" panose="02040502050405020303" pitchFamily="18" charset="0"/>
              </a:rPr>
              <a:t> </a:t>
            </a:r>
            <a:r>
              <a:rPr lang="ru-RU" sz="3500" b="0" i="1" dirty="0" err="1">
                <a:latin typeface="Georgia" panose="02040502050405020303" pitchFamily="18" charset="0"/>
              </a:rPr>
              <a:t>темний</a:t>
            </a:r>
            <a:r>
              <a:rPr lang="ru-RU" sz="3500" b="0" i="1" dirty="0">
                <a:latin typeface="Georgia" panose="02040502050405020303" pitchFamily="18" charset="0"/>
              </a:rPr>
              <a:t>, </a:t>
            </a:r>
            <a:r>
              <a:rPr lang="ru-RU" sz="3500" b="0" i="1" dirty="0" err="1">
                <a:latin typeface="Georgia" panose="02040502050405020303" pitchFamily="18" charset="0"/>
              </a:rPr>
              <a:t>протилежний</a:t>
            </a:r>
            <a:r>
              <a:rPr lang="ru-RU" sz="3500" b="0" i="1" dirty="0">
                <a:latin typeface="Georgia" panose="02040502050405020303" pitchFamily="18" charset="0"/>
              </a:rPr>
              <a:t> </a:t>
            </a:r>
            <a:r>
              <a:rPr lang="ru-RU" sz="3500" b="0" i="1" dirty="0" err="1">
                <a:latin typeface="Georgia" panose="02040502050405020303" pitchFamily="18" charset="0"/>
              </a:rPr>
              <a:t>освітленому</a:t>
            </a:r>
            <a:r>
              <a:rPr lang="ru-RU" sz="3500" b="0" i="1" dirty="0">
                <a:latin typeface="Georgia" panose="02040502050405020303" pitchFamily="18" charset="0"/>
              </a:rPr>
              <a:t>, </a:t>
            </a:r>
            <a:r>
              <a:rPr lang="ru-RU" sz="3500" b="0" i="1" dirty="0" err="1">
                <a:latin typeface="Georgia" panose="02040502050405020303" pitchFamily="18" charset="0"/>
              </a:rPr>
              <a:t>бік</a:t>
            </a:r>
            <a:r>
              <a:rPr lang="ru-RU" sz="3500" b="0" i="1" dirty="0">
                <a:latin typeface="Georgia" panose="02040502050405020303" pitchFamily="18" charset="0"/>
              </a:rPr>
              <a:t> предмета.</a:t>
            </a:r>
            <a:endParaRPr lang="ru-RU" sz="35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668A2-18DD-4044-8FF4-D2D810D7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5" y="5080228"/>
            <a:ext cx="8643256" cy="717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i="1" dirty="0" err="1">
                <a:latin typeface="Georgia" panose="02040502050405020303" pitchFamily="18" charset="0"/>
              </a:rPr>
              <a:t>Закономірності</a:t>
            </a:r>
            <a:r>
              <a:rPr lang="ru-RU" sz="2000" b="1" i="1" dirty="0">
                <a:latin typeface="Georgia" panose="02040502050405020303" pitchFamily="18" charset="0"/>
              </a:rPr>
              <a:t> </a:t>
            </a:r>
            <a:r>
              <a:rPr lang="ru-RU" sz="2000" b="1" i="1" dirty="0" err="1">
                <a:latin typeface="Georgia" panose="02040502050405020303" pitchFamily="18" charset="0"/>
              </a:rPr>
              <a:t>розміщення</a:t>
            </a:r>
            <a:r>
              <a:rPr lang="ru-RU" sz="2000" b="1" i="1" dirty="0">
                <a:latin typeface="Georgia" panose="02040502050405020303" pitchFamily="18" charset="0"/>
              </a:rPr>
              <a:t> </a:t>
            </a:r>
            <a:r>
              <a:rPr lang="ru-RU" sz="2000" b="1" i="1" dirty="0" err="1">
                <a:latin typeface="Georgia" panose="02040502050405020303" pitchFamily="18" charset="0"/>
              </a:rPr>
              <a:t>світла</a:t>
            </a:r>
            <a:r>
              <a:rPr lang="ru-RU" sz="2000" b="1" i="1" dirty="0">
                <a:latin typeface="Georgia" panose="02040502050405020303" pitchFamily="18" charset="0"/>
              </a:rPr>
              <a:t> і </a:t>
            </a:r>
            <a:r>
              <a:rPr lang="ru-RU" sz="2000" b="1" i="1" dirty="0" err="1">
                <a:latin typeface="Georgia" panose="02040502050405020303" pitchFamily="18" charset="0"/>
              </a:rPr>
              <a:t>тіней</a:t>
            </a:r>
            <a:r>
              <a:rPr lang="ru-RU" sz="2000" b="1" i="1" dirty="0">
                <a:latin typeface="Georgia" panose="02040502050405020303" pitchFamily="18" charset="0"/>
              </a:rPr>
              <a:t> на </a:t>
            </a:r>
            <a:r>
              <a:rPr lang="ru-RU" sz="2000" b="1" i="1" dirty="0" err="1">
                <a:latin typeface="Georgia" panose="02040502050405020303" pitchFamily="18" charset="0"/>
              </a:rPr>
              <a:t>предметі</a:t>
            </a:r>
            <a:endParaRPr lang="ru-RU" sz="2000" b="1" i="1" dirty="0"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9BB2D5-EAE1-0140-A713-7A25C927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9" y="2065198"/>
            <a:ext cx="7739743" cy="287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9855E3-BFF7-408D-B711-2D0FFCDABB5B}"/>
              </a:ext>
            </a:extLst>
          </p:cNvPr>
          <p:cNvSpPr/>
          <p:nvPr/>
        </p:nvSpPr>
        <p:spPr>
          <a:xfrm flipV="1">
            <a:off x="838200" y="4115955"/>
            <a:ext cx="4749800" cy="6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A5CDF-A0F8-40DC-AEC9-C318EFBB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3833"/>
          </a:xfrm>
        </p:spPr>
        <p:txBody>
          <a:bodyPr>
            <a:normAutofit/>
          </a:bodyPr>
          <a:lstStyle/>
          <a:p>
            <a:pPr algn="just"/>
            <a:r>
              <a:rPr lang="ru-RU" sz="2500" i="1" dirty="0" err="1">
                <a:latin typeface="Georgia" panose="02040502050405020303" pitchFamily="18" charset="0"/>
              </a:rPr>
              <a:t>Послідовність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зміни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>
                <a:solidFill>
                  <a:srgbClr val="F9BF75"/>
                </a:solidFill>
                <a:latin typeface="Georgia" panose="02040502050405020303" pitchFamily="18" charset="0"/>
              </a:rPr>
              <a:t>тону</a:t>
            </a:r>
            <a:r>
              <a:rPr lang="ru-RU" sz="2500" i="1" dirty="0">
                <a:latin typeface="Georgia" panose="02040502050405020303" pitchFamily="18" charset="0"/>
              </a:rPr>
              <a:t> (</a:t>
            </a:r>
            <a:r>
              <a:rPr lang="ru-RU" sz="2500" i="1" dirty="0" err="1">
                <a:latin typeface="Georgia" panose="02040502050405020303" pitchFamily="18" charset="0"/>
              </a:rPr>
              <a:t>ступінь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яскравості</a:t>
            </a:r>
            <a:r>
              <a:rPr lang="ru-RU" sz="2500" i="1" dirty="0">
                <a:latin typeface="Georgia" panose="02040502050405020303" pitchFamily="18" charset="0"/>
              </a:rPr>
              <a:t>, </a:t>
            </a:r>
            <a:r>
              <a:rPr lang="ru-RU" sz="2500" i="1" dirty="0" err="1">
                <a:latin typeface="Georgia" panose="02040502050405020303" pitchFamily="18" charset="0"/>
              </a:rPr>
              <a:t>різниці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між</a:t>
            </a:r>
            <a:r>
              <a:rPr lang="ru-RU" sz="2500" i="1" dirty="0">
                <a:latin typeface="Georgia" panose="02040502050405020303" pitchFamily="18" charset="0"/>
              </a:rPr>
              <a:t> темним і </a:t>
            </a:r>
            <a:r>
              <a:rPr lang="ru-RU" sz="2500" i="1" dirty="0" err="1">
                <a:latin typeface="Georgia" panose="02040502050405020303" pitchFamily="18" charset="0"/>
              </a:rPr>
              <a:t>світлим</a:t>
            </a:r>
            <a:r>
              <a:rPr lang="ru-RU" sz="2500" i="1" dirty="0">
                <a:latin typeface="Georgia" panose="02040502050405020303" pitchFamily="18" charset="0"/>
              </a:rPr>
              <a:t>) на </a:t>
            </a:r>
            <a:r>
              <a:rPr lang="ru-RU" sz="2500" i="1" dirty="0" err="1">
                <a:latin typeface="Georgia" panose="02040502050405020303" pitchFamily="18" charset="0"/>
              </a:rPr>
              <a:t>поверхні</a:t>
            </a:r>
            <a:r>
              <a:rPr lang="ru-RU" sz="2500" i="1" dirty="0">
                <a:latin typeface="Georgia" panose="02040502050405020303" pitchFamily="18" charset="0"/>
              </a:rPr>
              <a:t> предмета </a:t>
            </a:r>
            <a:r>
              <a:rPr lang="ru-RU" sz="2500" i="1" dirty="0" err="1">
                <a:latin typeface="Georgia" panose="02040502050405020303" pitchFamily="18" charset="0"/>
              </a:rPr>
              <a:t>така</a:t>
            </a:r>
            <a:r>
              <a:rPr lang="ru-RU" sz="2500" i="1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41516C9-7D95-4708-B5FC-A328A49B2880}"/>
              </a:ext>
            </a:extLst>
          </p:cNvPr>
          <p:cNvSpPr txBox="1">
            <a:spLocks/>
          </p:cNvSpPr>
          <p:nvPr/>
        </p:nvSpPr>
        <p:spPr>
          <a:xfrm>
            <a:off x="7066603" y="1612268"/>
            <a:ext cx="4560295" cy="45055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i="1" dirty="0" err="1"/>
              <a:t>полиск</a:t>
            </a:r>
            <a:r>
              <a:rPr lang="ru-RU" sz="2000" b="1" i="1" dirty="0"/>
              <a:t> </a:t>
            </a:r>
          </a:p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ru-RU" sz="2000" b="1" i="1" dirty="0" err="1"/>
              <a:t>світло</a:t>
            </a:r>
            <a:r>
              <a:rPr lang="ru-RU" sz="2000" b="1" i="1" dirty="0"/>
              <a:t> </a:t>
            </a:r>
          </a:p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ru-RU" sz="2000" b="1" i="1" dirty="0" err="1"/>
              <a:t>півтінь</a:t>
            </a:r>
            <a:endParaRPr lang="ru-RU" sz="2000" b="1" i="1" dirty="0"/>
          </a:p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ru-RU" sz="2000" b="1" i="1" dirty="0" err="1"/>
              <a:t>власна</a:t>
            </a:r>
            <a:r>
              <a:rPr lang="ru-RU" sz="2000" b="1" i="1" dirty="0"/>
              <a:t> </a:t>
            </a:r>
            <a:r>
              <a:rPr lang="ru-RU" sz="2000" b="1" i="1" dirty="0" err="1"/>
              <a:t>тінь</a:t>
            </a:r>
            <a:endParaRPr lang="ru-RU" sz="2000" b="1" i="1" dirty="0"/>
          </a:p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ru-RU" sz="2000" b="1" i="1" dirty="0"/>
              <a:t>рефлекс </a:t>
            </a:r>
          </a:p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ru-RU" sz="2000" b="1" i="1" dirty="0" err="1"/>
              <a:t>тінь</a:t>
            </a:r>
            <a:r>
              <a:rPr lang="ru-RU" sz="2000" b="1" i="1" dirty="0"/>
              <a:t>, </a:t>
            </a:r>
            <a:r>
              <a:rPr lang="ru-RU" sz="2000" b="1" i="1" dirty="0" err="1"/>
              <a:t>що</a:t>
            </a:r>
            <a:r>
              <a:rPr lang="ru-RU" sz="2000" b="1" i="1" dirty="0"/>
              <a:t> </a:t>
            </a:r>
            <a:r>
              <a:rPr lang="ru-RU" sz="2000" b="1" i="1" dirty="0" err="1"/>
              <a:t>падає</a:t>
            </a:r>
            <a:endParaRPr lang="en-US" sz="2000" b="1" i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DA70643-20AC-4587-AAED-390BD5A0AE50}"/>
              </a:ext>
            </a:extLst>
          </p:cNvPr>
          <p:cNvSpPr txBox="1">
            <a:spLocks/>
          </p:cNvSpPr>
          <p:nvPr/>
        </p:nvSpPr>
        <p:spPr>
          <a:xfrm>
            <a:off x="706855" y="4243832"/>
            <a:ext cx="5241209" cy="9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000" b="1" i="1" dirty="0">
                <a:solidFill>
                  <a:srgbClr val="FF887A"/>
                </a:solidFill>
                <a:latin typeface="Georgia" panose="02040502050405020303" pitchFamily="18" charset="0"/>
              </a:rPr>
              <a:t>Штрих</a:t>
            </a:r>
            <a:r>
              <a:rPr lang="uk-UA" sz="2000" b="1" i="1" dirty="0">
                <a:latin typeface="Georgia" panose="02040502050405020303" pitchFamily="18" charset="0"/>
              </a:rPr>
              <a:t> - це коротка рисочка, лінія, яку ми робимо гостро заточеним графітним олівцем. </a:t>
            </a:r>
            <a:endParaRPr lang="ru-RU" sz="2000" b="1" i="1" dirty="0">
              <a:latin typeface="Georgia" panose="02040502050405020303" pitchFamily="18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1C88CD7-5CA0-4A37-899B-8B27400FA999}"/>
              </a:ext>
            </a:extLst>
          </p:cNvPr>
          <p:cNvSpPr/>
          <p:nvPr/>
        </p:nvSpPr>
        <p:spPr>
          <a:xfrm>
            <a:off x="6504218" y="1615852"/>
            <a:ext cx="508000" cy="5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700597A-B716-4C79-817C-8EC8E5B1878D}"/>
              </a:ext>
            </a:extLst>
          </p:cNvPr>
          <p:cNvSpPr/>
          <p:nvPr/>
        </p:nvSpPr>
        <p:spPr>
          <a:xfrm>
            <a:off x="6504218" y="3047632"/>
            <a:ext cx="508000" cy="5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FBEF17-139A-4F67-B405-5195C63960D4}"/>
              </a:ext>
            </a:extLst>
          </p:cNvPr>
          <p:cNvSpPr/>
          <p:nvPr/>
        </p:nvSpPr>
        <p:spPr>
          <a:xfrm>
            <a:off x="6500323" y="4652406"/>
            <a:ext cx="508000" cy="5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F8B7F2C-9839-1F4F-B22C-E1AED4A56B59}"/>
              </a:ext>
            </a:extLst>
          </p:cNvPr>
          <p:cNvSpPr/>
          <p:nvPr/>
        </p:nvSpPr>
        <p:spPr>
          <a:xfrm>
            <a:off x="6504218" y="2331742"/>
            <a:ext cx="508000" cy="5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5C42319-9035-9F47-A402-C7BA7A347F1A}"/>
              </a:ext>
            </a:extLst>
          </p:cNvPr>
          <p:cNvSpPr/>
          <p:nvPr/>
        </p:nvSpPr>
        <p:spPr>
          <a:xfrm>
            <a:off x="6500323" y="3857616"/>
            <a:ext cx="508000" cy="5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9DF14BF-4F4D-3F42-91DB-7F12838E757B}"/>
              </a:ext>
            </a:extLst>
          </p:cNvPr>
          <p:cNvSpPr/>
          <p:nvPr/>
        </p:nvSpPr>
        <p:spPr>
          <a:xfrm>
            <a:off x="6500323" y="5447196"/>
            <a:ext cx="508000" cy="5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pic>
        <p:nvPicPr>
          <p:cNvPr id="2052" name="Picture 4" descr="Рисуем карандашом поэтапно.Штриховка">
            <a:extLst>
              <a:ext uri="{FF2B5EF4-FFF2-40B4-BE49-F238E27FC236}">
                <a16:creationId xmlns:a16="http://schemas.microsoft.com/office/drawing/2014/main" id="{ACE2B815-4E94-764E-B334-8EA92EFD74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" y="2469229"/>
            <a:ext cx="5537079" cy="14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739635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300" i="1" dirty="0">
                <a:latin typeface="Georgia" panose="02040502050405020303" pitchFamily="18" charset="0"/>
              </a:rPr>
              <a:t>На предметах штрих треба </a:t>
            </a:r>
            <a:r>
              <a:rPr lang="ru-RU" sz="3300" i="1" dirty="0" err="1">
                <a:latin typeface="Georgia" panose="02040502050405020303" pitchFamily="18" charset="0"/>
              </a:rPr>
              <a:t>накладати</a:t>
            </a:r>
            <a:r>
              <a:rPr lang="ru-RU" sz="3300" i="1" dirty="0">
                <a:latin typeface="Georgia" panose="02040502050405020303" pitchFamily="18" charset="0"/>
              </a:rPr>
              <a:t> за </a:t>
            </a:r>
            <a:r>
              <a:rPr lang="ru-RU" sz="3300" i="1" dirty="0" err="1">
                <a:latin typeface="Georgia" panose="02040502050405020303" pitchFamily="18" charset="0"/>
              </a:rPr>
              <a:t>їхньою</a:t>
            </a:r>
            <a:r>
              <a:rPr lang="ru-RU" sz="3300" i="1" dirty="0">
                <a:latin typeface="Georgia" panose="02040502050405020303" pitchFamily="18" charset="0"/>
              </a:rPr>
              <a:t> формою, </a:t>
            </a:r>
            <a:r>
              <a:rPr lang="ru-RU" sz="3300" i="1" dirty="0" err="1">
                <a:latin typeface="Georgia" panose="02040502050405020303" pitchFamily="18" charset="0"/>
              </a:rPr>
              <a:t>повторюючи</a:t>
            </a:r>
            <a:r>
              <a:rPr lang="ru-RU" sz="3300" i="1" dirty="0">
                <a:latin typeface="Georgia" panose="02040502050405020303" pitchFamily="18" charset="0"/>
              </a:rPr>
              <a:t> напрямки і </a:t>
            </a:r>
            <a:r>
              <a:rPr lang="ru-RU" sz="3300" i="1" dirty="0" err="1">
                <a:latin typeface="Georgia" panose="02040502050405020303" pitchFamily="18" charset="0"/>
              </a:rPr>
              <a:t>зміни</a:t>
            </a:r>
            <a:r>
              <a:rPr lang="ru-RU" sz="3300" i="1" dirty="0">
                <a:latin typeface="Georgia" panose="02040502050405020303" pitchFamily="18" charset="0"/>
              </a:rPr>
              <a:t> </a:t>
            </a:r>
            <a:r>
              <a:rPr lang="ru-RU" sz="3300" i="1" dirty="0" err="1">
                <a:latin typeface="Georgia" panose="02040502050405020303" pitchFamily="18" charset="0"/>
              </a:rPr>
              <a:t>форми</a:t>
            </a:r>
            <a:r>
              <a:rPr lang="ru-RU" sz="3300" i="1" dirty="0">
                <a:latin typeface="Georgia" panose="02040502050405020303" pitchFamily="18" charset="0"/>
              </a:rPr>
              <a:t>. </a:t>
            </a:r>
            <a:r>
              <a:rPr lang="ru-RU" sz="3300" i="1" dirty="0" err="1">
                <a:latin typeface="Georgia" panose="02040502050405020303" pitchFamily="18" charset="0"/>
              </a:rPr>
              <a:t>Це</a:t>
            </a:r>
            <a:r>
              <a:rPr lang="ru-RU" sz="3300" i="1" dirty="0">
                <a:latin typeface="Georgia" panose="02040502050405020303" pitchFamily="18" charset="0"/>
              </a:rPr>
              <a:t> </a:t>
            </a:r>
            <a:r>
              <a:rPr lang="ru-RU" sz="3300" i="1" dirty="0" err="1">
                <a:latin typeface="Georgia" panose="02040502050405020303" pitchFamily="18" charset="0"/>
              </a:rPr>
              <a:t>також</a:t>
            </a:r>
            <a:r>
              <a:rPr lang="ru-RU" sz="3300" i="1" dirty="0">
                <a:latin typeface="Georgia" panose="02040502050405020303" pitchFamily="18" charset="0"/>
              </a:rPr>
              <a:t> </a:t>
            </a:r>
            <a:r>
              <a:rPr lang="ru-RU" sz="3300" i="1" dirty="0" err="1">
                <a:latin typeface="Georgia" panose="02040502050405020303" pitchFamily="18" charset="0"/>
              </a:rPr>
              <a:t>допомагає</a:t>
            </a:r>
            <a:r>
              <a:rPr lang="ru-RU" sz="3300" i="1" dirty="0">
                <a:latin typeface="Georgia" panose="02040502050405020303" pitchFamily="18" charset="0"/>
              </a:rPr>
              <a:t> </a:t>
            </a:r>
            <a:r>
              <a:rPr lang="ru-RU" sz="3300" i="1" dirty="0" err="1">
                <a:latin typeface="Georgia" panose="02040502050405020303" pitchFamily="18" charset="0"/>
              </a:rPr>
              <a:t>зобразити</a:t>
            </a:r>
            <a:r>
              <a:rPr lang="ru-RU" sz="3300" i="1" dirty="0">
                <a:latin typeface="Georgia" panose="02040502050405020303" pitchFamily="18" charset="0"/>
              </a:rPr>
              <a:t> </a:t>
            </a:r>
            <a:r>
              <a:rPr lang="ru-RU" sz="3300" i="1" dirty="0" err="1">
                <a:latin typeface="Georgia" panose="02040502050405020303" pitchFamily="18" charset="0"/>
              </a:rPr>
              <a:t>об’єм</a:t>
            </a:r>
            <a:r>
              <a:rPr lang="ru-RU" sz="3300" i="1" dirty="0">
                <a:latin typeface="Georgia" panose="02040502050405020303" pitchFamily="18" charset="0"/>
              </a:rPr>
              <a:t>.</a:t>
            </a:r>
            <a:br>
              <a:rPr lang="ru-RU" b="0" dirty="0"/>
            </a:br>
            <a:br>
              <a:rPr lang="ru-RU" sz="3600" dirty="0"/>
            </a:br>
            <a:endParaRPr lang="ru-RU" sz="35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668A2-18DD-4044-8FF4-D2D810D7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1" y="5363850"/>
            <a:ext cx="10003972" cy="117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i="1" dirty="0" err="1">
                <a:latin typeface="Georgia" panose="02040502050405020303" pitchFamily="18" charset="0"/>
              </a:rPr>
              <a:t>Білий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папір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просвічується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між</a:t>
            </a:r>
            <a:r>
              <a:rPr lang="ru-RU" sz="1800" b="1" i="1" dirty="0">
                <a:latin typeface="Georgia" panose="02040502050405020303" pitchFamily="18" charset="0"/>
              </a:rPr>
              <a:t> тонкими </a:t>
            </a:r>
            <a:r>
              <a:rPr lang="ru-RU" sz="1800" b="1" i="1" dirty="0" err="1">
                <a:latin typeface="Georgia" panose="02040502050405020303" pitchFamily="18" charset="0"/>
              </a:rPr>
              <a:t>лініями</a:t>
            </a:r>
            <a:r>
              <a:rPr lang="ru-RU" sz="1800" b="1" i="1" dirty="0">
                <a:latin typeface="Georgia" panose="02040502050405020303" pitchFamily="18" charset="0"/>
              </a:rPr>
              <a:t>, і тому з </a:t>
            </a:r>
            <a:r>
              <a:rPr lang="ru-RU" sz="1800" b="1" i="1" dirty="0" err="1">
                <a:latin typeface="Georgia" panose="02040502050405020303" pitchFamily="18" charset="0"/>
              </a:rPr>
              <a:t>першого</a:t>
            </a:r>
            <a:r>
              <a:rPr lang="ru-RU" sz="1800" b="1" i="1" dirty="0">
                <a:latin typeface="Georgia" panose="02040502050405020303" pitchFamily="18" charset="0"/>
              </a:rPr>
              <a:t> разу </a:t>
            </a:r>
            <a:r>
              <a:rPr lang="ru-RU" sz="1800" b="1" i="1" dirty="0" err="1">
                <a:latin typeface="Georgia" panose="02040502050405020303" pitchFamily="18" charset="0"/>
              </a:rPr>
              <a:t>досягти</a:t>
            </a:r>
            <a:r>
              <a:rPr lang="ru-RU" sz="1800" b="1" i="1" dirty="0">
                <a:latin typeface="Georgia" panose="02040502050405020303" pitchFamily="18" charset="0"/>
              </a:rPr>
              <a:t> темного тону </a:t>
            </a:r>
            <a:r>
              <a:rPr lang="ru-RU" sz="1800" b="1" i="1" dirty="0" err="1">
                <a:latin typeface="Georgia" panose="02040502050405020303" pitchFamily="18" charset="0"/>
              </a:rPr>
              <a:t>неможливо</a:t>
            </a:r>
            <a:r>
              <a:rPr lang="ru-RU" sz="1800" b="1" i="1" dirty="0">
                <a:latin typeface="Georgia" panose="02040502050405020303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1800" b="1" i="1" dirty="0" err="1">
                <a:latin typeface="Georgia" panose="02040502050405020303" pitchFamily="18" charset="0"/>
              </a:rPr>
              <a:t>Щоб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його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досягти</a:t>
            </a:r>
            <a:r>
              <a:rPr lang="ru-RU" sz="1800" b="1" i="1" dirty="0">
                <a:latin typeface="Georgia" panose="02040502050405020303" pitchFamily="18" charset="0"/>
              </a:rPr>
              <a:t>, поверх </a:t>
            </a:r>
            <a:r>
              <a:rPr lang="ru-RU" sz="1800" b="1" i="1" dirty="0" err="1">
                <a:latin typeface="Georgia" panose="02040502050405020303" pitchFamily="18" charset="0"/>
              </a:rPr>
              <a:t>першого</a:t>
            </a:r>
            <a:r>
              <a:rPr lang="ru-RU" sz="1800" b="1" i="1" dirty="0">
                <a:latin typeface="Georgia" panose="02040502050405020303" pitchFamily="18" charset="0"/>
              </a:rPr>
              <a:t> шару </a:t>
            </a:r>
            <a:r>
              <a:rPr lang="ru-RU" sz="1800" b="1" i="1" dirty="0" err="1">
                <a:latin typeface="Georgia" panose="02040502050405020303" pitchFamily="18" charset="0"/>
              </a:rPr>
              <a:t>штрихів</a:t>
            </a:r>
            <a:r>
              <a:rPr lang="ru-RU" sz="1800" b="1" i="1" dirty="0">
                <a:latin typeface="Georgia" panose="02040502050405020303" pitchFamily="18" charset="0"/>
              </a:rPr>
              <a:t> ми </a:t>
            </a:r>
            <a:r>
              <a:rPr lang="ru-RU" sz="1800" b="1" i="1" dirty="0" err="1">
                <a:latin typeface="Georgia" panose="02040502050405020303" pitchFamily="18" charset="0"/>
              </a:rPr>
              <a:t>маємо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накласти</a:t>
            </a:r>
            <a:r>
              <a:rPr lang="ru-RU" sz="1800" b="1" i="1" dirty="0"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latin typeface="Georgia" panose="02040502050405020303" pitchFamily="18" charset="0"/>
              </a:rPr>
              <a:t>другий</a:t>
            </a:r>
            <a:r>
              <a:rPr lang="ru-RU" sz="1800" b="1" i="1" dirty="0">
                <a:latin typeface="Georgia" panose="02040502050405020303" pitchFamily="18" charset="0"/>
              </a:rPr>
              <a:t>, </a:t>
            </a:r>
            <a:r>
              <a:rPr lang="ru-RU" sz="1800" b="1" i="1" dirty="0" err="1">
                <a:latin typeface="Georgia" panose="02040502050405020303" pitchFamily="18" charset="0"/>
              </a:rPr>
              <a:t>третій</a:t>
            </a:r>
            <a:r>
              <a:rPr lang="ru-RU" sz="1800" b="1" i="1" dirty="0">
                <a:latin typeface="Georgia" panose="02040502050405020303" pitchFamily="18" charset="0"/>
              </a:rPr>
              <a:t> і т. д. </a:t>
            </a:r>
          </a:p>
        </p:txBody>
      </p:sp>
      <p:pic>
        <p:nvPicPr>
          <p:cNvPr id="4098" name="Picture 2" descr="Курс &amp;quot;Рисунок&amp;quot;">
            <a:extLst>
              <a:ext uri="{FF2B5EF4-FFF2-40B4-BE49-F238E27FC236}">
                <a16:creationId xmlns:a16="http://schemas.microsoft.com/office/drawing/2014/main" id="{0D254A0D-D162-AF43-B18B-944A635A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43" y="1710862"/>
            <a:ext cx="5431971" cy="3394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7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" y="664028"/>
            <a:ext cx="11288486" cy="3548743"/>
          </a:xfrm>
        </p:spPr>
        <p:txBody>
          <a:bodyPr>
            <a:noAutofit/>
          </a:bodyPr>
          <a:lstStyle/>
          <a:p>
            <a:pPr algn="just"/>
            <a:r>
              <a:rPr lang="ru-RU" sz="2200" i="1" dirty="0" err="1">
                <a:latin typeface="Georgia" panose="02040502050405020303" pitchFamily="18" charset="0"/>
              </a:rPr>
              <a:t>Згідно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із</a:t>
            </a:r>
            <a:r>
              <a:rPr lang="ru-RU" sz="2200" i="1" dirty="0">
                <a:latin typeface="Georgia" panose="02040502050405020303" pitchFamily="18" charset="0"/>
              </a:rPr>
              <a:t> законами </a:t>
            </a:r>
            <a:r>
              <a:rPr lang="ru-RU" sz="2200" i="1" dirty="0" err="1">
                <a:latin typeface="Georgia" panose="02040502050405020303" pitchFamily="18" charset="0"/>
              </a:rPr>
              <a:t>перспективи</a:t>
            </a:r>
            <a:r>
              <a:rPr lang="ru-RU" sz="2200" i="1" dirty="0">
                <a:latin typeface="Georgia" panose="02040502050405020303" pitchFamily="18" charset="0"/>
              </a:rPr>
              <a:t>, </a:t>
            </a:r>
            <a:r>
              <a:rPr lang="ru-RU" sz="2200" i="1" dirty="0" err="1">
                <a:latin typeface="Georgia" panose="02040502050405020303" pitchFamily="18" charset="0"/>
              </a:rPr>
              <a:t>що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далі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від</a:t>
            </a:r>
            <a:r>
              <a:rPr lang="ru-RU" sz="2200" i="1" dirty="0">
                <a:latin typeface="Georgia" panose="02040502050405020303" pitchFamily="18" charset="0"/>
              </a:rPr>
              <a:t> нас </a:t>
            </a:r>
            <a:r>
              <a:rPr lang="ru-RU" sz="2200" i="1" dirty="0" err="1">
                <a:latin typeface="Georgia" panose="02040502050405020303" pitchFamily="18" charset="0"/>
              </a:rPr>
              <a:t>міститься</a:t>
            </a:r>
            <a:r>
              <a:rPr lang="ru-RU" sz="2200" i="1" dirty="0">
                <a:latin typeface="Georgia" panose="02040502050405020303" pitchFamily="18" charset="0"/>
              </a:rPr>
              <a:t> предмет </a:t>
            </a:r>
            <a:r>
              <a:rPr lang="ru-RU" sz="2200" i="1" dirty="0" err="1">
                <a:latin typeface="Georgia" panose="02040502050405020303" pitchFamily="18" charset="0"/>
              </a:rPr>
              <a:t>чи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його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частина</a:t>
            </a:r>
            <a:r>
              <a:rPr lang="ru-RU" sz="2200" i="1" dirty="0">
                <a:latin typeface="Georgia" panose="02040502050405020303" pitchFamily="18" charset="0"/>
              </a:rPr>
              <a:t>, то </a:t>
            </a:r>
            <a:r>
              <a:rPr lang="ru-RU" sz="2200" i="1" dirty="0" err="1">
                <a:latin typeface="Georgia" panose="02040502050405020303" pitchFamily="18" charset="0"/>
              </a:rPr>
              <a:t>меншим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він</a:t>
            </a:r>
            <a:r>
              <a:rPr lang="ru-RU" sz="2200" i="1" dirty="0">
                <a:latin typeface="Georgia" panose="02040502050405020303" pitchFamily="18" charset="0"/>
              </a:rPr>
              <a:t> нам </a:t>
            </a:r>
            <a:r>
              <a:rPr lang="ru-RU" sz="2200" i="1" dirty="0" err="1">
                <a:latin typeface="Georgia" panose="02040502050405020303" pitchFamily="18" charset="0"/>
              </a:rPr>
              <a:t>здається</a:t>
            </a:r>
            <a:r>
              <a:rPr lang="ru-RU" sz="2200" i="1" dirty="0">
                <a:latin typeface="Georgia" panose="02040502050405020303" pitchFamily="18" charset="0"/>
              </a:rPr>
              <a:t>. </a:t>
            </a:r>
            <a:br>
              <a:rPr lang="ru-RU" sz="2200" i="1" dirty="0">
                <a:latin typeface="Georgia" panose="02040502050405020303" pitchFamily="18" charset="0"/>
              </a:rPr>
            </a:br>
            <a:r>
              <a:rPr lang="ru-RU" sz="2200" i="1" dirty="0">
                <a:latin typeface="Georgia" panose="02040502050405020303" pitchFamily="18" charset="0"/>
              </a:rPr>
              <a:t>Ми </a:t>
            </a:r>
            <a:r>
              <a:rPr lang="ru-RU" sz="2200" i="1" dirty="0" err="1">
                <a:latin typeface="Georgia" panose="02040502050405020303" pitchFamily="18" charset="0"/>
              </a:rPr>
              <a:t>побачимо</a:t>
            </a:r>
            <a:r>
              <a:rPr lang="ru-RU" sz="2200" i="1" dirty="0">
                <a:latin typeface="Georgia" panose="02040502050405020303" pitchFamily="18" charset="0"/>
              </a:rPr>
              <a:t>, </a:t>
            </a:r>
            <a:r>
              <a:rPr lang="ru-RU" sz="2200" i="1" dirty="0" err="1">
                <a:latin typeface="Georgia" panose="02040502050405020303" pitchFamily="18" charset="0"/>
              </a:rPr>
              <a:t>що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будинки</a:t>
            </a:r>
            <a:r>
              <a:rPr lang="ru-RU" sz="2200" i="1" dirty="0">
                <a:latin typeface="Georgia" panose="02040502050405020303" pitchFamily="18" charset="0"/>
              </a:rPr>
              <a:t>, </a:t>
            </a:r>
            <a:r>
              <a:rPr lang="ru-RU" sz="2200" i="1" dirty="0" err="1">
                <a:latin typeface="Georgia" panose="02040502050405020303" pitchFamily="18" charset="0"/>
              </a:rPr>
              <a:t>постаті</a:t>
            </a:r>
            <a:r>
              <a:rPr lang="ru-RU" sz="2200" i="1" dirty="0">
                <a:latin typeface="Georgia" panose="02040502050405020303" pitchFamily="18" charset="0"/>
              </a:rPr>
              <a:t> людей і дерева у </a:t>
            </a:r>
            <a:r>
              <a:rPr lang="ru-RU" sz="2200" i="1" dirty="0" err="1">
                <a:latin typeface="Georgia" panose="02040502050405020303" pitchFamily="18" charset="0"/>
              </a:rPr>
              <a:t>міру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їх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віддалення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від</a:t>
            </a:r>
            <a:r>
              <a:rPr lang="ru-RU" sz="2200" i="1" dirty="0">
                <a:latin typeface="Georgia" panose="02040502050405020303" pitchFamily="18" charset="0"/>
              </a:rPr>
              <a:t> нас </a:t>
            </a:r>
            <a:r>
              <a:rPr lang="ru-RU" sz="2200" i="1" dirty="0" err="1">
                <a:latin typeface="Georgia" panose="02040502050405020303" pitchFamily="18" charset="0"/>
              </a:rPr>
              <a:t>здаються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меншими</a:t>
            </a:r>
            <a:r>
              <a:rPr lang="ru-RU" sz="2200" i="1" dirty="0">
                <a:latin typeface="Georgia" panose="02040502050405020303" pitchFamily="18" charset="0"/>
              </a:rPr>
              <a:t> і </a:t>
            </a:r>
            <a:r>
              <a:rPr lang="ru-RU" sz="2200" i="1" dirty="0" err="1">
                <a:latin typeface="Georgia" panose="02040502050405020303" pitchFamily="18" charset="0"/>
              </a:rPr>
              <a:t>ближчими</a:t>
            </a:r>
            <a:r>
              <a:rPr lang="ru-RU" sz="2200" i="1" dirty="0">
                <a:latin typeface="Georgia" panose="02040502050405020303" pitchFamily="18" charset="0"/>
              </a:rPr>
              <a:t> до </a:t>
            </a:r>
            <a:r>
              <a:rPr lang="ru-RU" sz="2200" i="1" dirty="0" err="1">
                <a:solidFill>
                  <a:srgbClr val="FF887A"/>
                </a:solidFill>
                <a:latin typeface="Georgia" panose="02040502050405020303" pitchFamily="18" charset="0"/>
              </a:rPr>
              <a:t>лінії</a:t>
            </a:r>
            <a:r>
              <a:rPr lang="ru-RU" sz="2200" i="1" dirty="0">
                <a:solidFill>
                  <a:srgbClr val="FF887A"/>
                </a:solidFill>
                <a:latin typeface="Georgia" panose="02040502050405020303" pitchFamily="18" charset="0"/>
              </a:rPr>
              <a:t> горизонту </a:t>
            </a:r>
            <a:r>
              <a:rPr lang="ru-RU" sz="2200" i="1" dirty="0">
                <a:latin typeface="Georgia" panose="02040502050405020303" pitchFamily="18" charset="0"/>
              </a:rPr>
              <a:t>- </a:t>
            </a:r>
            <a:r>
              <a:rPr lang="ru-RU" sz="2200" i="1" dirty="0" err="1">
                <a:latin typeface="Georgia" panose="02040502050405020303" pitchFamily="18" charset="0"/>
              </a:rPr>
              <a:t>уявної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горизонтальної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лінії</a:t>
            </a:r>
            <a:r>
              <a:rPr lang="ru-RU" sz="2200" i="1" dirty="0">
                <a:latin typeface="Georgia" panose="02040502050405020303" pitchFamily="18" charset="0"/>
              </a:rPr>
              <a:t>, де </a:t>
            </a:r>
            <a:r>
              <a:rPr lang="ru-RU" sz="2200" i="1" dirty="0" err="1">
                <a:latin typeface="Georgia" panose="02040502050405020303" pitchFamily="18" charset="0"/>
              </a:rPr>
              <a:t>зустрічаються</a:t>
            </a:r>
            <a:r>
              <a:rPr lang="ru-RU" sz="2200" i="1" dirty="0">
                <a:latin typeface="Georgia" panose="02040502050405020303" pitchFamily="18" charset="0"/>
              </a:rPr>
              <a:t> небо і земля. </a:t>
            </a:r>
            <a:br>
              <a:rPr lang="ru-RU" sz="2200" i="1" dirty="0">
                <a:latin typeface="Georgia" panose="02040502050405020303" pitchFamily="18" charset="0"/>
              </a:rPr>
            </a:br>
            <a:br>
              <a:rPr lang="ru-RU" sz="2200" i="1" dirty="0">
                <a:latin typeface="Georgia" panose="02040502050405020303" pitchFamily="18" charset="0"/>
              </a:rPr>
            </a:br>
            <a:r>
              <a:rPr lang="ru-RU" sz="2200" i="1" dirty="0">
                <a:latin typeface="Georgia" panose="02040502050405020303" pitchFamily="18" charset="0"/>
              </a:rPr>
              <a:t>На </a:t>
            </a:r>
            <a:r>
              <a:rPr lang="ru-RU" sz="2200" i="1" dirty="0" err="1">
                <a:latin typeface="Georgia" panose="02040502050405020303" pitchFamily="18" charset="0"/>
              </a:rPr>
              <a:t>лінії</a:t>
            </a:r>
            <a:r>
              <a:rPr lang="ru-RU" sz="2200" i="1" dirty="0">
                <a:latin typeface="Georgia" panose="02040502050405020303" pitchFamily="18" charset="0"/>
              </a:rPr>
              <a:t> горизонту </a:t>
            </a:r>
            <a:r>
              <a:rPr lang="ru-RU" sz="2200" i="1" dirty="0" err="1">
                <a:latin typeface="Georgia" panose="02040502050405020303" pitchFamily="18" charset="0"/>
              </a:rPr>
              <a:t>предмети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зменшуються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настільки</a:t>
            </a:r>
            <a:r>
              <a:rPr lang="ru-RU" sz="2200" i="1" dirty="0">
                <a:latin typeface="Georgia" panose="02040502050405020303" pitchFamily="18" charset="0"/>
              </a:rPr>
              <a:t>, </a:t>
            </a:r>
            <a:r>
              <a:rPr lang="ru-RU" sz="2200" i="1" dirty="0" err="1">
                <a:latin typeface="Georgia" panose="02040502050405020303" pitchFamily="18" charset="0"/>
              </a:rPr>
              <a:t>що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здаються</a:t>
            </a:r>
            <a:r>
              <a:rPr lang="ru-RU" sz="2200" i="1" dirty="0">
                <a:latin typeface="Georgia" panose="02040502050405020303" pitchFamily="18" charset="0"/>
              </a:rPr>
              <a:t> </a:t>
            </a:r>
            <a:r>
              <a:rPr lang="ru-RU" sz="2200" i="1" dirty="0" err="1">
                <a:latin typeface="Georgia" panose="02040502050405020303" pitchFamily="18" charset="0"/>
              </a:rPr>
              <a:t>крапками</a:t>
            </a:r>
            <a:r>
              <a:rPr lang="ru-RU" sz="2200" i="1" dirty="0">
                <a:latin typeface="Georgia" panose="02040502050405020303" pitchFamily="18" charset="0"/>
              </a:rPr>
              <a:t>.</a:t>
            </a:r>
            <a:br>
              <a:rPr lang="ru-RU" sz="2200" i="1" dirty="0">
                <a:latin typeface="Georgia" panose="02040502050405020303" pitchFamily="18" charset="0"/>
              </a:rPr>
            </a:br>
            <a:br>
              <a:rPr lang="ru-RU" sz="2200" i="1" dirty="0">
                <a:latin typeface="Georgia" panose="02040502050405020303" pitchFamily="18" charset="0"/>
              </a:rPr>
            </a:br>
            <a:endParaRPr lang="ru-RU" sz="2200" i="1" dirty="0">
              <a:latin typeface="Georgia" panose="02040502050405020303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FA3E3-EFE0-AD4A-953F-9C48DB32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71" y="3585278"/>
            <a:ext cx="7043057" cy="21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57943"/>
            <a:ext cx="6079671" cy="5007429"/>
          </a:xfrm>
        </p:spPr>
        <p:txBody>
          <a:bodyPr>
            <a:noAutofit/>
          </a:bodyPr>
          <a:lstStyle/>
          <a:p>
            <a:r>
              <a:rPr lang="ru-RU" sz="2500" i="1" dirty="0" err="1">
                <a:latin typeface="Georgia" panose="02040502050405020303" pitchFamily="18" charset="0"/>
              </a:rPr>
              <a:t>Спробуймо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застосувати</a:t>
            </a:r>
            <a:r>
              <a:rPr lang="ru-RU" sz="2500" i="1" dirty="0">
                <a:latin typeface="Georgia" panose="02040502050405020303" pitchFamily="18" charset="0"/>
              </a:rPr>
              <a:t> закон </a:t>
            </a:r>
            <a:r>
              <a:rPr lang="ru-RU" sz="2500" i="1" dirty="0" err="1">
                <a:latin typeface="Georgia" panose="02040502050405020303" pitchFamily="18" charset="0"/>
              </a:rPr>
              <a:t>перспективи</a:t>
            </a:r>
            <a:r>
              <a:rPr lang="ru-RU" sz="2500" i="1" dirty="0">
                <a:latin typeface="Georgia" panose="02040502050405020303" pitchFamily="18" charset="0"/>
              </a:rPr>
              <a:t> на </a:t>
            </a:r>
            <a:r>
              <a:rPr lang="ru-RU" sz="2500" i="1" dirty="0" err="1">
                <a:latin typeface="Georgia" panose="02040502050405020303" pitchFamily="18" charset="0"/>
              </a:rPr>
              <a:t>практиці</a:t>
            </a:r>
            <a:r>
              <a:rPr lang="ru-RU" sz="2500" i="1" dirty="0">
                <a:latin typeface="Georgia" panose="02040502050405020303" pitchFamily="18" charset="0"/>
              </a:rPr>
              <a:t>. </a:t>
            </a:r>
            <a:r>
              <a:rPr lang="ru-RU" sz="2500" i="1" dirty="0" err="1">
                <a:latin typeface="Georgia" panose="02040502050405020303" pitchFamily="18" charset="0"/>
              </a:rPr>
              <a:t>Розгляньмо</a:t>
            </a:r>
            <a:r>
              <a:rPr lang="ru-RU" sz="2500" i="1" dirty="0">
                <a:latin typeface="Georgia" panose="02040502050405020303" pitchFamily="18" charset="0"/>
              </a:rPr>
              <a:t>, як </a:t>
            </a:r>
            <a:r>
              <a:rPr lang="ru-RU" sz="2500" i="1" dirty="0" err="1">
                <a:latin typeface="Georgia" panose="02040502050405020303" pitchFamily="18" charset="0"/>
              </a:rPr>
              <a:t>будується</a:t>
            </a:r>
            <a:r>
              <a:rPr lang="ru-RU" sz="2500" i="1" dirty="0">
                <a:latin typeface="Georgia" panose="02040502050405020303" pitchFamily="18" charset="0"/>
              </a:rPr>
              <a:t> куб.</a:t>
            </a:r>
            <a:br>
              <a:rPr lang="ru-RU" sz="2500" i="1" dirty="0">
                <a:latin typeface="Georgia" panose="02040502050405020303" pitchFamily="18" charset="0"/>
              </a:rPr>
            </a:br>
            <a:br>
              <a:rPr lang="ru-RU" sz="2500" i="1" dirty="0">
                <a:latin typeface="Georgia" panose="02040502050405020303" pitchFamily="18" charset="0"/>
              </a:rPr>
            </a:br>
            <a:r>
              <a:rPr lang="ru-RU" sz="2500" i="1" dirty="0">
                <a:solidFill>
                  <a:srgbClr val="FF887A"/>
                </a:solidFill>
                <a:latin typeface="Georgia" panose="02040502050405020303" pitchFamily="18" charset="0"/>
              </a:rPr>
              <a:t>Куб</a:t>
            </a:r>
            <a:r>
              <a:rPr lang="ru-RU" sz="2500" i="1" dirty="0">
                <a:latin typeface="Georgia" panose="02040502050405020303" pitchFamily="18" charset="0"/>
              </a:rPr>
              <a:t> - </a:t>
            </a:r>
            <a:r>
              <a:rPr lang="ru-RU" sz="2500" i="1" dirty="0" err="1">
                <a:latin typeface="Georgia" panose="02040502050405020303" pitchFamily="18" charset="0"/>
              </a:rPr>
              <a:t>це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геометрична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фігура</a:t>
            </a:r>
            <a:r>
              <a:rPr lang="ru-RU" sz="2500" i="1" dirty="0">
                <a:latin typeface="Georgia" panose="02040502050405020303" pitchFamily="18" charset="0"/>
              </a:rPr>
              <a:t>, </a:t>
            </a:r>
            <a:r>
              <a:rPr lang="ru-RU" sz="2500" i="1" dirty="0" err="1">
                <a:latin typeface="Georgia" panose="02040502050405020303" pitchFamily="18" charset="0"/>
              </a:rPr>
              <a:t>кожна</a:t>
            </a:r>
            <a:r>
              <a:rPr lang="ru-RU" sz="2500" i="1" dirty="0">
                <a:latin typeface="Georgia" panose="02040502050405020303" pitchFamily="18" charset="0"/>
              </a:rPr>
              <a:t> сторона </a:t>
            </a:r>
            <a:r>
              <a:rPr lang="ru-RU" sz="2500" i="1" dirty="0" err="1">
                <a:latin typeface="Georgia" panose="02040502050405020303" pitchFamily="18" charset="0"/>
              </a:rPr>
              <a:t>якої</a:t>
            </a:r>
            <a:r>
              <a:rPr lang="ru-RU" sz="2500" i="1" dirty="0">
                <a:latin typeface="Georgia" panose="02040502050405020303" pitchFamily="18" charset="0"/>
              </a:rPr>
              <a:t> - квадрат. </a:t>
            </a:r>
            <a:br>
              <a:rPr lang="ru-RU" sz="2500" i="1" dirty="0">
                <a:latin typeface="Georgia" panose="02040502050405020303" pitchFamily="18" charset="0"/>
              </a:rPr>
            </a:br>
            <a:r>
              <a:rPr lang="ru-RU" sz="2500" i="1" dirty="0">
                <a:latin typeface="Georgia" panose="02040502050405020303" pitchFamily="18" charset="0"/>
              </a:rPr>
              <a:t>Куб треба </a:t>
            </a:r>
            <a:r>
              <a:rPr lang="ru-RU" sz="2500" i="1" dirty="0" err="1">
                <a:latin typeface="Georgia" panose="02040502050405020303" pitchFamily="18" charset="0"/>
              </a:rPr>
              <a:t>починати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рисувати</a:t>
            </a:r>
            <a:r>
              <a:rPr lang="ru-RU" sz="2500" i="1" dirty="0">
                <a:latin typeface="Georgia" panose="02040502050405020303" pitchFamily="18" charset="0"/>
              </a:rPr>
              <a:t> з </a:t>
            </a:r>
            <a:r>
              <a:rPr lang="ru-RU" sz="2500" i="1" dirty="0" err="1">
                <a:latin typeface="Georgia" panose="02040502050405020303" pitchFamily="18" charset="0"/>
              </a:rPr>
              <a:t>побудови</a:t>
            </a:r>
            <a:r>
              <a:rPr lang="ru-RU" sz="2500" i="1" dirty="0">
                <a:latin typeface="Georgia" panose="02040502050405020303" pitchFamily="18" charset="0"/>
              </a:rPr>
              <a:t> каркаса, </a:t>
            </a:r>
            <a:r>
              <a:rPr lang="ru-RU" sz="2500" i="1" dirty="0" err="1">
                <a:latin typeface="Georgia" panose="02040502050405020303" pitchFamily="18" charset="0"/>
              </a:rPr>
              <a:t>ніби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дивлячись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крізь</a:t>
            </a:r>
            <a:r>
              <a:rPr lang="ru-RU" sz="2500" i="1" dirty="0">
                <a:latin typeface="Georgia" panose="02040502050405020303" pitchFamily="18" charset="0"/>
              </a:rPr>
              <a:t> </a:t>
            </a:r>
            <a:r>
              <a:rPr lang="ru-RU" sz="2500" i="1" dirty="0" err="1">
                <a:latin typeface="Georgia" panose="02040502050405020303" pitchFamily="18" charset="0"/>
              </a:rPr>
              <a:t>поверхні</a:t>
            </a:r>
            <a:r>
              <a:rPr lang="ru-RU" sz="2500" i="1" dirty="0">
                <a:latin typeface="Georgia" panose="02040502050405020303" pitchFamily="18" charset="0"/>
              </a:rPr>
              <a:t>, і тих граней, </a:t>
            </a:r>
            <a:r>
              <a:rPr lang="ru-RU" sz="2500" i="1" dirty="0" err="1">
                <a:latin typeface="Georgia" panose="02040502050405020303" pitchFamily="18" charset="0"/>
              </a:rPr>
              <a:t>яких</a:t>
            </a:r>
            <a:r>
              <a:rPr lang="ru-RU" sz="2500" i="1" dirty="0">
                <a:latin typeface="Georgia" panose="02040502050405020303" pitchFamily="18" charset="0"/>
              </a:rPr>
              <a:t> ми не </a:t>
            </a:r>
            <a:r>
              <a:rPr lang="ru-RU" sz="2500" i="1" dirty="0" err="1">
                <a:latin typeface="Georgia" panose="02040502050405020303" pitchFamily="18" charset="0"/>
              </a:rPr>
              <a:t>бачимо</a:t>
            </a:r>
            <a:r>
              <a:rPr lang="ru-RU" sz="2500" i="1" dirty="0">
                <a:latin typeface="Georgia" panose="02040502050405020303" pitchFamily="18" charset="0"/>
              </a:rPr>
              <a:t>. </a:t>
            </a:r>
            <a:endParaRPr lang="ru-RU" sz="2200" i="1" dirty="0">
              <a:latin typeface="Georgia" panose="02040502050405020303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ACCDAA-203C-9F45-AFED-D5DB42E2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879" y="733878"/>
            <a:ext cx="3060700" cy="2451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12E16-5C5A-8E4D-8633-6FA7DEFE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79" y="3622222"/>
            <a:ext cx="2997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1BA7-1C99-4CE7-BDDC-1954700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Georgia" panose="02040502050405020303" pitchFamily="18" charset="0"/>
              </a:rPr>
              <a:t>Творчє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завдання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FE68D-1F28-4D43-A7C8-89C81B04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Намалюйте книжку,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що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лежить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 на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столі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,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або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картонну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 коробку,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використовуючи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закони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46779F"/>
                </a:solidFill>
                <a:latin typeface="Georgia" panose="02040502050405020303" pitchFamily="18" charset="0"/>
              </a:rPr>
              <a:t>перспективи</a:t>
            </a:r>
            <a:r>
              <a:rPr lang="ru-RU" b="1" i="1" dirty="0">
                <a:solidFill>
                  <a:srgbClr val="46779F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 algn="just">
              <a:buNone/>
            </a:pPr>
            <a:endParaRPr lang="ru-RU" b="1" i="1" dirty="0">
              <a:solidFill>
                <a:srgbClr val="46779F"/>
              </a:solidFill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ru-RU" b="1" i="1" dirty="0" err="1">
                <a:solidFill>
                  <a:srgbClr val="FF887A"/>
                </a:solidFill>
                <a:latin typeface="Georgia" panose="02040502050405020303" pitchFamily="18" charset="0"/>
              </a:rPr>
              <a:t>Інструменти</a:t>
            </a:r>
            <a:r>
              <a:rPr lang="ru-RU" b="1" i="1" dirty="0">
                <a:solidFill>
                  <a:srgbClr val="FF887A"/>
                </a:solidFill>
                <a:latin typeface="Georgia" panose="02040502050405020303" pitchFamily="18" charset="0"/>
              </a:rPr>
              <a:t> та </a:t>
            </a:r>
            <a:r>
              <a:rPr lang="ru-RU" b="1" i="1" dirty="0" err="1">
                <a:solidFill>
                  <a:srgbClr val="FF887A"/>
                </a:solidFill>
                <a:latin typeface="Georgia" panose="02040502050405020303" pitchFamily="18" charset="0"/>
              </a:rPr>
              <a:t>матеріали</a:t>
            </a:r>
            <a:r>
              <a:rPr lang="ru-RU" i="1" dirty="0">
                <a:solidFill>
                  <a:srgbClr val="FF887A"/>
                </a:solidFill>
                <a:latin typeface="Georgia" panose="02040502050405020303" pitchFamily="18" charset="0"/>
              </a:rPr>
              <a:t>:</a:t>
            </a:r>
            <a:r>
              <a:rPr lang="ru-RU" i="1" dirty="0">
                <a:latin typeface="Georgia" panose="02040502050405020303" pitchFamily="18" charset="0"/>
              </a:rPr>
              <a:t> </a:t>
            </a:r>
            <a:r>
              <a:rPr lang="ru-RU" i="1" dirty="0" err="1">
                <a:latin typeface="Georgia" panose="02040502050405020303" pitchFamily="18" charset="0"/>
              </a:rPr>
              <a:t>аркуш</a:t>
            </a:r>
            <a:r>
              <a:rPr lang="ru-RU" i="1" dirty="0">
                <a:latin typeface="Georgia" panose="02040502050405020303" pitchFamily="18" charset="0"/>
              </a:rPr>
              <a:t> </a:t>
            </a:r>
            <a:r>
              <a:rPr lang="ru-RU" i="1" dirty="0" err="1">
                <a:latin typeface="Georgia" panose="02040502050405020303" pitchFamily="18" charset="0"/>
              </a:rPr>
              <a:t>паперу</a:t>
            </a:r>
            <a:r>
              <a:rPr lang="ru-RU" i="1" dirty="0">
                <a:latin typeface="Georgia" panose="02040502050405020303" pitchFamily="18" charset="0"/>
              </a:rPr>
              <a:t>, </a:t>
            </a:r>
            <a:r>
              <a:rPr lang="ru-RU" i="1" dirty="0" err="1">
                <a:latin typeface="Georgia" panose="02040502050405020303" pitchFamily="18" charset="0"/>
              </a:rPr>
              <a:t>олівець</a:t>
            </a:r>
            <a:r>
              <a:rPr lang="ru-RU" i="1" dirty="0">
                <a:latin typeface="Georgia" panose="02040502050405020303" pitchFamily="18" charset="0"/>
              </a:rPr>
              <a:t>, </a:t>
            </a:r>
            <a:r>
              <a:rPr lang="ru-RU" i="1" dirty="0" err="1">
                <a:latin typeface="Georgia" panose="02040502050405020303" pitchFamily="18" charset="0"/>
              </a:rPr>
              <a:t>гумка</a:t>
            </a:r>
            <a:r>
              <a:rPr lang="ru-RU" i="1" dirty="0">
                <a:latin typeface="Georgia" panose="02040502050405020303" pitchFamily="18" charset="0"/>
              </a:rPr>
              <a:t>, </a:t>
            </a:r>
            <a:r>
              <a:rPr lang="ru-RU" i="1" dirty="0" err="1">
                <a:latin typeface="Georgia" panose="02040502050405020303" pitchFamily="18" charset="0"/>
              </a:rPr>
              <a:t>чорна</a:t>
            </a:r>
            <a:r>
              <a:rPr lang="ru-RU" i="1" dirty="0">
                <a:latin typeface="Georgia" panose="02040502050405020303" pitchFamily="18" charset="0"/>
              </a:rPr>
              <a:t> </a:t>
            </a:r>
            <a:r>
              <a:rPr lang="ru-RU" i="1" dirty="0" err="1">
                <a:latin typeface="Georgia" panose="02040502050405020303" pitchFamily="18" charset="0"/>
              </a:rPr>
              <a:t>гелева</a:t>
            </a:r>
            <a:r>
              <a:rPr lang="ru-RU" i="1" dirty="0">
                <a:latin typeface="Georgia" panose="02040502050405020303" pitchFamily="18" charset="0"/>
              </a:rPr>
              <a:t> ручка.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97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Школа искусст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EFEB"/>
      </a:accent1>
      <a:accent2>
        <a:srgbClr val="FF887A"/>
      </a:accent2>
      <a:accent3>
        <a:srgbClr val="F9BF75"/>
      </a:accent3>
      <a:accent4>
        <a:srgbClr val="46779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647</Words>
  <Application>Microsoft Macintosh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Тема Office</vt:lpstr>
      <vt:lpstr>«Світлотінь.  Малювання куба».</vt:lpstr>
      <vt:lpstr>Для того щоб зобразити предмет об’ємним, ми маємо виявити на ньому світло і тіні.  Як вони розміщуються?</vt:lpstr>
      <vt:lpstr>Презентация PowerPoint</vt:lpstr>
      <vt:lpstr>Власна тінь - це темний, протилежний освітленому, бік предмета.</vt:lpstr>
      <vt:lpstr>Послідовність зміни тону (ступінь яскравості, різниці між темним і світлим) на поверхні предмета така:</vt:lpstr>
      <vt:lpstr>На предметах штрих треба накладати за їхньою формою, повторюючи напрямки і зміни форми. Це також допомагає зобразити об’єм.  </vt:lpstr>
      <vt:lpstr>Згідно із законами перспективи, що далі від нас міститься предмет чи його частина, то меншим він нам здається.  Ми побачимо, що будинки, постаті людей і дерева у міру їх віддалення від нас здаються меншими і ближчими до лінії горизонту - уявної горизонтальної лінії, де зустрічаються небо і земля.   На лінії горизонту предмети зменшуються настільки, що здаються крапками.  </vt:lpstr>
      <vt:lpstr>Спробуймо застосувати закон перспективи на практиці. Розгляньмо, як будується куб.  Куб - це геометрична фігура, кожна сторона якої - квадрат.  Куб треба починати рисувати з побудови каркаса, ніби дивлячись крізь поверхні, і тих граней, яких ми не бачимо. </vt:lpstr>
      <vt:lpstr>Творчє завдання</vt:lpstr>
      <vt:lpstr>План роботи</vt:lpstr>
      <vt:lpstr>Зразок роботи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искусств</dc:title>
  <dc:creator>User Obstinate</dc:creator>
  <cp:lastModifiedBy>zhannaandre95@gmail.com</cp:lastModifiedBy>
  <cp:revision>16</cp:revision>
  <dcterms:created xsi:type="dcterms:W3CDTF">2021-04-17T16:44:55Z</dcterms:created>
  <dcterms:modified xsi:type="dcterms:W3CDTF">2021-11-01T10:02:18Z</dcterms:modified>
</cp:coreProperties>
</file>