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3" r:id="rId2"/>
    <p:sldId id="264" r:id="rId3"/>
    <p:sldId id="275" r:id="rId4"/>
    <p:sldId id="267" r:id="rId5"/>
    <p:sldId id="268" r:id="rId6"/>
    <p:sldId id="276" r:id="rId7"/>
    <p:sldId id="277" r:id="rId8"/>
    <p:sldId id="286" r:id="rId9"/>
    <p:sldId id="288" r:id="rId10"/>
    <p:sldId id="289" r:id="rId11"/>
    <p:sldId id="290" r:id="rId12"/>
    <p:sldId id="291" r:id="rId13"/>
    <p:sldId id="274" r:id="rId14"/>
    <p:sldId id="269" r:id="rId15"/>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1830"/>
    <a:srgbClr val="3D4B5D"/>
    <a:srgbClr val="541020"/>
    <a:srgbClr val="B02244"/>
    <a:srgbClr val="D791A2"/>
    <a:srgbClr val="B95773"/>
    <a:srgbClr val="8194AD"/>
    <a:srgbClr val="B3BECD"/>
    <a:srgbClr val="DD4F71"/>
    <a:srgbClr val="ECC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9"/>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47A8A1-91B5-48C7-9F97-B424E2864A41}" type="datetimeFigureOut">
              <a:rPr lang="uk-UA" smtClean="0"/>
              <a:t>01.02.2022</a:t>
            </a:fld>
            <a:endParaRPr lang="uk-UA"/>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04A47-376C-4FF5-A4A8-897AE108FB77}" type="slidenum">
              <a:rPr lang="uk-UA" smtClean="0"/>
              <a:t>‹#›</a:t>
            </a:fld>
            <a:endParaRPr lang="uk-UA"/>
          </a:p>
        </p:txBody>
      </p:sp>
    </p:spTree>
    <p:extLst>
      <p:ext uri="{BB962C8B-B14F-4D97-AF65-F5344CB8AC3E}">
        <p14:creationId xmlns:p14="http://schemas.microsoft.com/office/powerpoint/2010/main" val="144400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endParaRPr lang="uk-UA"/>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uk-UA"/>
          </a:p>
        </p:txBody>
      </p:sp>
      <p:sp>
        <p:nvSpPr>
          <p:cNvPr id="4" name="Дата 3"/>
          <p:cNvSpPr>
            <a:spLocks noGrp="1"/>
          </p:cNvSpPr>
          <p:nvPr>
            <p:ph type="dt" sz="half" idx="10"/>
          </p:nvPr>
        </p:nvSpPr>
        <p:spPr/>
        <p:txBody>
          <a:bodyPr/>
          <a:lstStyle/>
          <a:p>
            <a:fld id="{698F66A9-477A-4B61-9114-C3288FF9278C}" type="datetimeFigureOut">
              <a:rPr lang="uk-UA" smtClean="0"/>
              <a:t>01.02.2022</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27C3693E-4760-4A69-B2A4-C8D861FDE00C}" type="slidenum">
              <a:rPr lang="uk-UA" smtClean="0"/>
              <a:t>‹#›</a:t>
            </a:fld>
            <a:endParaRPr lang="uk-UA"/>
          </a:p>
        </p:txBody>
      </p:sp>
    </p:spTree>
    <p:extLst>
      <p:ext uri="{BB962C8B-B14F-4D97-AF65-F5344CB8AC3E}">
        <p14:creationId xmlns:p14="http://schemas.microsoft.com/office/powerpoint/2010/main" val="49532744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p>
            <a:fld id="{698F66A9-477A-4B61-9114-C3288FF9278C}" type="datetimeFigureOut">
              <a:rPr lang="uk-UA" smtClean="0"/>
              <a:t>01.02.2022</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27C3693E-4760-4A69-B2A4-C8D861FDE00C}" type="slidenum">
              <a:rPr lang="uk-UA" smtClean="0"/>
              <a:t>‹#›</a:t>
            </a:fld>
            <a:endParaRPr lang="uk-UA"/>
          </a:p>
        </p:txBody>
      </p:sp>
    </p:spTree>
    <p:extLst>
      <p:ext uri="{BB962C8B-B14F-4D97-AF65-F5344CB8AC3E}">
        <p14:creationId xmlns:p14="http://schemas.microsoft.com/office/powerpoint/2010/main" val="403547307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endParaRPr lang="uk-UA"/>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p>
            <a:fld id="{698F66A9-477A-4B61-9114-C3288FF9278C}" type="datetimeFigureOut">
              <a:rPr lang="uk-UA" smtClean="0"/>
              <a:t>01.02.2022</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27C3693E-4760-4A69-B2A4-C8D861FDE00C}" type="slidenum">
              <a:rPr lang="uk-UA" smtClean="0"/>
              <a:t>‹#›</a:t>
            </a:fld>
            <a:endParaRPr lang="uk-UA"/>
          </a:p>
        </p:txBody>
      </p:sp>
    </p:spTree>
    <p:extLst>
      <p:ext uri="{BB962C8B-B14F-4D97-AF65-F5344CB8AC3E}">
        <p14:creationId xmlns:p14="http://schemas.microsoft.com/office/powerpoint/2010/main" val="298758494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10"/>
          </p:nvPr>
        </p:nvSpPr>
        <p:spPr/>
        <p:txBody>
          <a:bodyPr/>
          <a:lstStyle/>
          <a:p>
            <a:fld id="{698F66A9-477A-4B61-9114-C3288FF9278C}" type="datetimeFigureOut">
              <a:rPr lang="uk-UA" smtClean="0"/>
              <a:t>01.02.2022</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27C3693E-4760-4A69-B2A4-C8D861FDE00C}" type="slidenum">
              <a:rPr lang="uk-UA" smtClean="0"/>
              <a:t>‹#›</a:t>
            </a:fld>
            <a:endParaRPr lang="uk-UA"/>
          </a:p>
        </p:txBody>
      </p:sp>
    </p:spTree>
    <p:extLst>
      <p:ext uri="{BB962C8B-B14F-4D97-AF65-F5344CB8AC3E}">
        <p14:creationId xmlns:p14="http://schemas.microsoft.com/office/powerpoint/2010/main" val="63912012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endParaRPr lang="uk-UA"/>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698F66A9-477A-4B61-9114-C3288FF9278C}" type="datetimeFigureOut">
              <a:rPr lang="uk-UA" smtClean="0"/>
              <a:t>01.02.2022</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27C3693E-4760-4A69-B2A4-C8D861FDE00C}" type="slidenum">
              <a:rPr lang="uk-UA" smtClean="0"/>
              <a:t>‹#›</a:t>
            </a:fld>
            <a:endParaRPr lang="uk-UA"/>
          </a:p>
        </p:txBody>
      </p:sp>
    </p:spTree>
    <p:extLst>
      <p:ext uri="{BB962C8B-B14F-4D97-AF65-F5344CB8AC3E}">
        <p14:creationId xmlns:p14="http://schemas.microsoft.com/office/powerpoint/2010/main" val="185199932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Дата 4"/>
          <p:cNvSpPr>
            <a:spLocks noGrp="1"/>
          </p:cNvSpPr>
          <p:nvPr>
            <p:ph type="dt" sz="half" idx="10"/>
          </p:nvPr>
        </p:nvSpPr>
        <p:spPr/>
        <p:txBody>
          <a:bodyPr/>
          <a:lstStyle/>
          <a:p>
            <a:fld id="{698F66A9-477A-4B61-9114-C3288FF9278C}" type="datetimeFigureOut">
              <a:rPr lang="uk-UA" smtClean="0"/>
              <a:t>01.02.2022</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27C3693E-4760-4A69-B2A4-C8D861FDE00C}" type="slidenum">
              <a:rPr lang="uk-UA" smtClean="0"/>
              <a:t>‹#›</a:t>
            </a:fld>
            <a:endParaRPr lang="uk-UA"/>
          </a:p>
        </p:txBody>
      </p:sp>
    </p:spTree>
    <p:extLst>
      <p:ext uri="{BB962C8B-B14F-4D97-AF65-F5344CB8AC3E}">
        <p14:creationId xmlns:p14="http://schemas.microsoft.com/office/powerpoint/2010/main" val="191356783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endParaRPr lang="uk-UA"/>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Дата 6"/>
          <p:cNvSpPr>
            <a:spLocks noGrp="1"/>
          </p:cNvSpPr>
          <p:nvPr>
            <p:ph type="dt" sz="half" idx="10"/>
          </p:nvPr>
        </p:nvSpPr>
        <p:spPr/>
        <p:txBody>
          <a:bodyPr/>
          <a:lstStyle/>
          <a:p>
            <a:fld id="{698F66A9-477A-4B61-9114-C3288FF9278C}" type="datetimeFigureOut">
              <a:rPr lang="uk-UA" smtClean="0"/>
              <a:t>01.02.2022</a:t>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27C3693E-4760-4A69-B2A4-C8D861FDE00C}" type="slidenum">
              <a:rPr lang="uk-UA" smtClean="0"/>
              <a:t>‹#›</a:t>
            </a:fld>
            <a:endParaRPr lang="uk-UA"/>
          </a:p>
        </p:txBody>
      </p:sp>
    </p:spTree>
    <p:extLst>
      <p:ext uri="{BB962C8B-B14F-4D97-AF65-F5344CB8AC3E}">
        <p14:creationId xmlns:p14="http://schemas.microsoft.com/office/powerpoint/2010/main" val="179156980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Дата 2"/>
          <p:cNvSpPr>
            <a:spLocks noGrp="1"/>
          </p:cNvSpPr>
          <p:nvPr>
            <p:ph type="dt" sz="half" idx="10"/>
          </p:nvPr>
        </p:nvSpPr>
        <p:spPr/>
        <p:txBody>
          <a:bodyPr/>
          <a:lstStyle/>
          <a:p>
            <a:fld id="{698F66A9-477A-4B61-9114-C3288FF9278C}" type="datetimeFigureOut">
              <a:rPr lang="uk-UA" smtClean="0"/>
              <a:t>01.02.2022</a:t>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27C3693E-4760-4A69-B2A4-C8D861FDE00C}" type="slidenum">
              <a:rPr lang="uk-UA" smtClean="0"/>
              <a:t>‹#›</a:t>
            </a:fld>
            <a:endParaRPr lang="uk-UA"/>
          </a:p>
        </p:txBody>
      </p:sp>
    </p:spTree>
    <p:extLst>
      <p:ext uri="{BB962C8B-B14F-4D97-AF65-F5344CB8AC3E}">
        <p14:creationId xmlns:p14="http://schemas.microsoft.com/office/powerpoint/2010/main" val="398955780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98F66A9-477A-4B61-9114-C3288FF9278C}" type="datetimeFigureOut">
              <a:rPr lang="uk-UA" smtClean="0"/>
              <a:t>01.02.2022</a:t>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27C3693E-4760-4A69-B2A4-C8D861FDE00C}" type="slidenum">
              <a:rPr lang="uk-UA" smtClean="0"/>
              <a:t>‹#›</a:t>
            </a:fld>
            <a:endParaRPr lang="uk-UA"/>
          </a:p>
        </p:txBody>
      </p:sp>
    </p:spTree>
    <p:extLst>
      <p:ext uri="{BB962C8B-B14F-4D97-AF65-F5344CB8AC3E}">
        <p14:creationId xmlns:p14="http://schemas.microsoft.com/office/powerpoint/2010/main" val="106174877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endParaRPr lang="uk-UA"/>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698F66A9-477A-4B61-9114-C3288FF9278C}" type="datetimeFigureOut">
              <a:rPr lang="uk-UA" smtClean="0"/>
              <a:t>01.02.2022</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27C3693E-4760-4A69-B2A4-C8D861FDE00C}" type="slidenum">
              <a:rPr lang="uk-UA" smtClean="0"/>
              <a:t>‹#›</a:t>
            </a:fld>
            <a:endParaRPr lang="uk-UA"/>
          </a:p>
        </p:txBody>
      </p:sp>
    </p:spTree>
    <p:extLst>
      <p:ext uri="{BB962C8B-B14F-4D97-AF65-F5344CB8AC3E}">
        <p14:creationId xmlns:p14="http://schemas.microsoft.com/office/powerpoint/2010/main" val="179722376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endParaRPr lang="uk-UA"/>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698F66A9-477A-4B61-9114-C3288FF9278C}" type="datetimeFigureOut">
              <a:rPr lang="uk-UA" smtClean="0"/>
              <a:t>01.02.2022</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27C3693E-4760-4A69-B2A4-C8D861FDE00C}" type="slidenum">
              <a:rPr lang="uk-UA" smtClean="0"/>
              <a:t>‹#›</a:t>
            </a:fld>
            <a:endParaRPr lang="uk-UA"/>
          </a:p>
        </p:txBody>
      </p:sp>
    </p:spTree>
    <p:extLst>
      <p:ext uri="{BB962C8B-B14F-4D97-AF65-F5344CB8AC3E}">
        <p14:creationId xmlns:p14="http://schemas.microsoft.com/office/powerpoint/2010/main" val="261491286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F66A9-477A-4B61-9114-C3288FF9278C}" type="datetimeFigureOut">
              <a:rPr lang="uk-UA" smtClean="0"/>
              <a:t>01.02.2022</a:t>
            </a:fld>
            <a:endParaRPr lang="uk-UA"/>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3693E-4760-4A69-B2A4-C8D861FDE00C}" type="slidenum">
              <a:rPr lang="uk-UA" smtClean="0"/>
              <a:t>‹#›</a:t>
            </a:fld>
            <a:endParaRPr lang="uk-UA"/>
          </a:p>
        </p:txBody>
      </p:sp>
    </p:spTree>
    <p:extLst>
      <p:ext uri="{BB962C8B-B14F-4D97-AF65-F5344CB8AC3E}">
        <p14:creationId xmlns:p14="http://schemas.microsoft.com/office/powerpoint/2010/main" val="3468430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5.jp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046743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826321" y="149740"/>
            <a:ext cx="3886200" cy="2808312"/>
          </a:xfrm>
        </p:spPr>
        <p:txBody>
          <a:bodyPr>
            <a:noAutofit/>
          </a:bodyPr>
          <a:lstStyle/>
          <a:p>
            <a:r>
              <a:rPr lang="ru-RU" sz="2000" dirty="0">
                <a:solidFill>
                  <a:srgbClr val="3D4B5D"/>
                </a:solidFill>
              </a:rPr>
              <a:t>Постановка рок-опери </a:t>
            </a:r>
            <a:r>
              <a:rPr lang="ru-RU" sz="2000" b="1" dirty="0">
                <a:solidFill>
                  <a:srgbClr val="7E1830"/>
                </a:solidFill>
              </a:rPr>
              <a:t>«</a:t>
            </a:r>
            <a:r>
              <a:rPr lang="ru-RU" sz="2000" b="1" dirty="0" err="1">
                <a:solidFill>
                  <a:srgbClr val="7E1830"/>
                </a:solidFill>
              </a:rPr>
              <a:t>Ісус</a:t>
            </a:r>
            <a:r>
              <a:rPr lang="ru-RU" sz="2000" b="1" dirty="0">
                <a:solidFill>
                  <a:srgbClr val="7E1830"/>
                </a:solidFill>
              </a:rPr>
              <a:t> Христос – </a:t>
            </a:r>
            <a:r>
              <a:rPr lang="ru-RU" sz="2000" b="1" dirty="0" err="1">
                <a:solidFill>
                  <a:srgbClr val="7E1830"/>
                </a:solidFill>
              </a:rPr>
              <a:t>суперзірка</a:t>
            </a:r>
            <a:r>
              <a:rPr lang="ru-RU" sz="2000" b="1" dirty="0">
                <a:solidFill>
                  <a:srgbClr val="7E1830"/>
                </a:solidFill>
              </a:rPr>
              <a:t>»</a:t>
            </a:r>
            <a:r>
              <a:rPr lang="ru-RU" sz="2000" dirty="0">
                <a:solidFill>
                  <a:srgbClr val="3D4B5D"/>
                </a:solidFill>
              </a:rPr>
              <a:t> (1971) на </a:t>
            </a:r>
            <a:r>
              <a:rPr lang="ru-RU" sz="2000" dirty="0" err="1">
                <a:solidFill>
                  <a:srgbClr val="3D4B5D"/>
                </a:solidFill>
              </a:rPr>
              <a:t>лібрето</a:t>
            </a:r>
            <a:r>
              <a:rPr lang="ru-RU" sz="2000" dirty="0">
                <a:solidFill>
                  <a:srgbClr val="3D4B5D"/>
                </a:solidFill>
              </a:rPr>
              <a:t> </a:t>
            </a:r>
            <a:r>
              <a:rPr lang="ru-RU" sz="2000" dirty="0" err="1">
                <a:solidFill>
                  <a:srgbClr val="3D4B5D"/>
                </a:solidFill>
              </a:rPr>
              <a:t>Тіма</a:t>
            </a:r>
            <a:r>
              <a:rPr lang="ru-RU" sz="2000" dirty="0">
                <a:solidFill>
                  <a:srgbClr val="3D4B5D"/>
                </a:solidFill>
              </a:rPr>
              <a:t> Райса внесла </a:t>
            </a:r>
            <a:r>
              <a:rPr lang="ru-RU" sz="2000" dirty="0" err="1">
                <a:solidFill>
                  <a:srgbClr val="3D4B5D"/>
                </a:solidFill>
              </a:rPr>
              <a:t>кардинальні</a:t>
            </a:r>
            <a:r>
              <a:rPr lang="ru-RU" sz="2000" dirty="0">
                <a:solidFill>
                  <a:srgbClr val="3D4B5D"/>
                </a:solidFill>
              </a:rPr>
              <a:t> </a:t>
            </a:r>
            <a:r>
              <a:rPr lang="ru-RU" sz="2000" dirty="0" err="1">
                <a:solidFill>
                  <a:srgbClr val="3D4B5D"/>
                </a:solidFill>
              </a:rPr>
              <a:t>зміни</a:t>
            </a:r>
            <a:r>
              <a:rPr lang="ru-RU" sz="2000" dirty="0">
                <a:solidFill>
                  <a:srgbClr val="3D4B5D"/>
                </a:solidFill>
              </a:rPr>
              <a:t> в </a:t>
            </a:r>
            <a:r>
              <a:rPr lang="ru-RU" sz="2000" dirty="0" err="1">
                <a:solidFill>
                  <a:srgbClr val="3D4B5D"/>
                </a:solidFill>
              </a:rPr>
              <a:t>розуміння</a:t>
            </a:r>
            <a:r>
              <a:rPr lang="ru-RU" sz="2000" dirty="0">
                <a:solidFill>
                  <a:srgbClr val="3D4B5D"/>
                </a:solidFill>
              </a:rPr>
              <a:t> </a:t>
            </a:r>
            <a:r>
              <a:rPr lang="ru-RU" sz="2000" dirty="0" err="1">
                <a:solidFill>
                  <a:srgbClr val="3D4B5D"/>
                </a:solidFill>
              </a:rPr>
              <a:t>поняття</a:t>
            </a:r>
            <a:r>
              <a:rPr lang="ru-RU" sz="2000" dirty="0">
                <a:solidFill>
                  <a:srgbClr val="3D4B5D"/>
                </a:solidFill>
              </a:rPr>
              <a:t> «мюзикл». Тут </a:t>
            </a:r>
            <a:r>
              <a:rPr lang="ru-RU" sz="2000" dirty="0" err="1">
                <a:solidFill>
                  <a:srgbClr val="3D4B5D"/>
                </a:solidFill>
              </a:rPr>
              <a:t>немає</a:t>
            </a:r>
            <a:r>
              <a:rPr lang="ru-RU" sz="2000" dirty="0">
                <a:solidFill>
                  <a:srgbClr val="3D4B5D"/>
                </a:solidFill>
              </a:rPr>
              <a:t> </a:t>
            </a:r>
            <a:r>
              <a:rPr lang="ru-RU" sz="2000" dirty="0" err="1">
                <a:solidFill>
                  <a:srgbClr val="3D4B5D"/>
                </a:solidFill>
              </a:rPr>
              <a:t>драматичних</a:t>
            </a:r>
            <a:r>
              <a:rPr lang="ru-RU" sz="2000" dirty="0">
                <a:solidFill>
                  <a:srgbClr val="3D4B5D"/>
                </a:solidFill>
              </a:rPr>
              <a:t> </a:t>
            </a:r>
            <a:r>
              <a:rPr lang="ru-RU" sz="2000" dirty="0" err="1">
                <a:solidFill>
                  <a:srgbClr val="3D4B5D"/>
                </a:solidFill>
              </a:rPr>
              <a:t>елементів</a:t>
            </a:r>
            <a:r>
              <a:rPr lang="ru-RU" sz="2000" dirty="0">
                <a:solidFill>
                  <a:srgbClr val="3D4B5D"/>
                </a:solidFill>
              </a:rPr>
              <a:t>, все засновано на </a:t>
            </a:r>
            <a:r>
              <a:rPr lang="ru-RU" sz="2000" dirty="0" err="1">
                <a:solidFill>
                  <a:srgbClr val="3D4B5D"/>
                </a:solidFill>
              </a:rPr>
              <a:t>речитативі</a:t>
            </a:r>
            <a:r>
              <a:rPr lang="ru-RU" sz="2000" dirty="0">
                <a:solidFill>
                  <a:srgbClr val="3D4B5D"/>
                </a:solidFill>
              </a:rPr>
              <a:t> й </a:t>
            </a:r>
            <a:r>
              <a:rPr lang="ru-RU" sz="2000" dirty="0" err="1">
                <a:solidFill>
                  <a:srgbClr val="3D4B5D"/>
                </a:solidFill>
              </a:rPr>
              <a:t>вокалі</a:t>
            </a:r>
            <a:endParaRPr lang="uk-UA" sz="2000" dirty="0">
              <a:solidFill>
                <a:srgbClr val="3D4B5D"/>
              </a:solidFill>
            </a:endParaRPr>
          </a:p>
        </p:txBody>
      </p:sp>
      <p:sp>
        <p:nvSpPr>
          <p:cNvPr id="3" name="Подзаголовок 2"/>
          <p:cNvSpPr>
            <a:spLocks noGrp="1"/>
          </p:cNvSpPr>
          <p:nvPr>
            <p:ph type="subTitle" idx="1"/>
          </p:nvPr>
        </p:nvSpPr>
        <p:spPr>
          <a:xfrm>
            <a:off x="5114146" y="3104964"/>
            <a:ext cx="3922349" cy="3672408"/>
          </a:xfrm>
        </p:spPr>
        <p:txBody>
          <a:bodyPr>
            <a:normAutofit/>
          </a:bodyPr>
          <a:lstStyle/>
          <a:p>
            <a:r>
              <a:rPr lang="ru-RU" sz="2000" dirty="0">
                <a:solidFill>
                  <a:srgbClr val="541020"/>
                </a:solidFill>
              </a:rPr>
              <a:t>Рок-</a:t>
            </a:r>
            <a:r>
              <a:rPr lang="ru-RU" sz="2000" dirty="0" err="1">
                <a:solidFill>
                  <a:srgbClr val="541020"/>
                </a:solidFill>
              </a:rPr>
              <a:t>музика</a:t>
            </a:r>
            <a:r>
              <a:rPr lang="ru-RU" sz="2000" dirty="0">
                <a:solidFill>
                  <a:srgbClr val="541020"/>
                </a:solidFill>
              </a:rPr>
              <a:t> </a:t>
            </a:r>
            <a:r>
              <a:rPr lang="ru-RU" sz="2000" dirty="0" err="1">
                <a:solidFill>
                  <a:srgbClr val="541020"/>
                </a:solidFill>
              </a:rPr>
              <a:t>зєдналася</a:t>
            </a:r>
            <a:r>
              <a:rPr lang="ru-RU" sz="2000" dirty="0">
                <a:solidFill>
                  <a:srgbClr val="541020"/>
                </a:solidFill>
              </a:rPr>
              <a:t> з </a:t>
            </a:r>
            <a:r>
              <a:rPr lang="ru-RU" sz="2000" dirty="0" err="1">
                <a:solidFill>
                  <a:srgbClr val="541020"/>
                </a:solidFill>
              </a:rPr>
              <a:t>класичною</a:t>
            </a:r>
            <a:r>
              <a:rPr lang="ru-RU" sz="2000" dirty="0">
                <a:solidFill>
                  <a:srgbClr val="541020"/>
                </a:solidFill>
              </a:rPr>
              <a:t> </a:t>
            </a:r>
            <a:r>
              <a:rPr lang="ru-RU" sz="2000" dirty="0" err="1">
                <a:solidFill>
                  <a:srgbClr val="541020"/>
                </a:solidFill>
              </a:rPr>
              <a:t>історією</a:t>
            </a:r>
            <a:r>
              <a:rPr lang="ru-RU" sz="2000" dirty="0">
                <a:solidFill>
                  <a:srgbClr val="541020"/>
                </a:solidFill>
              </a:rPr>
              <a:t> про </a:t>
            </a:r>
            <a:r>
              <a:rPr lang="ru-RU" sz="2000" dirty="0" err="1">
                <a:solidFill>
                  <a:srgbClr val="541020"/>
                </a:solidFill>
              </a:rPr>
              <a:t>останні</a:t>
            </a:r>
            <a:r>
              <a:rPr lang="ru-RU" sz="2000" dirty="0">
                <a:solidFill>
                  <a:srgbClr val="541020"/>
                </a:solidFill>
              </a:rPr>
              <a:t> </a:t>
            </a:r>
            <a:r>
              <a:rPr lang="ru-RU" sz="2000" dirty="0" err="1">
                <a:solidFill>
                  <a:srgbClr val="541020"/>
                </a:solidFill>
              </a:rPr>
              <a:t>сім</a:t>
            </a:r>
            <a:r>
              <a:rPr lang="ru-RU" sz="2000" dirty="0">
                <a:solidFill>
                  <a:srgbClr val="541020"/>
                </a:solidFill>
              </a:rPr>
              <a:t> </a:t>
            </a:r>
            <a:r>
              <a:rPr lang="ru-RU" sz="2000" dirty="0" err="1">
                <a:solidFill>
                  <a:srgbClr val="541020"/>
                </a:solidFill>
              </a:rPr>
              <a:t>днів</a:t>
            </a:r>
            <a:r>
              <a:rPr lang="ru-RU" sz="2000" dirty="0">
                <a:solidFill>
                  <a:srgbClr val="541020"/>
                </a:solidFill>
              </a:rPr>
              <a:t> </a:t>
            </a:r>
            <a:r>
              <a:rPr lang="ru-RU" sz="2000" dirty="0" err="1">
                <a:solidFill>
                  <a:srgbClr val="541020"/>
                </a:solidFill>
              </a:rPr>
              <a:t>життя</a:t>
            </a:r>
            <a:r>
              <a:rPr lang="ru-RU" sz="2000" dirty="0">
                <a:solidFill>
                  <a:srgbClr val="541020"/>
                </a:solidFill>
              </a:rPr>
              <a:t> </a:t>
            </a:r>
            <a:r>
              <a:rPr lang="ru-RU" sz="2000" dirty="0" err="1">
                <a:solidFill>
                  <a:srgbClr val="541020"/>
                </a:solidFill>
              </a:rPr>
              <a:t>Ісуса</a:t>
            </a:r>
            <a:r>
              <a:rPr lang="ru-RU" sz="2000" dirty="0">
                <a:solidFill>
                  <a:srgbClr val="541020"/>
                </a:solidFill>
              </a:rPr>
              <a:t>, яка </a:t>
            </a:r>
            <a:r>
              <a:rPr lang="ru-RU" sz="2000" dirty="0" err="1">
                <a:solidFill>
                  <a:srgbClr val="541020"/>
                </a:solidFill>
              </a:rPr>
              <a:t>розповідається</a:t>
            </a:r>
            <a:r>
              <a:rPr lang="ru-RU" sz="2000" dirty="0">
                <a:solidFill>
                  <a:srgbClr val="541020"/>
                </a:solidFill>
              </a:rPr>
              <a:t> </a:t>
            </a:r>
            <a:r>
              <a:rPr lang="ru-RU" sz="2000" dirty="0" err="1">
                <a:solidFill>
                  <a:srgbClr val="541020"/>
                </a:solidFill>
              </a:rPr>
              <a:t>лише</a:t>
            </a:r>
            <a:r>
              <a:rPr lang="ru-RU" sz="2000" dirty="0">
                <a:solidFill>
                  <a:srgbClr val="541020"/>
                </a:solidFill>
              </a:rPr>
              <a:t> за </a:t>
            </a:r>
            <a:r>
              <a:rPr lang="ru-RU" sz="2000" dirty="0" err="1">
                <a:solidFill>
                  <a:srgbClr val="541020"/>
                </a:solidFill>
              </a:rPr>
              <a:t>допомогою</a:t>
            </a:r>
            <a:r>
              <a:rPr lang="ru-RU" sz="2000" dirty="0">
                <a:solidFill>
                  <a:srgbClr val="541020"/>
                </a:solidFill>
              </a:rPr>
              <a:t> </a:t>
            </a:r>
            <a:r>
              <a:rPr lang="ru-RU" sz="2000" dirty="0" err="1">
                <a:solidFill>
                  <a:srgbClr val="541020"/>
                </a:solidFill>
              </a:rPr>
              <a:t>пісень</a:t>
            </a:r>
            <a:r>
              <a:rPr lang="ru-RU" sz="2000" dirty="0">
                <a:solidFill>
                  <a:srgbClr val="541020"/>
                </a:solidFill>
              </a:rPr>
              <a:t>. </a:t>
            </a:r>
            <a:r>
              <a:rPr lang="ru-RU" sz="2000" dirty="0" err="1">
                <a:solidFill>
                  <a:srgbClr val="541020"/>
                </a:solidFill>
              </a:rPr>
              <a:t>Твір</a:t>
            </a:r>
            <a:r>
              <a:rPr lang="ru-RU" sz="2000" dirty="0">
                <a:solidFill>
                  <a:srgbClr val="541020"/>
                </a:solidFill>
              </a:rPr>
              <a:t> став </a:t>
            </a:r>
            <a:r>
              <a:rPr lang="ru-RU" sz="2000" dirty="0" err="1">
                <a:solidFill>
                  <a:srgbClr val="541020"/>
                </a:solidFill>
              </a:rPr>
              <a:t>суперхітом</a:t>
            </a:r>
            <a:r>
              <a:rPr lang="ru-RU" sz="2000" dirty="0">
                <a:solidFill>
                  <a:srgbClr val="541020"/>
                </a:solidFill>
              </a:rPr>
              <a:t>, але й </a:t>
            </a:r>
            <a:r>
              <a:rPr lang="ru-RU" sz="2000" dirty="0" err="1">
                <a:solidFill>
                  <a:srgbClr val="541020"/>
                </a:solidFill>
              </a:rPr>
              <a:t>викликав</a:t>
            </a:r>
            <a:r>
              <a:rPr lang="ru-RU" sz="2000" dirty="0">
                <a:solidFill>
                  <a:srgbClr val="541020"/>
                </a:solidFill>
              </a:rPr>
              <a:t> </a:t>
            </a:r>
            <a:r>
              <a:rPr lang="ru-RU" sz="2000" dirty="0" err="1">
                <a:solidFill>
                  <a:srgbClr val="541020"/>
                </a:solidFill>
              </a:rPr>
              <a:t>суперечки</a:t>
            </a:r>
            <a:r>
              <a:rPr lang="ru-RU" sz="2000" dirty="0">
                <a:solidFill>
                  <a:srgbClr val="541020"/>
                </a:solidFill>
              </a:rPr>
              <a:t>. За </a:t>
            </a:r>
            <a:r>
              <a:rPr lang="ru-RU" sz="2000" dirty="0" err="1">
                <a:solidFill>
                  <a:srgbClr val="541020"/>
                </a:solidFill>
              </a:rPr>
              <a:t>його</a:t>
            </a:r>
            <a:r>
              <a:rPr lang="ru-RU" sz="2000" dirty="0">
                <a:solidFill>
                  <a:srgbClr val="541020"/>
                </a:solidFill>
              </a:rPr>
              <a:t> мотивами </a:t>
            </a:r>
            <a:r>
              <a:rPr lang="ru-RU" sz="2000" dirty="0" err="1">
                <a:solidFill>
                  <a:srgbClr val="541020"/>
                </a:solidFill>
              </a:rPr>
              <a:t>був</a:t>
            </a:r>
            <a:r>
              <a:rPr lang="ru-RU" sz="2000" dirty="0">
                <a:solidFill>
                  <a:srgbClr val="541020"/>
                </a:solidFill>
              </a:rPr>
              <a:t> </a:t>
            </a:r>
            <a:r>
              <a:rPr lang="ru-RU" sz="2000" dirty="0" err="1">
                <a:solidFill>
                  <a:srgbClr val="541020"/>
                </a:solidFill>
              </a:rPr>
              <a:t>знятий</a:t>
            </a:r>
            <a:r>
              <a:rPr lang="ru-RU" sz="2000" dirty="0">
                <a:solidFill>
                  <a:srgbClr val="541020"/>
                </a:solidFill>
              </a:rPr>
              <a:t> </a:t>
            </a:r>
            <a:r>
              <a:rPr lang="ru-RU" sz="2000" dirty="0" err="1">
                <a:solidFill>
                  <a:srgbClr val="541020"/>
                </a:solidFill>
              </a:rPr>
              <a:t>художній</a:t>
            </a:r>
            <a:r>
              <a:rPr lang="ru-RU" sz="2000" dirty="0">
                <a:solidFill>
                  <a:srgbClr val="541020"/>
                </a:solidFill>
              </a:rPr>
              <a:t> </a:t>
            </a:r>
            <a:r>
              <a:rPr lang="ru-RU" sz="2000" dirty="0" err="1">
                <a:solidFill>
                  <a:srgbClr val="541020"/>
                </a:solidFill>
              </a:rPr>
              <a:t>фільм</a:t>
            </a:r>
            <a:r>
              <a:rPr lang="ru-RU" sz="2000" dirty="0">
                <a:solidFill>
                  <a:srgbClr val="541020"/>
                </a:solidFill>
              </a:rPr>
              <a:t> </a:t>
            </a:r>
            <a:r>
              <a:rPr lang="ru-RU" sz="2000" dirty="0" err="1">
                <a:solidFill>
                  <a:srgbClr val="541020"/>
                </a:solidFill>
              </a:rPr>
              <a:t>режисером</a:t>
            </a:r>
            <a:r>
              <a:rPr lang="ru-RU" sz="2000" dirty="0">
                <a:solidFill>
                  <a:srgbClr val="541020"/>
                </a:solidFill>
              </a:rPr>
              <a:t> </a:t>
            </a:r>
            <a:r>
              <a:rPr lang="ru-RU" sz="2000" dirty="0" err="1">
                <a:solidFill>
                  <a:srgbClr val="541020"/>
                </a:solidFill>
              </a:rPr>
              <a:t>Норманом</a:t>
            </a:r>
            <a:r>
              <a:rPr lang="ru-RU" sz="2000" dirty="0">
                <a:solidFill>
                  <a:srgbClr val="541020"/>
                </a:solidFill>
              </a:rPr>
              <a:t> </a:t>
            </a:r>
            <a:r>
              <a:rPr lang="ru-RU" sz="2000" dirty="0" err="1">
                <a:solidFill>
                  <a:srgbClr val="541020"/>
                </a:solidFill>
              </a:rPr>
              <a:t>Джуїсоном</a:t>
            </a:r>
            <a:r>
              <a:rPr lang="ru-RU" sz="2000" dirty="0">
                <a:solidFill>
                  <a:srgbClr val="541020"/>
                </a:solidFill>
              </a:rPr>
              <a:t>. «Оскар» </a:t>
            </a:r>
            <a:r>
              <a:rPr lang="ru-RU" sz="2000" dirty="0" err="1">
                <a:solidFill>
                  <a:srgbClr val="541020"/>
                </a:solidFill>
              </a:rPr>
              <a:t>дістався</a:t>
            </a:r>
            <a:r>
              <a:rPr lang="ru-RU" sz="2000" dirty="0">
                <a:solidFill>
                  <a:srgbClr val="541020"/>
                </a:solidFill>
              </a:rPr>
              <a:t> за </a:t>
            </a:r>
            <a:r>
              <a:rPr lang="ru-RU" sz="2000" dirty="0" err="1">
                <a:solidFill>
                  <a:srgbClr val="541020"/>
                </a:solidFill>
              </a:rPr>
              <a:t>кращу</a:t>
            </a:r>
            <a:r>
              <a:rPr lang="ru-RU" sz="2000" dirty="0">
                <a:solidFill>
                  <a:srgbClr val="541020"/>
                </a:solidFill>
              </a:rPr>
              <a:t> </a:t>
            </a:r>
            <a:r>
              <a:rPr lang="ru-RU" sz="2000" dirty="0" err="1">
                <a:solidFill>
                  <a:srgbClr val="541020"/>
                </a:solidFill>
              </a:rPr>
              <a:t>музику</a:t>
            </a:r>
            <a:endParaRPr lang="uk-UA" sz="2000" dirty="0">
              <a:solidFill>
                <a:srgbClr val="541020"/>
              </a:solidFill>
            </a:endParaRPr>
          </a:p>
        </p:txBody>
      </p:sp>
      <p:pic>
        <p:nvPicPr>
          <p:cNvPr id="5" name="Picture 4" descr="http://xn----8sbwaafbgebmvqgqj.xn--p1ai/uploads/posts/2017-11/1509714790_4-20-op-rok_555.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4785889" y="127653"/>
            <a:ext cx="4250607" cy="27972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6" descr="http://itd0.mycdn.me/image?id=836971692296&amp;t=20&amp;plc=WEB&amp;tkn=*iHG1i8MpRuhTp9IHx8olkk3xaAk"/>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808426" y="3284984"/>
            <a:ext cx="4305720" cy="33123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65390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912470" y="188640"/>
            <a:ext cx="4049786" cy="3600400"/>
          </a:xfrm>
        </p:spPr>
        <p:txBody>
          <a:bodyPr>
            <a:noAutofit/>
          </a:bodyPr>
          <a:lstStyle/>
          <a:p>
            <a:r>
              <a:rPr lang="ru-RU" sz="2000" b="1" dirty="0">
                <a:solidFill>
                  <a:srgbClr val="7E1830"/>
                </a:solidFill>
              </a:rPr>
              <a:t>Мюзикл «</a:t>
            </a:r>
            <a:r>
              <a:rPr lang="ru-RU" sz="2000" b="1" dirty="0" err="1">
                <a:solidFill>
                  <a:srgbClr val="7E1830"/>
                </a:solidFill>
              </a:rPr>
              <a:t>Кішки</a:t>
            </a:r>
            <a:r>
              <a:rPr lang="ru-RU" sz="2000" b="1" dirty="0">
                <a:solidFill>
                  <a:srgbClr val="7E1830"/>
                </a:solidFill>
              </a:rPr>
              <a:t>» </a:t>
            </a:r>
            <a:r>
              <a:rPr lang="ru-RU" sz="2000" dirty="0">
                <a:solidFill>
                  <a:srgbClr val="3D4B5D"/>
                </a:solidFill>
              </a:rPr>
              <a:t>(1981, </a:t>
            </a:r>
            <a:r>
              <a:rPr lang="ru-RU" sz="2000" dirty="0" err="1">
                <a:solidFill>
                  <a:srgbClr val="3D4B5D"/>
                </a:solidFill>
              </a:rPr>
              <a:t>відеоверсія</a:t>
            </a:r>
            <a:r>
              <a:rPr lang="ru-RU" sz="2000" dirty="0">
                <a:solidFill>
                  <a:srgbClr val="3D4B5D"/>
                </a:solidFill>
              </a:rPr>
              <a:t> 1998, реж. </a:t>
            </a:r>
            <a:r>
              <a:rPr lang="ru-RU" sz="2000" dirty="0" err="1">
                <a:solidFill>
                  <a:srgbClr val="3D4B5D"/>
                </a:solidFill>
              </a:rPr>
              <a:t>Девід</a:t>
            </a:r>
            <a:r>
              <a:rPr lang="ru-RU" sz="2000" dirty="0">
                <a:solidFill>
                  <a:srgbClr val="3D4B5D"/>
                </a:solidFill>
              </a:rPr>
              <a:t> </a:t>
            </a:r>
            <a:r>
              <a:rPr lang="ru-RU" sz="2000" dirty="0" err="1">
                <a:solidFill>
                  <a:srgbClr val="3D4B5D"/>
                </a:solidFill>
              </a:rPr>
              <a:t>Маллет</a:t>
            </a:r>
            <a:r>
              <a:rPr lang="ru-RU" sz="2000" dirty="0">
                <a:solidFill>
                  <a:srgbClr val="3D4B5D"/>
                </a:solidFill>
              </a:rPr>
              <a:t>) створено за мотивами </a:t>
            </a:r>
            <a:r>
              <a:rPr lang="ru-RU" sz="2000" dirty="0" err="1">
                <a:solidFill>
                  <a:srgbClr val="3D4B5D"/>
                </a:solidFill>
              </a:rPr>
              <a:t>віршів</a:t>
            </a:r>
            <a:r>
              <a:rPr lang="ru-RU" sz="2000" dirty="0">
                <a:solidFill>
                  <a:srgbClr val="3D4B5D"/>
                </a:solidFill>
              </a:rPr>
              <a:t> </a:t>
            </a:r>
            <a:r>
              <a:rPr lang="ru-RU" sz="2000" dirty="0" err="1">
                <a:solidFill>
                  <a:srgbClr val="3D4B5D"/>
                </a:solidFill>
              </a:rPr>
              <a:t>Т.С.Еліота</a:t>
            </a:r>
            <a:r>
              <a:rPr lang="ru-RU" sz="2000" dirty="0">
                <a:solidFill>
                  <a:srgbClr val="3D4B5D"/>
                </a:solidFill>
              </a:rPr>
              <a:t> </a:t>
            </a:r>
            <a:r>
              <a:rPr lang="ru-RU" sz="2000" dirty="0" err="1">
                <a:solidFill>
                  <a:srgbClr val="3D4B5D"/>
                </a:solidFill>
              </a:rPr>
              <a:t>які</a:t>
            </a:r>
            <a:r>
              <a:rPr lang="ru-RU" sz="2000" dirty="0">
                <a:solidFill>
                  <a:srgbClr val="3D4B5D"/>
                </a:solidFill>
              </a:rPr>
              <a:t> композитор знав з </a:t>
            </a:r>
            <a:r>
              <a:rPr lang="ru-RU" sz="2000" dirty="0" err="1">
                <a:solidFill>
                  <a:srgbClr val="3D4B5D"/>
                </a:solidFill>
              </a:rPr>
              <a:t>дитинства</a:t>
            </a:r>
            <a:r>
              <a:rPr lang="ru-RU" sz="2000" dirty="0">
                <a:solidFill>
                  <a:srgbClr val="3D4B5D"/>
                </a:solidFill>
              </a:rPr>
              <a:t>. </a:t>
            </a:r>
            <a:r>
              <a:rPr lang="ru-RU" sz="2000" dirty="0" err="1">
                <a:solidFill>
                  <a:srgbClr val="3D4B5D"/>
                </a:solidFill>
              </a:rPr>
              <a:t>Дія</a:t>
            </a:r>
            <a:r>
              <a:rPr lang="ru-RU" sz="2000" dirty="0">
                <a:solidFill>
                  <a:srgbClr val="3D4B5D"/>
                </a:solidFill>
              </a:rPr>
              <a:t> </a:t>
            </a:r>
            <a:r>
              <a:rPr lang="ru-RU" sz="2000" dirty="0" err="1">
                <a:solidFill>
                  <a:srgbClr val="3D4B5D"/>
                </a:solidFill>
              </a:rPr>
              <a:t>відбувається</a:t>
            </a:r>
            <a:r>
              <a:rPr lang="ru-RU" sz="2000" dirty="0">
                <a:solidFill>
                  <a:srgbClr val="3D4B5D"/>
                </a:solidFill>
              </a:rPr>
              <a:t> на </a:t>
            </a:r>
            <a:r>
              <a:rPr lang="ru-RU" sz="2000" dirty="0" err="1">
                <a:solidFill>
                  <a:srgbClr val="3D4B5D"/>
                </a:solidFill>
              </a:rPr>
              <a:t>щорічному</a:t>
            </a:r>
            <a:r>
              <a:rPr lang="ru-RU" sz="2000" dirty="0">
                <a:solidFill>
                  <a:srgbClr val="3D4B5D"/>
                </a:solidFill>
              </a:rPr>
              <a:t> </a:t>
            </a:r>
            <a:r>
              <a:rPr lang="ru-RU" sz="2000" dirty="0" err="1">
                <a:solidFill>
                  <a:srgbClr val="3D4B5D"/>
                </a:solidFill>
              </a:rPr>
              <a:t>котячому</a:t>
            </a:r>
            <a:r>
              <a:rPr lang="ru-RU" sz="2000" dirty="0">
                <a:solidFill>
                  <a:srgbClr val="3D4B5D"/>
                </a:solidFill>
              </a:rPr>
              <a:t> балу. </a:t>
            </a:r>
            <a:r>
              <a:rPr lang="ru-RU" sz="2000" dirty="0" err="1">
                <a:solidFill>
                  <a:srgbClr val="3D4B5D"/>
                </a:solidFill>
              </a:rPr>
              <a:t>Яскраві</a:t>
            </a:r>
            <a:r>
              <a:rPr lang="ru-RU" sz="2000" dirty="0">
                <a:solidFill>
                  <a:srgbClr val="3D4B5D"/>
                </a:solidFill>
              </a:rPr>
              <a:t> </a:t>
            </a:r>
            <a:r>
              <a:rPr lang="ru-RU" sz="2000" dirty="0" err="1">
                <a:solidFill>
                  <a:srgbClr val="3D4B5D"/>
                </a:solidFill>
              </a:rPr>
              <a:t>образи</a:t>
            </a:r>
            <a:r>
              <a:rPr lang="ru-RU" sz="2000" dirty="0">
                <a:solidFill>
                  <a:srgbClr val="3D4B5D"/>
                </a:solidFill>
              </a:rPr>
              <a:t> </a:t>
            </a:r>
            <a:r>
              <a:rPr lang="ru-RU" sz="2000" dirty="0" err="1">
                <a:solidFill>
                  <a:srgbClr val="3D4B5D"/>
                </a:solidFill>
              </a:rPr>
              <a:t>виникають</a:t>
            </a:r>
            <a:r>
              <a:rPr lang="ru-RU" sz="2000" dirty="0">
                <a:solidFill>
                  <a:srgbClr val="3D4B5D"/>
                </a:solidFill>
              </a:rPr>
              <a:t> </a:t>
            </a:r>
            <a:r>
              <a:rPr lang="ru-RU" sz="2000" dirty="0" err="1">
                <a:solidFill>
                  <a:srgbClr val="3D4B5D"/>
                </a:solidFill>
              </a:rPr>
              <a:t>завдяки</a:t>
            </a:r>
            <a:r>
              <a:rPr lang="ru-RU" sz="2000" dirty="0">
                <a:solidFill>
                  <a:srgbClr val="3D4B5D"/>
                </a:solidFill>
              </a:rPr>
              <a:t> </a:t>
            </a:r>
            <a:r>
              <a:rPr lang="ru-RU" sz="2000" dirty="0" err="1">
                <a:solidFill>
                  <a:srgbClr val="3D4B5D"/>
                </a:solidFill>
              </a:rPr>
              <a:t>вражаючим</a:t>
            </a:r>
            <a:r>
              <a:rPr lang="ru-RU" sz="2000" dirty="0">
                <a:solidFill>
                  <a:srgbClr val="3D4B5D"/>
                </a:solidFill>
              </a:rPr>
              <a:t> костюмам і складному гриму, «</a:t>
            </a:r>
            <a:r>
              <a:rPr lang="ru-RU" sz="2000" dirty="0" err="1">
                <a:solidFill>
                  <a:srgbClr val="3D4B5D"/>
                </a:solidFill>
              </a:rPr>
              <a:t>котячим</a:t>
            </a:r>
            <a:r>
              <a:rPr lang="ru-RU" sz="2000" dirty="0">
                <a:solidFill>
                  <a:srgbClr val="3D4B5D"/>
                </a:solidFill>
              </a:rPr>
              <a:t>» </a:t>
            </a:r>
            <a:r>
              <a:rPr lang="ru-RU" sz="2000" dirty="0" err="1">
                <a:solidFill>
                  <a:srgbClr val="3D4B5D"/>
                </a:solidFill>
              </a:rPr>
              <a:t>інтонаціям</a:t>
            </a:r>
            <a:r>
              <a:rPr lang="ru-RU" sz="2000" dirty="0">
                <a:solidFill>
                  <a:srgbClr val="3D4B5D"/>
                </a:solidFill>
              </a:rPr>
              <a:t> у </a:t>
            </a:r>
            <a:r>
              <a:rPr lang="ru-RU" sz="2000" dirty="0" err="1">
                <a:solidFill>
                  <a:srgbClr val="3D4B5D"/>
                </a:solidFill>
              </a:rPr>
              <a:t>музиці</a:t>
            </a:r>
            <a:r>
              <a:rPr lang="ru-RU" sz="2000" dirty="0">
                <a:solidFill>
                  <a:srgbClr val="3D4B5D"/>
                </a:solidFill>
              </a:rPr>
              <a:t> й головне — </a:t>
            </a:r>
            <a:r>
              <a:rPr lang="ru-RU" sz="2000" dirty="0" err="1">
                <a:solidFill>
                  <a:srgbClr val="3D4B5D"/>
                </a:solidFill>
              </a:rPr>
              <a:t>танцям</a:t>
            </a:r>
            <a:endParaRPr lang="uk-UA" sz="2000" dirty="0">
              <a:solidFill>
                <a:srgbClr val="3D4B5D"/>
              </a:solidFill>
            </a:endParaRPr>
          </a:p>
        </p:txBody>
      </p:sp>
      <p:sp>
        <p:nvSpPr>
          <p:cNvPr id="3" name="Подзаголовок 2"/>
          <p:cNvSpPr>
            <a:spLocks noGrp="1"/>
          </p:cNvSpPr>
          <p:nvPr>
            <p:ph type="subTitle" idx="1"/>
          </p:nvPr>
        </p:nvSpPr>
        <p:spPr>
          <a:xfrm>
            <a:off x="899592" y="3501008"/>
            <a:ext cx="3528392" cy="3356992"/>
          </a:xfrm>
        </p:spPr>
        <p:txBody>
          <a:bodyPr>
            <a:normAutofit/>
          </a:bodyPr>
          <a:lstStyle/>
          <a:p>
            <a:r>
              <a:rPr lang="ru-RU" sz="2000" dirty="0" err="1">
                <a:solidFill>
                  <a:srgbClr val="541020"/>
                </a:solidFill>
              </a:rPr>
              <a:t>Саме</a:t>
            </a:r>
            <a:r>
              <a:rPr lang="ru-RU" sz="2000" dirty="0">
                <a:solidFill>
                  <a:srgbClr val="541020"/>
                </a:solidFill>
              </a:rPr>
              <a:t> вони </a:t>
            </a:r>
            <a:r>
              <a:rPr lang="ru-RU" sz="2000" dirty="0" err="1">
                <a:solidFill>
                  <a:srgbClr val="541020"/>
                </a:solidFill>
              </a:rPr>
              <a:t>перетворюють</a:t>
            </a:r>
            <a:r>
              <a:rPr lang="ru-RU" sz="2000" dirty="0">
                <a:solidFill>
                  <a:srgbClr val="541020"/>
                </a:solidFill>
              </a:rPr>
              <a:t> мюзикл на </a:t>
            </a:r>
            <a:r>
              <a:rPr lang="ru-RU" sz="2000" dirty="0" err="1">
                <a:solidFill>
                  <a:srgbClr val="541020"/>
                </a:solidFill>
              </a:rPr>
              <a:t>феєричне</a:t>
            </a:r>
            <a:r>
              <a:rPr lang="ru-RU" sz="2000" dirty="0">
                <a:solidFill>
                  <a:srgbClr val="541020"/>
                </a:solidFill>
              </a:rPr>
              <a:t> шоу, в </a:t>
            </a:r>
            <a:r>
              <a:rPr lang="ru-RU" sz="2000" dirty="0" err="1">
                <a:solidFill>
                  <a:srgbClr val="541020"/>
                </a:solidFill>
              </a:rPr>
              <a:t>якому</a:t>
            </a:r>
            <a:r>
              <a:rPr lang="ru-RU" sz="2000" dirty="0">
                <a:solidFill>
                  <a:srgbClr val="541020"/>
                </a:solidFill>
              </a:rPr>
              <a:t> </a:t>
            </a:r>
            <a:r>
              <a:rPr lang="ru-RU" sz="2000" dirty="0" err="1">
                <a:solidFill>
                  <a:srgbClr val="541020"/>
                </a:solidFill>
              </a:rPr>
              <a:t>рухи</a:t>
            </a:r>
            <a:r>
              <a:rPr lang="ru-RU" sz="2000" dirty="0">
                <a:solidFill>
                  <a:srgbClr val="541020"/>
                </a:solidFill>
              </a:rPr>
              <a:t> </a:t>
            </a:r>
            <a:r>
              <a:rPr lang="ru-RU" sz="2000" dirty="0" err="1">
                <a:solidFill>
                  <a:srgbClr val="541020"/>
                </a:solidFill>
              </a:rPr>
              <a:t>акторів</a:t>
            </a:r>
            <a:r>
              <a:rPr lang="ru-RU" sz="2000" dirty="0">
                <a:solidFill>
                  <a:srgbClr val="541020"/>
                </a:solidFill>
              </a:rPr>
              <a:t> </a:t>
            </a:r>
            <a:r>
              <a:rPr lang="ru-RU" sz="2000" dirty="0" err="1">
                <a:solidFill>
                  <a:srgbClr val="541020"/>
                </a:solidFill>
              </a:rPr>
              <a:t>імітують</a:t>
            </a:r>
            <a:r>
              <a:rPr lang="ru-RU" sz="2000" dirty="0">
                <a:solidFill>
                  <a:srgbClr val="541020"/>
                </a:solidFill>
              </a:rPr>
              <a:t> </a:t>
            </a:r>
            <a:r>
              <a:rPr lang="ru-RU" sz="2000" dirty="0" err="1">
                <a:solidFill>
                  <a:srgbClr val="541020"/>
                </a:solidFill>
              </a:rPr>
              <a:t>витончену</a:t>
            </a:r>
            <a:r>
              <a:rPr lang="ru-RU" sz="2000" dirty="0">
                <a:solidFill>
                  <a:srgbClr val="541020"/>
                </a:solidFill>
              </a:rPr>
              <a:t> </a:t>
            </a:r>
            <a:r>
              <a:rPr lang="ru-RU" sz="2000" dirty="0" err="1">
                <a:solidFill>
                  <a:srgbClr val="541020"/>
                </a:solidFill>
              </a:rPr>
              <a:t>грацію</a:t>
            </a:r>
            <a:r>
              <a:rPr lang="ru-RU" sz="2000" dirty="0">
                <a:solidFill>
                  <a:srgbClr val="541020"/>
                </a:solidFill>
              </a:rPr>
              <a:t> </a:t>
            </a:r>
            <a:r>
              <a:rPr lang="ru-RU" sz="2000" dirty="0" err="1">
                <a:solidFill>
                  <a:srgbClr val="541020"/>
                </a:solidFill>
              </a:rPr>
              <a:t>справжніх</a:t>
            </a:r>
            <a:r>
              <a:rPr lang="ru-RU" sz="2000" dirty="0">
                <a:solidFill>
                  <a:srgbClr val="541020"/>
                </a:solidFill>
              </a:rPr>
              <a:t> </a:t>
            </a:r>
            <a:r>
              <a:rPr lang="ru-RU" sz="2000" dirty="0" err="1">
                <a:solidFill>
                  <a:srgbClr val="541020"/>
                </a:solidFill>
              </a:rPr>
              <a:t>тварин</a:t>
            </a:r>
            <a:r>
              <a:rPr lang="ru-RU" sz="2000" dirty="0">
                <a:solidFill>
                  <a:srgbClr val="541020"/>
                </a:solidFill>
              </a:rPr>
              <a:t>. </a:t>
            </a:r>
            <a:r>
              <a:rPr lang="ru-RU" sz="2000" dirty="0" err="1">
                <a:solidFill>
                  <a:srgbClr val="541020"/>
                </a:solidFill>
              </a:rPr>
              <a:t>Твір</a:t>
            </a:r>
            <a:r>
              <a:rPr lang="ru-RU" sz="2000" dirty="0">
                <a:solidFill>
                  <a:srgbClr val="541020"/>
                </a:solidFill>
              </a:rPr>
              <a:t> побив </a:t>
            </a:r>
            <a:r>
              <a:rPr lang="ru-RU" sz="2000" dirty="0" err="1">
                <a:solidFill>
                  <a:srgbClr val="541020"/>
                </a:solidFill>
              </a:rPr>
              <a:t>усі</a:t>
            </a:r>
            <a:r>
              <a:rPr lang="ru-RU" sz="2000" dirty="0">
                <a:solidFill>
                  <a:srgbClr val="541020"/>
                </a:solidFill>
              </a:rPr>
              <a:t> </a:t>
            </a:r>
            <a:r>
              <a:rPr lang="ru-RU" sz="2000" dirty="0" err="1">
                <a:solidFill>
                  <a:srgbClr val="541020"/>
                </a:solidFill>
              </a:rPr>
              <a:t>можливі</a:t>
            </a:r>
            <a:r>
              <a:rPr lang="ru-RU" sz="2000" dirty="0">
                <a:solidFill>
                  <a:srgbClr val="541020"/>
                </a:solidFill>
              </a:rPr>
              <a:t> </a:t>
            </a:r>
            <a:r>
              <a:rPr lang="ru-RU" sz="2000" dirty="0" err="1">
                <a:solidFill>
                  <a:srgbClr val="541020"/>
                </a:solidFill>
              </a:rPr>
              <a:t>рекорди</a:t>
            </a:r>
            <a:r>
              <a:rPr lang="ru-RU" sz="2000" dirty="0">
                <a:solidFill>
                  <a:srgbClr val="541020"/>
                </a:solidFill>
              </a:rPr>
              <a:t> </a:t>
            </a:r>
            <a:r>
              <a:rPr lang="ru-RU" sz="2000" dirty="0" err="1">
                <a:solidFill>
                  <a:srgbClr val="541020"/>
                </a:solidFill>
              </a:rPr>
              <a:t>популярності</a:t>
            </a:r>
            <a:r>
              <a:rPr lang="ru-RU" sz="2000" dirty="0">
                <a:solidFill>
                  <a:srgbClr val="541020"/>
                </a:solidFill>
              </a:rPr>
              <a:t>: у США </a:t>
            </a:r>
            <a:r>
              <a:rPr lang="ru-RU" sz="2000" dirty="0" err="1">
                <a:solidFill>
                  <a:srgbClr val="541020"/>
                </a:solidFill>
              </a:rPr>
              <a:t>виставу</a:t>
            </a:r>
            <a:r>
              <a:rPr lang="ru-RU" sz="2000" dirty="0">
                <a:solidFill>
                  <a:srgbClr val="541020"/>
                </a:solidFill>
              </a:rPr>
              <a:t> </a:t>
            </a:r>
            <a:r>
              <a:rPr lang="ru-RU" sz="2000" dirty="0" err="1">
                <a:solidFill>
                  <a:srgbClr val="541020"/>
                </a:solidFill>
              </a:rPr>
              <a:t>називали</a:t>
            </a:r>
            <a:r>
              <a:rPr lang="ru-RU" sz="2000" dirty="0">
                <a:solidFill>
                  <a:srgbClr val="541020"/>
                </a:solidFill>
              </a:rPr>
              <a:t> «</a:t>
            </a:r>
            <a:r>
              <a:rPr lang="ru-RU" sz="2000" dirty="0" err="1">
                <a:solidFill>
                  <a:srgbClr val="541020"/>
                </a:solidFill>
              </a:rPr>
              <a:t>головним</a:t>
            </a:r>
            <a:r>
              <a:rPr lang="ru-RU" sz="2000" dirty="0">
                <a:solidFill>
                  <a:srgbClr val="541020"/>
                </a:solidFill>
              </a:rPr>
              <a:t> </a:t>
            </a:r>
            <a:r>
              <a:rPr lang="ru-RU" sz="2000" dirty="0" err="1">
                <a:solidFill>
                  <a:srgbClr val="541020"/>
                </a:solidFill>
              </a:rPr>
              <a:t>бродвейським</a:t>
            </a:r>
            <a:r>
              <a:rPr lang="ru-RU" sz="2000" dirty="0">
                <a:solidFill>
                  <a:srgbClr val="541020"/>
                </a:solidFill>
              </a:rPr>
              <a:t> </a:t>
            </a:r>
            <a:r>
              <a:rPr lang="ru-RU" sz="2000" dirty="0" err="1">
                <a:solidFill>
                  <a:srgbClr val="541020"/>
                </a:solidFill>
              </a:rPr>
              <a:t>довгожителем</a:t>
            </a:r>
            <a:r>
              <a:rPr lang="ru-RU" sz="2000" dirty="0">
                <a:solidFill>
                  <a:srgbClr val="541020"/>
                </a:solidFill>
              </a:rPr>
              <a:t>»</a:t>
            </a:r>
            <a:endParaRPr lang="uk-UA" sz="2000" dirty="0">
              <a:solidFill>
                <a:srgbClr val="541020"/>
              </a:solidFill>
            </a:endParaRPr>
          </a:p>
        </p:txBody>
      </p:sp>
      <p:pic>
        <p:nvPicPr>
          <p:cNvPr id="4" name="Рисунок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77830" y="3799430"/>
            <a:ext cx="4249022" cy="2779569"/>
          </a:xfrm>
          <a:prstGeom prst="rect">
            <a:avLst/>
          </a:prstGeom>
          <a:ln>
            <a:noFill/>
          </a:ln>
          <a:effectLst>
            <a:outerShdw blurRad="292100" dist="139700" dir="2700000" algn="tl" rotWithShape="0">
              <a:srgbClr val="333333">
                <a:alpha val="65000"/>
              </a:srgbClr>
            </a:outerShdw>
          </a:effectLst>
        </p:spPr>
      </p:pic>
      <p:pic>
        <p:nvPicPr>
          <p:cNvPr id="7" name="Рисунок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83568" y="199030"/>
            <a:ext cx="4228901" cy="30859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458783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41856" y="0"/>
            <a:ext cx="3050623" cy="6669359"/>
          </a:xfrm>
        </p:spPr>
        <p:txBody>
          <a:bodyPr>
            <a:normAutofit/>
          </a:bodyPr>
          <a:lstStyle/>
          <a:p>
            <a:r>
              <a:rPr lang="uk-UA" sz="2000" dirty="0">
                <a:solidFill>
                  <a:srgbClr val="3D4B5D"/>
                </a:solidFill>
              </a:rPr>
              <a:t> У мюзиклі</a:t>
            </a:r>
            <a:br>
              <a:rPr lang="uk-UA" sz="2000" dirty="0">
                <a:solidFill>
                  <a:srgbClr val="3D4B5D"/>
                </a:solidFill>
              </a:rPr>
            </a:br>
            <a:r>
              <a:rPr lang="uk-UA" sz="2000" dirty="0">
                <a:solidFill>
                  <a:srgbClr val="3D4B5D"/>
                </a:solidFill>
              </a:rPr>
              <a:t> </a:t>
            </a:r>
            <a:r>
              <a:rPr lang="uk-UA" sz="2000" b="1" dirty="0">
                <a:solidFill>
                  <a:srgbClr val="7E1830"/>
                </a:solidFill>
              </a:rPr>
              <a:t>«Привид опери» </a:t>
            </a:r>
            <a:r>
              <a:rPr lang="uk-UA" sz="2000" dirty="0">
                <a:solidFill>
                  <a:srgbClr val="3D4B5D"/>
                </a:solidFill>
              </a:rPr>
              <a:t>(1986, фільм 2004, реж. </a:t>
            </a:r>
            <a:r>
              <a:rPr lang="uk-UA" sz="2000" dirty="0" err="1">
                <a:solidFill>
                  <a:srgbClr val="3D4B5D"/>
                </a:solidFill>
              </a:rPr>
              <a:t>Джоел</a:t>
            </a:r>
            <a:r>
              <a:rPr lang="uk-UA" sz="2000" dirty="0">
                <a:solidFill>
                  <a:srgbClr val="3D4B5D"/>
                </a:solidFill>
              </a:rPr>
              <a:t> </a:t>
            </a:r>
            <a:r>
              <a:rPr lang="uk-UA" sz="2000" dirty="0" err="1">
                <a:solidFill>
                  <a:srgbClr val="3D4B5D"/>
                </a:solidFill>
              </a:rPr>
              <a:t>Шумахер</a:t>
            </a:r>
            <a:r>
              <a:rPr lang="uk-UA" sz="2000" dirty="0">
                <a:solidFill>
                  <a:srgbClr val="3D4B5D"/>
                </a:solidFill>
              </a:rPr>
              <a:t>) за однойменним романом </a:t>
            </a:r>
            <a:r>
              <a:rPr lang="uk-UA" sz="2000" dirty="0" err="1">
                <a:solidFill>
                  <a:srgbClr val="3D4B5D"/>
                </a:solidFill>
              </a:rPr>
              <a:t>Гастона</a:t>
            </a:r>
            <a:r>
              <a:rPr lang="uk-UA" sz="2000" dirty="0">
                <a:solidFill>
                  <a:srgbClr val="3D4B5D"/>
                </a:solidFill>
              </a:rPr>
              <a:t> Леру партію головної героїні </a:t>
            </a:r>
            <a:r>
              <a:rPr lang="uk-UA" sz="2000" dirty="0" err="1">
                <a:solidFill>
                  <a:srgbClr val="3D4B5D"/>
                </a:solidFill>
              </a:rPr>
              <a:t>Крістіни</a:t>
            </a:r>
            <a:r>
              <a:rPr lang="uk-UA" sz="2000" dirty="0">
                <a:solidFill>
                  <a:srgbClr val="3D4B5D"/>
                </a:solidFill>
              </a:rPr>
              <a:t> було створено для голосу дружини композитора Сари </a:t>
            </a:r>
            <a:r>
              <a:rPr lang="uk-UA" sz="2000" dirty="0" err="1">
                <a:solidFill>
                  <a:srgbClr val="3D4B5D"/>
                </a:solidFill>
              </a:rPr>
              <a:t>Брайтман</a:t>
            </a:r>
            <a:r>
              <a:rPr lang="uk-UA" sz="2000" dirty="0">
                <a:solidFill>
                  <a:srgbClr val="3D4B5D"/>
                </a:solidFill>
              </a:rPr>
              <a:t>. Історія про загадкову істоту, що живе під Паризькою оперою, поєднує риси детектива і трилера. Мюзикл здобув понад 50 нагород, поставлений у 18 країнах світу</a:t>
            </a:r>
          </a:p>
        </p:txBody>
      </p:sp>
      <p:pic>
        <p:nvPicPr>
          <p:cNvPr id="6" name="Picture 2" descr="http://i42.fastpic.ru/big/2012/0702/7c/ab460c7cf892076331fb7850bfd04a7c.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755576" y="260648"/>
            <a:ext cx="5086280" cy="64087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4838026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http://adversitus.ru/wp-content/uploads/2013/05/Sp%C3%B8rsm%C3%A5l-og-Svar.jpg"/>
          <p:cNvPicPr>
            <a:picLocks noChangeAspect="1" noChangeArrowheads="1"/>
          </p:cNvPicPr>
          <p:nvPr/>
        </p:nvPicPr>
        <p:blipFill rotWithShape="1">
          <a:blip r:embed="rId3" cstate="email">
            <a:duotone>
              <a:schemeClr val="accent1">
                <a:shade val="45000"/>
                <a:satMod val="135000"/>
              </a:schemeClr>
              <a:prstClr val="white"/>
            </a:duotone>
            <a:extLst>
              <a:ext uri="{BEBA8EAE-BF5A-486C-A8C5-ECC9F3942E4B}">
                <a14:imgProps xmlns:a14="http://schemas.microsoft.com/office/drawing/2010/main">
                  <a14:imgLayer r:embed="rId4">
                    <a14:imgEffect>
                      <a14:backgroundRemoval t="167" b="99000" l="12000" r="90167">
                        <a14:foregroundMark x1="39333" y1="12500" x2="42167" y2="9000"/>
                        <a14:backgroundMark x1="56833" y1="94333" x2="58000" y2="94500"/>
                        <a14:backgroundMark x1="69000" y1="92000" x2="69000" y2="92000"/>
                      </a14:backgroundRemoval>
                    </a14:imgEffect>
                  </a14:imgLayer>
                </a14:imgProps>
              </a:ext>
              <a:ext uri="{28A0092B-C50C-407E-A947-70E740481C1C}">
                <a14:useLocalDpi xmlns:a14="http://schemas.microsoft.com/office/drawing/2010/main"/>
              </a:ext>
            </a:extLst>
          </a:blip>
          <a:srcRect l="25682" t="3565" r="27367" b="3845"/>
          <a:stretch/>
        </p:blipFill>
        <p:spPr bwMode="auto">
          <a:xfrm>
            <a:off x="8100392" y="0"/>
            <a:ext cx="876335" cy="17281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Подзаголовок 5"/>
          <p:cNvSpPr>
            <a:spLocks noGrp="1"/>
          </p:cNvSpPr>
          <p:nvPr>
            <p:ph type="subTitle" idx="1"/>
          </p:nvPr>
        </p:nvSpPr>
        <p:spPr>
          <a:xfrm>
            <a:off x="755576" y="548680"/>
            <a:ext cx="3600400" cy="5789862"/>
          </a:xfrm>
        </p:spPr>
        <p:txBody>
          <a:bodyPr>
            <a:normAutofit/>
          </a:bodyPr>
          <a:lstStyle/>
          <a:p>
            <a:pPr marL="342900" lvl="0" indent="-342900" algn="l">
              <a:buFont typeface="Wingdings" panose="05000000000000000000" pitchFamily="2" charset="2"/>
              <a:buChar char="v"/>
            </a:pPr>
            <a:r>
              <a:rPr lang="uk-UA" sz="2000" dirty="0">
                <a:solidFill>
                  <a:srgbClr val="3D4B5D"/>
                </a:solidFill>
              </a:rPr>
              <a:t>Дайте власне визначення поняттю «</a:t>
            </a:r>
            <a:r>
              <a:rPr lang="uk-UA" sz="2000" dirty="0" err="1">
                <a:solidFill>
                  <a:srgbClr val="3D4B5D"/>
                </a:solidFill>
              </a:rPr>
              <a:t>кіномюзикл</a:t>
            </a:r>
            <a:r>
              <a:rPr lang="uk-UA" sz="2000" dirty="0">
                <a:solidFill>
                  <a:srgbClr val="3D4B5D"/>
                </a:solidFill>
              </a:rPr>
              <a:t>»</a:t>
            </a:r>
          </a:p>
          <a:p>
            <a:pPr lvl="0" algn="l"/>
            <a:endParaRPr lang="uk-UA" sz="2000" dirty="0">
              <a:solidFill>
                <a:srgbClr val="3D4B5D"/>
              </a:solidFill>
            </a:endParaRPr>
          </a:p>
          <a:p>
            <a:pPr marL="342900" lvl="0" indent="-342900" algn="l">
              <a:buFont typeface="Wingdings" panose="05000000000000000000" pitchFamily="2" charset="2"/>
              <a:buChar char="v"/>
            </a:pPr>
            <a:r>
              <a:rPr lang="uk-UA" sz="2000" dirty="0">
                <a:solidFill>
                  <a:srgbClr val="541020"/>
                </a:solidFill>
              </a:rPr>
              <a:t>Які </a:t>
            </a:r>
            <a:r>
              <a:rPr lang="uk-UA" sz="2000" dirty="0" err="1">
                <a:solidFill>
                  <a:srgbClr val="541020"/>
                </a:solidFill>
              </a:rPr>
              <a:t>кіномюзикли</a:t>
            </a:r>
            <a:r>
              <a:rPr lang="uk-UA" sz="2000" dirty="0">
                <a:solidFill>
                  <a:srgbClr val="541020"/>
                </a:solidFill>
              </a:rPr>
              <a:t> відзначені преміями «Оскар»?</a:t>
            </a:r>
          </a:p>
          <a:p>
            <a:pPr lvl="0" algn="l"/>
            <a:endParaRPr lang="uk-UA" sz="2000" dirty="0">
              <a:solidFill>
                <a:srgbClr val="3D4B5D"/>
              </a:solidFill>
            </a:endParaRPr>
          </a:p>
          <a:p>
            <a:pPr marL="342900" lvl="0" indent="-342900" algn="l">
              <a:buFont typeface="Wingdings" panose="05000000000000000000" pitchFamily="2" charset="2"/>
              <a:buChar char="v"/>
            </a:pPr>
            <a:r>
              <a:rPr lang="uk-UA" sz="2000" dirty="0">
                <a:solidFill>
                  <a:srgbClr val="3D4B5D"/>
                </a:solidFill>
              </a:rPr>
              <a:t>Пригадайте, які опери в результаті екранізації стали музичними фільмами?</a:t>
            </a:r>
          </a:p>
          <a:p>
            <a:pPr lvl="0" algn="l"/>
            <a:endParaRPr lang="uk-UA" sz="2000" dirty="0">
              <a:solidFill>
                <a:srgbClr val="3D4B5D"/>
              </a:solidFill>
            </a:endParaRPr>
          </a:p>
          <a:p>
            <a:pPr marL="342900" lvl="0" indent="-342900" algn="l">
              <a:buFont typeface="Wingdings" panose="05000000000000000000" pitchFamily="2" charset="2"/>
              <a:buChar char="v"/>
            </a:pPr>
            <a:r>
              <a:rPr lang="uk-UA" sz="2000" dirty="0">
                <a:solidFill>
                  <a:srgbClr val="541020"/>
                </a:solidFill>
              </a:rPr>
              <a:t>Який мюзикл Ендрю </a:t>
            </a:r>
            <a:r>
              <a:rPr lang="uk-UA" sz="2000" dirty="0" err="1">
                <a:solidFill>
                  <a:srgbClr val="541020"/>
                </a:solidFill>
              </a:rPr>
              <a:t>Ллойда</a:t>
            </a:r>
            <a:r>
              <a:rPr lang="uk-UA" sz="2000" dirty="0">
                <a:solidFill>
                  <a:srgbClr val="541020"/>
                </a:solidFill>
              </a:rPr>
              <a:t> </a:t>
            </a:r>
            <a:r>
              <a:rPr lang="uk-UA" sz="2000" dirty="0" err="1">
                <a:solidFill>
                  <a:srgbClr val="541020"/>
                </a:solidFill>
              </a:rPr>
              <a:t>Веббера</a:t>
            </a:r>
            <a:r>
              <a:rPr lang="uk-UA" sz="2000" dirty="0">
                <a:solidFill>
                  <a:srgbClr val="541020"/>
                </a:solidFill>
              </a:rPr>
              <a:t> вразив вас найбільше? Поділіться враженнями</a:t>
            </a:r>
            <a:r>
              <a:rPr lang="uk-UA" sz="2000" dirty="0">
                <a:solidFill>
                  <a:srgbClr val="3D4B5D"/>
                </a:solidFill>
              </a:rPr>
              <a:t>.</a:t>
            </a:r>
          </a:p>
        </p:txBody>
      </p:sp>
    </p:spTree>
    <p:extLst>
      <p:ext uri="{BB962C8B-B14F-4D97-AF65-F5344CB8AC3E}">
        <p14:creationId xmlns:p14="http://schemas.microsoft.com/office/powerpoint/2010/main" val="38534848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1000"/>
                                        <p:tgtEl>
                                          <p:spTgt spid="6">
                                            <p:txEl>
                                              <p:pRg st="0" end="0"/>
                                            </p:txEl>
                                          </p:spTgt>
                                        </p:tgtEl>
                                      </p:cBhvr>
                                    </p:animEffect>
                                  </p:childTnLst>
                                </p:cTn>
                              </p:par>
                            </p:childTnLst>
                          </p:cTn>
                        </p:par>
                        <p:par>
                          <p:cTn id="17" fill="hold">
                            <p:stCondLst>
                              <p:cond delay="2000"/>
                            </p:stCondLst>
                            <p:childTnLst>
                              <p:par>
                                <p:cTn id="18" presetID="53" presetClass="entr" presetSubtype="16" fill="hold" nodeType="after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 calcmode="lin" valueType="num">
                                      <p:cBhvr>
                                        <p:cTn id="20" dur="10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1" dur="10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22" dur="1000"/>
                                        <p:tgtEl>
                                          <p:spTgt spid="6">
                                            <p:txEl>
                                              <p:pRg st="2" end="2"/>
                                            </p:txEl>
                                          </p:spTgt>
                                        </p:tgtEl>
                                      </p:cBhvr>
                                    </p:animEffect>
                                  </p:childTnLst>
                                </p:cTn>
                              </p:par>
                            </p:childTnLst>
                          </p:cTn>
                        </p:par>
                        <p:par>
                          <p:cTn id="23" fill="hold">
                            <p:stCondLst>
                              <p:cond delay="3000"/>
                            </p:stCondLst>
                            <p:childTnLst>
                              <p:par>
                                <p:cTn id="24" presetID="53" presetClass="entr" presetSubtype="16" fill="hold" nodeType="after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 calcmode="lin" valueType="num">
                                      <p:cBhvr>
                                        <p:cTn id="26" dur="1000" fill="hold"/>
                                        <p:tgtEl>
                                          <p:spTgt spid="6">
                                            <p:txEl>
                                              <p:pRg st="4" end="4"/>
                                            </p:txEl>
                                          </p:spTgt>
                                        </p:tgtEl>
                                        <p:attrNameLst>
                                          <p:attrName>ppt_w</p:attrName>
                                        </p:attrNameLst>
                                      </p:cBhvr>
                                      <p:tavLst>
                                        <p:tav tm="0">
                                          <p:val>
                                            <p:fltVal val="0"/>
                                          </p:val>
                                        </p:tav>
                                        <p:tav tm="100000">
                                          <p:val>
                                            <p:strVal val="#ppt_w"/>
                                          </p:val>
                                        </p:tav>
                                      </p:tavLst>
                                    </p:anim>
                                    <p:anim calcmode="lin" valueType="num">
                                      <p:cBhvr>
                                        <p:cTn id="27" dur="10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28" dur="1000"/>
                                        <p:tgtEl>
                                          <p:spTgt spid="6">
                                            <p:txEl>
                                              <p:pRg st="4" end="4"/>
                                            </p:txEl>
                                          </p:spTgt>
                                        </p:tgtEl>
                                      </p:cBhvr>
                                    </p:animEffect>
                                  </p:childTnLst>
                                </p:cTn>
                              </p:par>
                            </p:childTnLst>
                          </p:cTn>
                        </p:par>
                        <p:par>
                          <p:cTn id="29" fill="hold">
                            <p:stCondLst>
                              <p:cond delay="4000"/>
                            </p:stCondLst>
                            <p:childTnLst>
                              <p:par>
                                <p:cTn id="30" presetID="53" presetClass="entr" presetSubtype="16" fill="hold" nodeType="after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 calcmode="lin" valueType="num">
                                      <p:cBhvr>
                                        <p:cTn id="32" dur="1000" fill="hold"/>
                                        <p:tgtEl>
                                          <p:spTgt spid="6">
                                            <p:txEl>
                                              <p:pRg st="6" end="6"/>
                                            </p:txEl>
                                          </p:spTgt>
                                        </p:tgtEl>
                                        <p:attrNameLst>
                                          <p:attrName>ppt_w</p:attrName>
                                        </p:attrNameLst>
                                      </p:cBhvr>
                                      <p:tavLst>
                                        <p:tav tm="0">
                                          <p:val>
                                            <p:fltVal val="0"/>
                                          </p:val>
                                        </p:tav>
                                        <p:tav tm="100000">
                                          <p:val>
                                            <p:strVal val="#ppt_w"/>
                                          </p:val>
                                        </p:tav>
                                      </p:tavLst>
                                    </p:anim>
                                    <p:anim calcmode="lin" valueType="num">
                                      <p:cBhvr>
                                        <p:cTn id="33" dur="1000" fill="hold"/>
                                        <p:tgtEl>
                                          <p:spTgt spid="6">
                                            <p:txEl>
                                              <p:pRg st="6" end="6"/>
                                            </p:txEl>
                                          </p:spTgt>
                                        </p:tgtEl>
                                        <p:attrNameLst>
                                          <p:attrName>ppt_h</p:attrName>
                                        </p:attrNameLst>
                                      </p:cBhvr>
                                      <p:tavLst>
                                        <p:tav tm="0">
                                          <p:val>
                                            <p:fltVal val="0"/>
                                          </p:val>
                                        </p:tav>
                                        <p:tav tm="100000">
                                          <p:val>
                                            <p:strVal val="#ppt_h"/>
                                          </p:val>
                                        </p:tav>
                                      </p:tavLst>
                                    </p:anim>
                                    <p:animEffect transition="in" filter="fade">
                                      <p:cBhvr>
                                        <p:cTn id="34" dur="1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795140" y="29725"/>
            <a:ext cx="6408712" cy="772155"/>
          </a:xfrm>
        </p:spPr>
        <p:txBody>
          <a:bodyPr/>
          <a:lstStyle/>
          <a:p>
            <a:r>
              <a:rPr lang="uk-UA" b="1" dirty="0">
                <a:solidFill>
                  <a:srgbClr val="7E1830"/>
                </a:solidFill>
                <a:effectLst>
                  <a:outerShdw blurRad="38100" dist="38100" dir="2700000" algn="tl">
                    <a:srgbClr val="000000">
                      <a:alpha val="43137"/>
                    </a:srgbClr>
                  </a:outerShdw>
                </a:effectLst>
              </a:rPr>
              <a:t>Домашнє завдання</a:t>
            </a:r>
            <a:endParaRPr lang="uk-UA" dirty="0">
              <a:solidFill>
                <a:srgbClr val="7E1830"/>
              </a:solidFill>
              <a:effectLst>
                <a:outerShdw blurRad="38100" dist="38100" dir="2700000" algn="tl">
                  <a:srgbClr val="000000">
                    <a:alpha val="43137"/>
                  </a:srgbClr>
                </a:outerShdw>
              </a:effectLst>
            </a:endParaRPr>
          </a:p>
        </p:txBody>
      </p:sp>
      <p:sp>
        <p:nvSpPr>
          <p:cNvPr id="3" name="Подзаголовок 2"/>
          <p:cNvSpPr>
            <a:spLocks noGrp="1"/>
          </p:cNvSpPr>
          <p:nvPr>
            <p:ph type="subTitle" idx="1"/>
          </p:nvPr>
        </p:nvSpPr>
        <p:spPr>
          <a:xfrm>
            <a:off x="753082" y="5520517"/>
            <a:ext cx="8136904" cy="1307758"/>
          </a:xfrm>
        </p:spPr>
        <p:txBody>
          <a:bodyPr>
            <a:normAutofit/>
          </a:bodyPr>
          <a:lstStyle/>
          <a:p>
            <a:pPr marL="342900" lvl="0" indent="-342900" algn="l">
              <a:buFont typeface="Wingdings" panose="05000000000000000000" pitchFamily="2" charset="2"/>
              <a:buChar char="v"/>
            </a:pPr>
            <a:r>
              <a:rPr lang="uk-UA" sz="2000" dirty="0">
                <a:solidFill>
                  <a:srgbClr val="3D4B5D"/>
                </a:solidFill>
              </a:rPr>
              <a:t>За бажання, перегляньте в мережі Інтернет один із мюзиклів. Проаналізуйте звукове оформлення, гру акторів, костюми, декорації</a:t>
            </a:r>
          </a:p>
        </p:txBody>
      </p:sp>
      <p:pic>
        <p:nvPicPr>
          <p:cNvPr id="8" name="Picture 4" descr="http://www.playcast.ru/uploads/2015/05/17/13636337.gif"/>
          <p:cNvPicPr>
            <a:picLocks noChangeAspect="1" noChangeArrowheads="1" noCrop="1"/>
          </p:cNvPicPr>
          <p:nvPr/>
        </p:nvPicPr>
        <p:blipFill>
          <a:blip r:embed="rId3" cstate="email">
            <a:extLst>
              <a:ext uri="{28A0092B-C50C-407E-A947-70E740481C1C}">
                <a14:useLocalDpi xmlns:a14="http://schemas.microsoft.com/office/drawing/2010/main"/>
              </a:ext>
            </a:extLst>
          </a:blip>
          <a:srcRect/>
          <a:stretch>
            <a:fillRect/>
          </a:stretch>
        </p:blipFill>
        <p:spPr bwMode="auto">
          <a:xfrm rot="16501856">
            <a:off x="400338" y="1023245"/>
            <a:ext cx="1484663" cy="7386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www.netmarket.md/produse_img/lampi/23.jpg"/>
          <p:cNvPicPr>
            <a:picLocks noChangeAspect="1" noChangeArrowheads="1"/>
          </p:cNvPicPr>
          <p:nvPr/>
        </p:nvPicPr>
        <p:blipFill rotWithShape="1">
          <a:blip r:embed="rId4" cstate="email">
            <a:extLst>
              <a:ext uri="{BEBA8EAE-BF5A-486C-A8C5-ECC9F3942E4B}">
                <a14:imgProps xmlns:a14="http://schemas.microsoft.com/office/drawing/2010/main">
                  <a14:imgLayer r:embed="rId5">
                    <a14:imgEffect>
                      <a14:backgroundRemoval t="10000" b="90000" l="9903" r="93237"/>
                    </a14:imgEffect>
                  </a14:imgLayer>
                </a14:imgProps>
              </a:ext>
              <a:ext uri="{28A0092B-C50C-407E-A947-70E740481C1C}">
                <a14:useLocalDpi xmlns:a14="http://schemas.microsoft.com/office/drawing/2010/main"/>
              </a:ext>
            </a:extLst>
          </a:blip>
          <a:srcRect l="11689" t="6472" b="12194"/>
          <a:stretch/>
        </p:blipFill>
        <p:spPr bwMode="auto">
          <a:xfrm>
            <a:off x="161994" y="29725"/>
            <a:ext cx="1132903" cy="15121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10624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1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1500" accel="50000" fill="hold">
                                          <p:stCondLst>
                                            <p:cond delay="1500"/>
                                          </p:stCondLst>
                                        </p:cTn>
                                        <p:tgtEl>
                                          <p:spTgt spid="2"/>
                                        </p:tgtEl>
                                        <p:attrNameLst>
                                          <p:attrName>ppt_w</p:attrName>
                                        </p:attrNameLst>
                                      </p:cBhvr>
                                      <p:tavLst>
                                        <p:tav tm="0">
                                          <p:val>
                                            <p:strVal val="#ppt_w*.05"/>
                                          </p:val>
                                        </p:tav>
                                        <p:tav tm="100000">
                                          <p:val>
                                            <p:strVal val="#ppt_w"/>
                                          </p:val>
                                        </p:tav>
                                      </p:tavLst>
                                    </p:anim>
                                    <p:anim calcmode="lin" valueType="num">
                                      <p:cBhvr>
                                        <p:cTn id="10" dur="3000" fill="hold"/>
                                        <p:tgtEl>
                                          <p:spTgt spid="2"/>
                                        </p:tgtEl>
                                        <p:attrNameLst>
                                          <p:attrName>ppt_h</p:attrName>
                                        </p:attrNameLst>
                                      </p:cBhvr>
                                      <p:tavLst>
                                        <p:tav tm="0">
                                          <p:val>
                                            <p:strVal val="#ppt_h"/>
                                          </p:val>
                                        </p:tav>
                                        <p:tav tm="100000">
                                          <p:val>
                                            <p:strVal val="#ppt_h"/>
                                          </p:val>
                                        </p:tav>
                                      </p:tavLst>
                                    </p:anim>
                                    <p:anim calcmode="lin" valueType="num">
                                      <p:cBhvr>
                                        <p:cTn id="11" dur="1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1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1500" accel="50000" fill="hold">
                                          <p:stCondLst>
                                            <p:cond delay="1500"/>
                                          </p:stCondLst>
                                        </p:cTn>
                                        <p:tgtEl>
                                          <p:spTgt spid="2"/>
                                        </p:tgtEl>
                                        <p:attrNameLst>
                                          <p:attrName>ppt_y</p:attrName>
                                        </p:attrNameLst>
                                      </p:cBhvr>
                                      <p:tavLst>
                                        <p:tav tm="0">
                                          <p:val>
                                            <p:strVal val="#ppt_y+.1"/>
                                          </p:val>
                                        </p:tav>
                                        <p:tav tm="100000">
                                          <p:val>
                                            <p:strVal val="#ppt_y"/>
                                          </p:val>
                                        </p:tav>
                                      </p:tavLst>
                                    </p:anim>
                                    <p:animEffect transition="in" filter="fade">
                                      <p:cBhvr>
                                        <p:cTn id="14" dur="3000" decel="50000">
                                          <p:stCondLst>
                                            <p:cond delay="0"/>
                                          </p:stCondLst>
                                        </p:cTn>
                                        <p:tgtEl>
                                          <p:spTgt spid="2"/>
                                        </p:tgtEl>
                                      </p:cBhvr>
                                    </p:animEffect>
                                  </p:childTnLst>
                                </p:cTn>
                              </p:par>
                            </p:childTnLst>
                          </p:cTn>
                        </p:par>
                        <p:par>
                          <p:cTn id="15" fill="hold">
                            <p:stCondLst>
                              <p:cond delay="3000"/>
                            </p:stCondLst>
                            <p:childTnLst>
                              <p:par>
                                <p:cTn id="16" presetID="53" presetClass="entr" presetSubtype="16" fill="hold" nodeType="after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p:cTn id="18" dur="2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9" dur="20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0"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http://adversitus.ru/wp-content/uploads/2013/05/Sp%C3%B8rsm%C3%A5l-og-Svar.jpg"/>
          <p:cNvPicPr>
            <a:picLocks noChangeAspect="1" noChangeArrowheads="1"/>
          </p:cNvPicPr>
          <p:nvPr/>
        </p:nvPicPr>
        <p:blipFill rotWithShape="1">
          <a:blip r:embed="rId3" cstate="email">
            <a:duotone>
              <a:schemeClr val="accent1">
                <a:shade val="45000"/>
                <a:satMod val="135000"/>
              </a:schemeClr>
              <a:prstClr val="white"/>
            </a:duotone>
            <a:extLst>
              <a:ext uri="{BEBA8EAE-BF5A-486C-A8C5-ECC9F3942E4B}">
                <a14:imgProps xmlns:a14="http://schemas.microsoft.com/office/drawing/2010/main">
                  <a14:imgLayer r:embed="rId4">
                    <a14:imgEffect>
                      <a14:backgroundRemoval t="167" b="99000" l="12000" r="90167">
                        <a14:foregroundMark x1="39333" y1="12500" x2="42167" y2="9000"/>
                        <a14:backgroundMark x1="56833" y1="94333" x2="58000" y2="94500"/>
                        <a14:backgroundMark x1="69000" y1="92000" x2="69000" y2="92000"/>
                      </a14:backgroundRemoval>
                    </a14:imgEffect>
                  </a14:imgLayer>
                </a14:imgProps>
              </a:ext>
              <a:ext uri="{28A0092B-C50C-407E-A947-70E740481C1C}">
                <a14:useLocalDpi xmlns:a14="http://schemas.microsoft.com/office/drawing/2010/main"/>
              </a:ext>
            </a:extLst>
          </a:blip>
          <a:srcRect l="25682" t="3565" r="27367" b="3845"/>
          <a:stretch/>
        </p:blipFill>
        <p:spPr bwMode="auto">
          <a:xfrm>
            <a:off x="8100392" y="0"/>
            <a:ext cx="876335" cy="17281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Подзаголовок 5"/>
          <p:cNvSpPr>
            <a:spLocks noGrp="1"/>
          </p:cNvSpPr>
          <p:nvPr>
            <p:ph type="subTitle" idx="1"/>
          </p:nvPr>
        </p:nvSpPr>
        <p:spPr>
          <a:xfrm>
            <a:off x="683569" y="231426"/>
            <a:ext cx="3744416" cy="6365926"/>
          </a:xfrm>
        </p:spPr>
        <p:txBody>
          <a:bodyPr>
            <a:normAutofit/>
          </a:bodyPr>
          <a:lstStyle/>
          <a:p>
            <a:pPr marL="342900" lvl="0" indent="-342900" algn="l">
              <a:lnSpc>
                <a:spcPct val="115000"/>
              </a:lnSpc>
              <a:spcAft>
                <a:spcPts val="0"/>
              </a:spcAft>
              <a:buFont typeface="Wingdings" panose="05000000000000000000" pitchFamily="2" charset="2"/>
              <a:buChar char=""/>
              <a:tabLst>
                <a:tab pos="457200" algn="l"/>
              </a:tabLst>
            </a:pPr>
            <a:r>
              <a:rPr lang="uk-UA" sz="2000" dirty="0">
                <a:solidFill>
                  <a:srgbClr val="7E1830"/>
                </a:solidFill>
                <a:latin typeface="+mj-lt"/>
                <a:ea typeface="Calibri" panose="020F0502020204030204" pitchFamily="34" charset="0"/>
                <a:cs typeface="Times New Roman" panose="02020603050405020304" pitchFamily="18" charset="0"/>
              </a:rPr>
              <a:t>Назвіть основні жанри кіно та їх особливості</a:t>
            </a:r>
          </a:p>
          <a:p>
            <a:pPr lvl="0" algn="l">
              <a:lnSpc>
                <a:spcPct val="115000"/>
              </a:lnSpc>
              <a:spcAft>
                <a:spcPts val="0"/>
              </a:spcAft>
              <a:tabLst>
                <a:tab pos="457200" algn="l"/>
              </a:tabLst>
            </a:pPr>
            <a:endParaRPr lang="uk-UA" sz="1000" dirty="0">
              <a:solidFill>
                <a:srgbClr val="7E1830"/>
              </a:solidFill>
              <a:latin typeface="+mj-lt"/>
              <a:ea typeface="Calibri" panose="020F0502020204030204" pitchFamily="34" charset="0"/>
              <a:cs typeface="Times New Roman" panose="02020603050405020304" pitchFamily="18" charset="0"/>
            </a:endParaRPr>
          </a:p>
          <a:p>
            <a:pPr marL="342900" lvl="0" indent="-342900" algn="l">
              <a:lnSpc>
                <a:spcPct val="115000"/>
              </a:lnSpc>
              <a:spcAft>
                <a:spcPts val="0"/>
              </a:spcAft>
              <a:buFont typeface="Wingdings" panose="05000000000000000000" pitchFamily="2" charset="2"/>
              <a:buChar char=""/>
              <a:tabLst>
                <a:tab pos="457200" algn="l"/>
              </a:tabLst>
            </a:pPr>
            <a:r>
              <a:rPr lang="uk-UA" sz="2000" dirty="0">
                <a:solidFill>
                  <a:srgbClr val="3D4B5D"/>
                </a:solidFill>
                <a:latin typeface="+mj-lt"/>
                <a:ea typeface="Calibri" panose="020F0502020204030204" pitchFamily="34" charset="0"/>
                <a:cs typeface="Times New Roman" panose="02020603050405020304" pitchFamily="18" charset="0"/>
              </a:rPr>
              <a:t>Який із жанрів кіно є вашим улюбленим? Наведіть приклади фільмів</a:t>
            </a:r>
          </a:p>
          <a:p>
            <a:pPr lvl="0" algn="l">
              <a:lnSpc>
                <a:spcPct val="115000"/>
              </a:lnSpc>
              <a:spcAft>
                <a:spcPts val="0"/>
              </a:spcAft>
              <a:tabLst>
                <a:tab pos="457200" algn="l"/>
              </a:tabLst>
            </a:pPr>
            <a:endParaRPr lang="uk-UA" sz="1000" dirty="0">
              <a:solidFill>
                <a:srgbClr val="3D4B5D"/>
              </a:solidFill>
              <a:latin typeface="+mj-lt"/>
              <a:ea typeface="Calibri" panose="020F0502020204030204" pitchFamily="34" charset="0"/>
              <a:cs typeface="Times New Roman" panose="02020603050405020304" pitchFamily="18" charset="0"/>
            </a:endParaRPr>
          </a:p>
          <a:p>
            <a:pPr marL="342900" lvl="0" indent="-342900" algn="l">
              <a:lnSpc>
                <a:spcPct val="115000"/>
              </a:lnSpc>
              <a:spcAft>
                <a:spcPts val="0"/>
              </a:spcAft>
              <a:buFont typeface="Wingdings" panose="05000000000000000000" pitchFamily="2" charset="2"/>
              <a:buChar char=""/>
              <a:tabLst>
                <a:tab pos="457200" algn="l"/>
              </a:tabLst>
            </a:pPr>
            <a:r>
              <a:rPr lang="uk-UA" sz="2000" dirty="0">
                <a:solidFill>
                  <a:srgbClr val="7E1830"/>
                </a:solidFill>
                <a:latin typeface="+mj-lt"/>
                <a:ea typeface="Calibri" panose="020F0502020204030204" pitchFamily="34" charset="0"/>
                <a:cs typeface="Times New Roman" panose="02020603050405020304" pitchFamily="18" charset="0"/>
              </a:rPr>
              <a:t>Фільми яких жанрів полюбляють ваші друзі? Чому надають перевагу саме цим фільмам? </a:t>
            </a:r>
          </a:p>
          <a:p>
            <a:pPr lvl="0" algn="l">
              <a:lnSpc>
                <a:spcPct val="115000"/>
              </a:lnSpc>
              <a:spcAft>
                <a:spcPts val="0"/>
              </a:spcAft>
              <a:tabLst>
                <a:tab pos="457200" algn="l"/>
              </a:tabLst>
            </a:pPr>
            <a:endParaRPr lang="uk-UA" sz="1000" dirty="0">
              <a:solidFill>
                <a:srgbClr val="7E1830"/>
              </a:solidFill>
              <a:latin typeface="+mj-lt"/>
              <a:ea typeface="Calibri" panose="020F0502020204030204" pitchFamily="34" charset="0"/>
              <a:cs typeface="Times New Roman" panose="02020603050405020304" pitchFamily="18" charset="0"/>
            </a:endParaRPr>
          </a:p>
          <a:p>
            <a:pPr marL="342900" lvl="0" indent="-342900" algn="l">
              <a:lnSpc>
                <a:spcPct val="115000"/>
              </a:lnSpc>
              <a:spcAft>
                <a:spcPts val="0"/>
              </a:spcAft>
              <a:buFont typeface="Wingdings" panose="05000000000000000000" pitchFamily="2" charset="2"/>
              <a:buChar char=""/>
              <a:tabLst>
                <a:tab pos="457200" algn="l"/>
              </a:tabLst>
            </a:pPr>
            <a:r>
              <a:rPr lang="uk-UA" sz="2000" dirty="0">
                <a:solidFill>
                  <a:srgbClr val="3D4B5D"/>
                </a:solidFill>
                <a:latin typeface="+mj-lt"/>
                <a:ea typeface="Calibri" panose="020F0502020204030204" pitchFamily="34" charset="0"/>
                <a:cs typeface="Times New Roman" panose="02020603050405020304" pitchFamily="18" charset="0"/>
              </a:rPr>
              <a:t>Презентуйте свою творчу роботу - тему і сюжет для короткометражного фільму. Визначте жанр.</a:t>
            </a:r>
            <a:endParaRPr lang="uk-UA" sz="2000" dirty="0">
              <a:solidFill>
                <a:srgbClr val="3D4B5D"/>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941840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1000"/>
                                        <p:tgtEl>
                                          <p:spTgt spid="6">
                                            <p:txEl>
                                              <p:pRg st="0" end="0"/>
                                            </p:txEl>
                                          </p:spTgt>
                                        </p:tgtEl>
                                      </p:cBhvr>
                                    </p:animEffect>
                                  </p:childTnLst>
                                </p:cTn>
                              </p:par>
                            </p:childTnLst>
                          </p:cTn>
                        </p:par>
                        <p:par>
                          <p:cTn id="17" fill="hold">
                            <p:stCondLst>
                              <p:cond delay="2000"/>
                            </p:stCondLst>
                            <p:childTnLst>
                              <p:par>
                                <p:cTn id="18" presetID="53" presetClass="entr" presetSubtype="16" fill="hold" nodeType="after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 calcmode="lin" valueType="num">
                                      <p:cBhvr>
                                        <p:cTn id="20" dur="10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1" dur="10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22" dur="1000"/>
                                        <p:tgtEl>
                                          <p:spTgt spid="6">
                                            <p:txEl>
                                              <p:pRg st="2" end="2"/>
                                            </p:txEl>
                                          </p:spTgt>
                                        </p:tgtEl>
                                      </p:cBhvr>
                                    </p:animEffect>
                                  </p:childTnLst>
                                </p:cTn>
                              </p:par>
                            </p:childTnLst>
                          </p:cTn>
                        </p:par>
                        <p:par>
                          <p:cTn id="23" fill="hold">
                            <p:stCondLst>
                              <p:cond delay="3000"/>
                            </p:stCondLst>
                            <p:childTnLst>
                              <p:par>
                                <p:cTn id="24" presetID="53" presetClass="entr" presetSubtype="16" fill="hold" nodeType="after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 calcmode="lin" valueType="num">
                                      <p:cBhvr>
                                        <p:cTn id="26" dur="1000" fill="hold"/>
                                        <p:tgtEl>
                                          <p:spTgt spid="6">
                                            <p:txEl>
                                              <p:pRg st="4" end="4"/>
                                            </p:txEl>
                                          </p:spTgt>
                                        </p:tgtEl>
                                        <p:attrNameLst>
                                          <p:attrName>ppt_w</p:attrName>
                                        </p:attrNameLst>
                                      </p:cBhvr>
                                      <p:tavLst>
                                        <p:tav tm="0">
                                          <p:val>
                                            <p:fltVal val="0"/>
                                          </p:val>
                                        </p:tav>
                                        <p:tav tm="100000">
                                          <p:val>
                                            <p:strVal val="#ppt_w"/>
                                          </p:val>
                                        </p:tav>
                                      </p:tavLst>
                                    </p:anim>
                                    <p:anim calcmode="lin" valueType="num">
                                      <p:cBhvr>
                                        <p:cTn id="27" dur="10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28" dur="1000"/>
                                        <p:tgtEl>
                                          <p:spTgt spid="6">
                                            <p:txEl>
                                              <p:pRg st="4" end="4"/>
                                            </p:txEl>
                                          </p:spTgt>
                                        </p:tgtEl>
                                      </p:cBhvr>
                                    </p:animEffect>
                                  </p:childTnLst>
                                </p:cTn>
                              </p:par>
                            </p:childTnLst>
                          </p:cTn>
                        </p:par>
                        <p:par>
                          <p:cTn id="29" fill="hold">
                            <p:stCondLst>
                              <p:cond delay="4000"/>
                            </p:stCondLst>
                            <p:childTnLst>
                              <p:par>
                                <p:cTn id="30" presetID="53" presetClass="entr" presetSubtype="16" fill="hold" nodeType="after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 calcmode="lin" valueType="num">
                                      <p:cBhvr>
                                        <p:cTn id="32" dur="1000" fill="hold"/>
                                        <p:tgtEl>
                                          <p:spTgt spid="6">
                                            <p:txEl>
                                              <p:pRg st="6" end="6"/>
                                            </p:txEl>
                                          </p:spTgt>
                                        </p:tgtEl>
                                        <p:attrNameLst>
                                          <p:attrName>ppt_w</p:attrName>
                                        </p:attrNameLst>
                                      </p:cBhvr>
                                      <p:tavLst>
                                        <p:tav tm="0">
                                          <p:val>
                                            <p:fltVal val="0"/>
                                          </p:val>
                                        </p:tav>
                                        <p:tav tm="100000">
                                          <p:val>
                                            <p:strVal val="#ppt_w"/>
                                          </p:val>
                                        </p:tav>
                                      </p:tavLst>
                                    </p:anim>
                                    <p:anim calcmode="lin" valueType="num">
                                      <p:cBhvr>
                                        <p:cTn id="33" dur="1000" fill="hold"/>
                                        <p:tgtEl>
                                          <p:spTgt spid="6">
                                            <p:txEl>
                                              <p:pRg st="6" end="6"/>
                                            </p:txEl>
                                          </p:spTgt>
                                        </p:tgtEl>
                                        <p:attrNameLst>
                                          <p:attrName>ppt_h</p:attrName>
                                        </p:attrNameLst>
                                      </p:cBhvr>
                                      <p:tavLst>
                                        <p:tav tm="0">
                                          <p:val>
                                            <p:fltVal val="0"/>
                                          </p:val>
                                        </p:tav>
                                        <p:tav tm="100000">
                                          <p:val>
                                            <p:strVal val="#ppt_h"/>
                                          </p:val>
                                        </p:tav>
                                      </p:tavLst>
                                    </p:anim>
                                    <p:animEffect transition="in" filter="fade">
                                      <p:cBhvr>
                                        <p:cTn id="34" dur="1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3568" y="5229200"/>
            <a:ext cx="8229600" cy="1368152"/>
          </a:xfrm>
        </p:spPr>
        <p:txBody>
          <a:bodyPr>
            <a:normAutofit/>
          </a:bodyPr>
          <a:lstStyle/>
          <a:p>
            <a:r>
              <a:rPr lang="uk-UA" sz="2200" b="1" dirty="0">
                <a:solidFill>
                  <a:srgbClr val="7E1830"/>
                </a:solidFill>
              </a:rPr>
              <a:t>«В усьому, на що спрямовано в наш час кіноапарат, люди отримують можливість побачити самих себе» </a:t>
            </a:r>
            <a:r>
              <a:rPr lang="uk-UA" sz="2000" dirty="0">
                <a:solidFill>
                  <a:srgbClr val="7E1830"/>
                </a:solidFill>
              </a:rPr>
              <a:t/>
            </a:r>
            <a:br>
              <a:rPr lang="uk-UA" sz="2000" dirty="0">
                <a:solidFill>
                  <a:srgbClr val="7E1830"/>
                </a:solidFill>
              </a:rPr>
            </a:br>
            <a:r>
              <a:rPr lang="uk-UA" sz="2000" dirty="0"/>
              <a:t>                                                 </a:t>
            </a:r>
            <a:r>
              <a:rPr lang="uk-UA" sz="1600" i="1" dirty="0"/>
              <a:t>Вальтер Беньямін, літературний критик, </a:t>
            </a:r>
            <a:br>
              <a:rPr lang="uk-UA" sz="1600" i="1" dirty="0"/>
            </a:br>
            <a:r>
              <a:rPr lang="uk-UA" sz="1600" i="1" dirty="0"/>
              <a:t>                                                              філософ, соціолог, перекладач, радіоведучий</a:t>
            </a:r>
            <a:endParaRPr lang="uk-UA" sz="2000" i="1" dirty="0"/>
          </a:p>
        </p:txBody>
      </p:sp>
    </p:spTree>
    <p:extLst>
      <p:ext uri="{BB962C8B-B14F-4D97-AF65-F5344CB8AC3E}">
        <p14:creationId xmlns:p14="http://schemas.microsoft.com/office/powerpoint/2010/main" val="216993525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062769" y="863538"/>
            <a:ext cx="7524750" cy="4914900"/>
          </a:xfrm>
          <a:prstGeom prst="rect">
            <a:avLst/>
          </a:prstGeom>
          <a:effectLst>
            <a:softEdge rad="635000"/>
          </a:effectLst>
        </p:spPr>
      </p:pic>
      <p:sp>
        <p:nvSpPr>
          <p:cNvPr id="2" name="Заголовок 1"/>
          <p:cNvSpPr>
            <a:spLocks noGrp="1"/>
          </p:cNvSpPr>
          <p:nvPr>
            <p:ph type="ctrTitle"/>
          </p:nvPr>
        </p:nvSpPr>
        <p:spPr>
          <a:xfrm>
            <a:off x="613792" y="116632"/>
            <a:ext cx="8422704" cy="1296144"/>
          </a:xfrm>
        </p:spPr>
        <p:txBody>
          <a:bodyPr>
            <a:noAutofit/>
          </a:bodyPr>
          <a:lstStyle/>
          <a:p>
            <a:r>
              <a:rPr lang="ru-RU" sz="2000" dirty="0" err="1">
                <a:solidFill>
                  <a:srgbClr val="3D4B5D"/>
                </a:solidFill>
              </a:rPr>
              <a:t>Позначення</a:t>
            </a:r>
            <a:r>
              <a:rPr lang="ru-RU" sz="2000" dirty="0">
                <a:solidFill>
                  <a:srgbClr val="3D4B5D"/>
                </a:solidFill>
              </a:rPr>
              <a:t> жанру як «</a:t>
            </a:r>
            <a:r>
              <a:rPr lang="ru-RU" sz="2000" dirty="0" err="1">
                <a:solidFill>
                  <a:srgbClr val="3D4B5D"/>
                </a:solidFill>
              </a:rPr>
              <a:t>музична</a:t>
            </a:r>
            <a:r>
              <a:rPr lang="ru-RU" sz="2000" dirty="0">
                <a:solidFill>
                  <a:srgbClr val="3D4B5D"/>
                </a:solidFill>
              </a:rPr>
              <a:t> </a:t>
            </a:r>
            <a:r>
              <a:rPr lang="ru-RU" sz="2000" dirty="0" err="1">
                <a:solidFill>
                  <a:srgbClr val="3D4B5D"/>
                </a:solidFill>
              </a:rPr>
              <a:t>комедія</a:t>
            </a:r>
            <a:r>
              <a:rPr lang="ru-RU" sz="2000" dirty="0">
                <a:solidFill>
                  <a:srgbClr val="3D4B5D"/>
                </a:solidFill>
              </a:rPr>
              <a:t>» </a:t>
            </a:r>
            <a:r>
              <a:rPr lang="ru-RU" sz="2000" dirty="0" err="1">
                <a:solidFill>
                  <a:srgbClr val="3D4B5D"/>
                </a:solidFill>
              </a:rPr>
              <a:t>зазвичай</a:t>
            </a:r>
            <a:r>
              <a:rPr lang="ru-RU" sz="2000" dirty="0">
                <a:solidFill>
                  <a:srgbClr val="3D4B5D"/>
                </a:solidFill>
              </a:rPr>
              <a:t> </a:t>
            </a:r>
            <a:r>
              <a:rPr lang="ru-RU" sz="2000" dirty="0" err="1">
                <a:solidFill>
                  <a:srgbClr val="3D4B5D"/>
                </a:solidFill>
              </a:rPr>
              <a:t>застосовують</a:t>
            </a:r>
            <a:r>
              <a:rPr lang="ru-RU" sz="2000" dirty="0">
                <a:solidFill>
                  <a:srgbClr val="3D4B5D"/>
                </a:solidFill>
              </a:rPr>
              <a:t> до </a:t>
            </a:r>
            <a:r>
              <a:rPr lang="ru-RU" sz="2000" dirty="0" err="1">
                <a:solidFill>
                  <a:srgbClr val="3D4B5D"/>
                </a:solidFill>
              </a:rPr>
              <a:t>екранного</a:t>
            </a:r>
            <a:r>
              <a:rPr lang="ru-RU" sz="2000" dirty="0">
                <a:solidFill>
                  <a:srgbClr val="3D4B5D"/>
                </a:solidFill>
              </a:rPr>
              <a:t> продукту, </a:t>
            </a:r>
            <a:r>
              <a:rPr lang="ru-RU" sz="2000" dirty="0" err="1">
                <a:solidFill>
                  <a:srgbClr val="3D4B5D"/>
                </a:solidFill>
              </a:rPr>
              <a:t>сценічним</a:t>
            </a:r>
            <a:r>
              <a:rPr lang="ru-RU" sz="2000" dirty="0">
                <a:solidFill>
                  <a:srgbClr val="3D4B5D"/>
                </a:solidFill>
              </a:rPr>
              <a:t> прототипом </a:t>
            </a:r>
            <a:r>
              <a:rPr lang="ru-RU" sz="2000" dirty="0" err="1">
                <a:solidFill>
                  <a:srgbClr val="3D4B5D"/>
                </a:solidFill>
              </a:rPr>
              <a:t>якого</a:t>
            </a:r>
            <a:r>
              <a:rPr lang="ru-RU" sz="2000" dirty="0">
                <a:solidFill>
                  <a:srgbClr val="3D4B5D"/>
                </a:solidFill>
              </a:rPr>
              <a:t> </a:t>
            </a:r>
            <a:r>
              <a:rPr lang="ru-RU" sz="2000" dirty="0" err="1">
                <a:solidFill>
                  <a:srgbClr val="3D4B5D"/>
                </a:solidFill>
              </a:rPr>
              <a:t>була</a:t>
            </a:r>
            <a:r>
              <a:rPr lang="ru-RU" sz="2000" dirty="0">
                <a:solidFill>
                  <a:srgbClr val="3D4B5D"/>
                </a:solidFill>
              </a:rPr>
              <a:t> </a:t>
            </a:r>
            <a:r>
              <a:rPr lang="ru-RU" sz="2000" b="1" dirty="0" err="1">
                <a:solidFill>
                  <a:srgbClr val="3D4B5D"/>
                </a:solidFill>
              </a:rPr>
              <a:t>оперета</a:t>
            </a:r>
            <a:r>
              <a:rPr lang="ru-RU" sz="2000" dirty="0">
                <a:solidFill>
                  <a:srgbClr val="3D4B5D"/>
                </a:solidFill>
              </a:rPr>
              <a:t>. </a:t>
            </a:r>
            <a:r>
              <a:rPr lang="ru-RU" sz="2000" b="1" dirty="0">
                <a:solidFill>
                  <a:srgbClr val="3D4B5D"/>
                </a:solidFill>
              </a:rPr>
              <a:t>Мюзикл</a:t>
            </a:r>
            <a:r>
              <a:rPr lang="ru-RU" sz="2000" dirty="0">
                <a:solidFill>
                  <a:srgbClr val="3D4B5D"/>
                </a:solidFill>
              </a:rPr>
              <a:t> </a:t>
            </a:r>
            <a:r>
              <a:rPr lang="ru-RU" sz="2000" dirty="0" err="1">
                <a:solidFill>
                  <a:srgbClr val="3D4B5D"/>
                </a:solidFill>
              </a:rPr>
              <a:t>також</a:t>
            </a:r>
            <a:r>
              <a:rPr lang="ru-RU" sz="2000" dirty="0">
                <a:solidFill>
                  <a:srgbClr val="3D4B5D"/>
                </a:solidFill>
              </a:rPr>
              <a:t> </a:t>
            </a:r>
            <a:r>
              <a:rPr lang="ru-RU" sz="2000" dirty="0" err="1">
                <a:solidFill>
                  <a:srgbClr val="3D4B5D"/>
                </a:solidFill>
              </a:rPr>
              <a:t>був</a:t>
            </a:r>
            <a:r>
              <a:rPr lang="ru-RU" sz="2000" dirty="0">
                <a:solidFill>
                  <a:srgbClr val="3D4B5D"/>
                </a:solidFill>
              </a:rPr>
              <a:t> перенесений на </a:t>
            </a:r>
            <a:r>
              <a:rPr lang="ru-RU" sz="2000" dirty="0" err="1">
                <a:solidFill>
                  <a:srgbClr val="3D4B5D"/>
                </a:solidFill>
              </a:rPr>
              <a:t>кіноекран</a:t>
            </a:r>
            <a:r>
              <a:rPr lang="ru-RU" sz="2000" dirty="0">
                <a:solidFill>
                  <a:srgbClr val="3D4B5D"/>
                </a:solidFill>
              </a:rPr>
              <a:t> з </a:t>
            </a:r>
            <a:r>
              <a:rPr lang="ru-RU" sz="2000" dirty="0" err="1">
                <a:solidFill>
                  <a:srgbClr val="3D4B5D"/>
                </a:solidFill>
              </a:rPr>
              <a:t>театральних</a:t>
            </a:r>
            <a:r>
              <a:rPr lang="ru-RU" sz="2000" dirty="0">
                <a:solidFill>
                  <a:srgbClr val="3D4B5D"/>
                </a:solidFill>
              </a:rPr>
              <a:t> </a:t>
            </a:r>
            <a:r>
              <a:rPr lang="ru-RU" sz="2000" dirty="0" err="1">
                <a:solidFill>
                  <a:srgbClr val="3D4B5D"/>
                </a:solidFill>
              </a:rPr>
              <a:t>підмостків</a:t>
            </a:r>
            <a:endParaRPr lang="uk-UA" sz="2000" dirty="0">
              <a:solidFill>
                <a:srgbClr val="3D4B5D"/>
              </a:solidFill>
            </a:endParaRPr>
          </a:p>
        </p:txBody>
      </p:sp>
      <p:sp>
        <p:nvSpPr>
          <p:cNvPr id="3" name="Подзаголовок 2"/>
          <p:cNvSpPr>
            <a:spLocks noGrp="1"/>
          </p:cNvSpPr>
          <p:nvPr>
            <p:ph type="subTitle" idx="1"/>
          </p:nvPr>
        </p:nvSpPr>
        <p:spPr>
          <a:xfrm>
            <a:off x="613792" y="5370984"/>
            <a:ext cx="8422704" cy="1487016"/>
          </a:xfrm>
        </p:spPr>
        <p:txBody>
          <a:bodyPr>
            <a:normAutofit/>
          </a:bodyPr>
          <a:lstStyle/>
          <a:p>
            <a:r>
              <a:rPr lang="ru-RU" sz="2000" dirty="0">
                <a:solidFill>
                  <a:srgbClr val="541020"/>
                </a:solidFill>
              </a:rPr>
              <a:t>Мюзикл </a:t>
            </a:r>
            <a:r>
              <a:rPr lang="ru-RU" sz="2000" dirty="0" err="1">
                <a:solidFill>
                  <a:srgbClr val="541020"/>
                </a:solidFill>
              </a:rPr>
              <a:t>важко</a:t>
            </a:r>
            <a:r>
              <a:rPr lang="ru-RU" sz="2000" dirty="0">
                <a:solidFill>
                  <a:srgbClr val="541020"/>
                </a:solidFill>
              </a:rPr>
              <a:t> </a:t>
            </a:r>
            <a:r>
              <a:rPr lang="ru-RU" sz="2000" dirty="0" err="1">
                <a:solidFill>
                  <a:srgbClr val="541020"/>
                </a:solidFill>
              </a:rPr>
              <a:t>віднести</a:t>
            </a:r>
            <a:r>
              <a:rPr lang="ru-RU" sz="2000" dirty="0">
                <a:solidFill>
                  <a:srgbClr val="541020"/>
                </a:solidFill>
              </a:rPr>
              <a:t> до </a:t>
            </a:r>
            <a:r>
              <a:rPr lang="ru-RU" sz="2000" dirty="0" err="1">
                <a:solidFill>
                  <a:srgbClr val="541020"/>
                </a:solidFill>
              </a:rPr>
              <a:t>серйозного</a:t>
            </a:r>
            <a:r>
              <a:rPr lang="ru-RU" sz="2000" dirty="0">
                <a:solidFill>
                  <a:srgbClr val="541020"/>
                </a:solidFill>
              </a:rPr>
              <a:t> жанру, але </a:t>
            </a:r>
            <a:r>
              <a:rPr lang="ru-RU" sz="2000" dirty="0" err="1">
                <a:solidFill>
                  <a:srgbClr val="541020"/>
                </a:solidFill>
              </a:rPr>
              <a:t>зростаюча</a:t>
            </a:r>
            <a:r>
              <a:rPr lang="ru-RU" sz="2000" dirty="0">
                <a:solidFill>
                  <a:srgbClr val="541020"/>
                </a:solidFill>
              </a:rPr>
              <a:t> </a:t>
            </a:r>
            <a:r>
              <a:rPr lang="ru-RU" sz="2000" dirty="0" err="1">
                <a:solidFill>
                  <a:srgbClr val="541020"/>
                </a:solidFill>
              </a:rPr>
              <a:t>армія</a:t>
            </a:r>
            <a:r>
              <a:rPr lang="ru-RU" sz="2000" dirty="0">
                <a:solidFill>
                  <a:srgbClr val="541020"/>
                </a:solidFill>
              </a:rPr>
              <a:t> </a:t>
            </a:r>
            <a:r>
              <a:rPr lang="ru-RU" sz="2000" dirty="0" err="1">
                <a:solidFill>
                  <a:srgbClr val="541020"/>
                </a:solidFill>
              </a:rPr>
              <a:t>прихильників</a:t>
            </a:r>
            <a:r>
              <a:rPr lang="ru-RU" sz="2000" dirty="0">
                <a:solidFill>
                  <a:srgbClr val="541020"/>
                </a:solidFill>
              </a:rPr>
              <a:t> говорить сама за себе: </a:t>
            </a:r>
            <a:r>
              <a:rPr lang="ru-RU" sz="2000" dirty="0" err="1">
                <a:solidFill>
                  <a:srgbClr val="541020"/>
                </a:solidFill>
              </a:rPr>
              <a:t>цьому</a:t>
            </a:r>
            <a:r>
              <a:rPr lang="ru-RU" sz="2000" dirty="0">
                <a:solidFill>
                  <a:srgbClr val="541020"/>
                </a:solidFill>
              </a:rPr>
              <a:t> виду </a:t>
            </a:r>
            <a:r>
              <a:rPr lang="ru-RU" sz="2000" dirty="0" err="1">
                <a:solidFill>
                  <a:srgbClr val="541020"/>
                </a:solidFill>
              </a:rPr>
              <a:t>мистецтва</a:t>
            </a:r>
            <a:r>
              <a:rPr lang="ru-RU" sz="2000" dirty="0">
                <a:solidFill>
                  <a:srgbClr val="541020"/>
                </a:solidFill>
              </a:rPr>
              <a:t> вдалось </a:t>
            </a:r>
            <a:r>
              <a:rPr lang="ru-RU" sz="2000" dirty="0" err="1">
                <a:solidFill>
                  <a:srgbClr val="541020"/>
                </a:solidFill>
              </a:rPr>
              <a:t>віднайти</a:t>
            </a:r>
            <a:r>
              <a:rPr lang="ru-RU" sz="2000" dirty="0">
                <a:solidFill>
                  <a:srgbClr val="541020"/>
                </a:solidFill>
              </a:rPr>
              <a:t> шлях до </a:t>
            </a:r>
            <a:r>
              <a:rPr lang="ru-RU" sz="2000" dirty="0" err="1">
                <a:solidFill>
                  <a:srgbClr val="541020"/>
                </a:solidFill>
              </a:rPr>
              <a:t>сердець</a:t>
            </a:r>
            <a:r>
              <a:rPr lang="ru-RU" sz="2000" dirty="0">
                <a:solidFill>
                  <a:srgbClr val="541020"/>
                </a:solidFill>
              </a:rPr>
              <a:t> </a:t>
            </a:r>
            <a:r>
              <a:rPr lang="ru-RU" sz="2000" dirty="0" err="1">
                <a:solidFill>
                  <a:srgbClr val="541020"/>
                </a:solidFill>
              </a:rPr>
              <a:t>самої</a:t>
            </a:r>
            <a:r>
              <a:rPr lang="ru-RU" sz="2000" dirty="0">
                <a:solidFill>
                  <a:srgbClr val="541020"/>
                </a:solidFill>
              </a:rPr>
              <a:t> </a:t>
            </a:r>
            <a:r>
              <a:rPr lang="ru-RU" sz="2000" dirty="0" err="1">
                <a:solidFill>
                  <a:srgbClr val="541020"/>
                </a:solidFill>
              </a:rPr>
              <a:t>вибагливої</a:t>
            </a:r>
            <a:r>
              <a:rPr lang="ru-RU" sz="2000" dirty="0">
                <a:solidFill>
                  <a:srgbClr val="541020"/>
                </a:solidFill>
              </a:rPr>
              <a:t> </a:t>
            </a:r>
            <a:r>
              <a:rPr lang="ru-RU" sz="2000" dirty="0" err="1">
                <a:solidFill>
                  <a:srgbClr val="541020"/>
                </a:solidFill>
              </a:rPr>
              <a:t>публіки</a:t>
            </a:r>
            <a:r>
              <a:rPr lang="ru-RU" sz="2000" dirty="0">
                <a:solidFill>
                  <a:srgbClr val="541020"/>
                </a:solidFill>
              </a:rPr>
              <a:t>. Тому не дивно, </a:t>
            </a:r>
            <a:r>
              <a:rPr lang="ru-RU" sz="2000" dirty="0" err="1">
                <a:solidFill>
                  <a:srgbClr val="541020"/>
                </a:solidFill>
              </a:rPr>
              <a:t>що</a:t>
            </a:r>
            <a:r>
              <a:rPr lang="ru-RU" sz="2000" dirty="0">
                <a:solidFill>
                  <a:srgbClr val="541020"/>
                </a:solidFill>
              </a:rPr>
              <a:t> до </a:t>
            </a:r>
            <a:r>
              <a:rPr lang="ru-RU" sz="2000" dirty="0" err="1">
                <a:solidFill>
                  <a:srgbClr val="541020"/>
                </a:solidFill>
              </a:rPr>
              <a:t>нього</a:t>
            </a:r>
            <a:r>
              <a:rPr lang="ru-RU" sz="2000" dirty="0">
                <a:solidFill>
                  <a:srgbClr val="541020"/>
                </a:solidFill>
              </a:rPr>
              <a:t> </a:t>
            </a:r>
            <a:r>
              <a:rPr lang="ru-RU" sz="2000" dirty="0" err="1">
                <a:solidFill>
                  <a:srgbClr val="541020"/>
                </a:solidFill>
              </a:rPr>
              <a:t>звернулись</a:t>
            </a:r>
            <a:r>
              <a:rPr lang="ru-RU" sz="2000" dirty="0">
                <a:solidFill>
                  <a:srgbClr val="541020"/>
                </a:solidFill>
              </a:rPr>
              <a:t> і </a:t>
            </a:r>
            <a:r>
              <a:rPr lang="ru-RU" sz="2000" dirty="0" err="1">
                <a:solidFill>
                  <a:srgbClr val="541020"/>
                </a:solidFill>
              </a:rPr>
              <a:t>кінематографісти</a:t>
            </a:r>
            <a:endParaRPr lang="uk-UA" sz="2000" dirty="0">
              <a:solidFill>
                <a:srgbClr val="541020"/>
              </a:solidFill>
            </a:endParaRPr>
          </a:p>
        </p:txBody>
      </p:sp>
    </p:spTree>
    <p:extLst>
      <p:ext uri="{BB962C8B-B14F-4D97-AF65-F5344CB8AC3E}">
        <p14:creationId xmlns:p14="http://schemas.microsoft.com/office/powerpoint/2010/main" val="182584241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59" y="116632"/>
            <a:ext cx="8400256" cy="1368152"/>
          </a:xfrm>
        </p:spPr>
        <p:txBody>
          <a:bodyPr>
            <a:normAutofit/>
          </a:bodyPr>
          <a:lstStyle/>
          <a:p>
            <a:r>
              <a:rPr lang="uk-UA" sz="2000" dirty="0">
                <a:solidFill>
                  <a:srgbClr val="3D4B5D"/>
                </a:solidFill>
              </a:rPr>
              <a:t> Ці музично-сценічні жанри містять багато пісень і танців, адже саме через зміст вокальних і хореографічних номерів розвивається сюжет. Обов'язково присутні красиві костюми й декорації, елементи мелодрами і часто «</a:t>
            </a:r>
            <a:r>
              <a:rPr lang="uk-UA" sz="2000" dirty="0" err="1">
                <a:solidFill>
                  <a:srgbClr val="3D4B5D"/>
                </a:solidFill>
              </a:rPr>
              <a:t>хеппі</a:t>
            </a:r>
            <a:r>
              <a:rPr lang="uk-UA" sz="2000" dirty="0">
                <a:solidFill>
                  <a:srgbClr val="3D4B5D"/>
                </a:solidFill>
              </a:rPr>
              <a:t> </a:t>
            </a:r>
            <a:r>
              <a:rPr lang="uk-UA" sz="2000" dirty="0" err="1">
                <a:solidFill>
                  <a:srgbClr val="3D4B5D"/>
                </a:solidFill>
              </a:rPr>
              <a:t>енд</a:t>
            </a:r>
            <a:r>
              <a:rPr lang="uk-UA" sz="2000" dirty="0">
                <a:solidFill>
                  <a:srgbClr val="3D4B5D"/>
                </a:solidFill>
              </a:rPr>
              <a:t>»</a:t>
            </a:r>
          </a:p>
        </p:txBody>
      </p:sp>
      <p:pic>
        <p:nvPicPr>
          <p:cNvPr id="3" name="Рисунок 2"/>
          <p:cNvPicPr>
            <a:picLocks noChangeAspect="1"/>
          </p:cNvPicPr>
          <p:nvPr/>
        </p:nvPicPr>
        <p:blipFill>
          <a:blip r:embed="rId2"/>
          <a:stretch>
            <a:fillRect/>
          </a:stretch>
        </p:blipFill>
        <p:spPr>
          <a:xfrm>
            <a:off x="941687" y="1484784"/>
            <a:ext cx="7740000" cy="51672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73200038"/>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896777" y="318356"/>
            <a:ext cx="7953329" cy="2174540"/>
          </a:xfrm>
          <a:prstGeom prst="rect">
            <a:avLst/>
          </a:prstGeom>
          <a:solidFill>
            <a:schemeClr val="bg1">
              <a:alpha val="37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Заголовок 1"/>
          <p:cNvSpPr>
            <a:spLocks noGrp="1"/>
          </p:cNvSpPr>
          <p:nvPr>
            <p:ph type="title"/>
          </p:nvPr>
        </p:nvSpPr>
        <p:spPr>
          <a:xfrm>
            <a:off x="1151618" y="318356"/>
            <a:ext cx="7320135" cy="2088232"/>
          </a:xfrm>
        </p:spPr>
        <p:txBody>
          <a:bodyPr>
            <a:normAutofit/>
          </a:bodyPr>
          <a:lstStyle/>
          <a:p>
            <a:r>
              <a:rPr lang="uk-UA" sz="2000" dirty="0">
                <a:solidFill>
                  <a:srgbClr val="3D4B5D"/>
                </a:solidFill>
              </a:rPr>
              <a:t> До </a:t>
            </a:r>
            <a:r>
              <a:rPr lang="uk-UA" sz="2000" b="1" dirty="0" err="1">
                <a:solidFill>
                  <a:srgbClr val="7E1830"/>
                </a:solidFill>
              </a:rPr>
              <a:t>кіномюзиклів</a:t>
            </a:r>
            <a:r>
              <a:rPr lang="uk-UA" sz="2000" dirty="0">
                <a:solidFill>
                  <a:srgbClr val="3D4B5D"/>
                </a:solidFill>
              </a:rPr>
              <a:t>, що стали класикою жанру і відзначені </a:t>
            </a:r>
            <a:r>
              <a:rPr lang="uk-UA" sz="2000" b="1" dirty="0">
                <a:solidFill>
                  <a:srgbClr val="3D4B5D"/>
                </a:solidFill>
              </a:rPr>
              <a:t>преміями «Оскар», </a:t>
            </a:r>
            <a:r>
              <a:rPr lang="uk-UA" sz="2000" dirty="0">
                <a:solidFill>
                  <a:srgbClr val="3D4B5D"/>
                </a:solidFill>
              </a:rPr>
              <a:t>належать: </a:t>
            </a:r>
            <a:r>
              <a:rPr lang="uk-UA" sz="2000" b="1" dirty="0">
                <a:solidFill>
                  <a:srgbClr val="7E1830"/>
                </a:solidFill>
              </a:rPr>
              <a:t>«</a:t>
            </a:r>
            <a:r>
              <a:rPr lang="uk-UA" sz="2000" b="1" dirty="0" err="1">
                <a:solidFill>
                  <a:srgbClr val="7E1830"/>
                </a:solidFill>
              </a:rPr>
              <a:t>Вестсайдська</a:t>
            </a:r>
            <a:r>
              <a:rPr lang="uk-UA" sz="2000" b="1" dirty="0">
                <a:solidFill>
                  <a:srgbClr val="7E1830"/>
                </a:solidFill>
              </a:rPr>
              <a:t> історія» </a:t>
            </a:r>
            <a:r>
              <a:rPr lang="uk-UA" sz="2000" dirty="0">
                <a:solidFill>
                  <a:srgbClr val="3D4B5D"/>
                </a:solidFill>
              </a:rPr>
              <a:t>— </a:t>
            </a:r>
            <a:r>
              <a:rPr lang="uk-UA" sz="2000" dirty="0" err="1">
                <a:solidFill>
                  <a:srgbClr val="3D4B5D"/>
                </a:solidFill>
              </a:rPr>
              <a:t>кіноверсія</a:t>
            </a:r>
            <a:r>
              <a:rPr lang="uk-UA" sz="2000" dirty="0">
                <a:solidFill>
                  <a:srgbClr val="3D4B5D"/>
                </a:solidFill>
              </a:rPr>
              <a:t> </a:t>
            </a:r>
            <a:r>
              <a:rPr lang="uk-UA" sz="2000" dirty="0" err="1">
                <a:solidFill>
                  <a:srgbClr val="3D4B5D"/>
                </a:solidFill>
              </a:rPr>
              <a:t>бродвейського</a:t>
            </a:r>
            <a:r>
              <a:rPr lang="uk-UA" sz="2000" dirty="0">
                <a:solidFill>
                  <a:srgbClr val="3D4B5D"/>
                </a:solidFill>
              </a:rPr>
              <a:t> мюзиклу Леонарда </a:t>
            </a:r>
            <a:r>
              <a:rPr lang="uk-UA" sz="2000" dirty="0" err="1">
                <a:solidFill>
                  <a:srgbClr val="3D4B5D"/>
                </a:solidFill>
              </a:rPr>
              <a:t>Бернстайна</a:t>
            </a:r>
            <a:r>
              <a:rPr lang="uk-UA" sz="2000" dirty="0">
                <a:solidFill>
                  <a:srgbClr val="3D4B5D"/>
                </a:solidFill>
              </a:rPr>
              <a:t>, </a:t>
            </a:r>
            <a:r>
              <a:rPr lang="uk-UA" sz="2000" b="1" dirty="0">
                <a:solidFill>
                  <a:srgbClr val="7E1830"/>
                </a:solidFill>
              </a:rPr>
              <a:t>«Звуки музики»</a:t>
            </a:r>
            <a:r>
              <a:rPr lang="uk-UA" sz="2000" dirty="0">
                <a:solidFill>
                  <a:srgbClr val="7E1830"/>
                </a:solidFill>
              </a:rPr>
              <a:t> </a:t>
            </a:r>
            <a:r>
              <a:rPr lang="uk-UA" sz="2000" dirty="0">
                <a:solidFill>
                  <a:srgbClr val="3D4B5D"/>
                </a:solidFill>
              </a:rPr>
              <a:t>композитора Річарда </a:t>
            </a:r>
            <a:r>
              <a:rPr lang="uk-UA" sz="2000" dirty="0" err="1">
                <a:solidFill>
                  <a:srgbClr val="3D4B5D"/>
                </a:solidFill>
              </a:rPr>
              <a:t>Роджерса</a:t>
            </a:r>
            <a:r>
              <a:rPr lang="uk-UA" sz="2000" dirty="0">
                <a:solidFill>
                  <a:srgbClr val="3D4B5D"/>
                </a:solidFill>
              </a:rPr>
              <a:t>, </a:t>
            </a:r>
            <a:r>
              <a:rPr lang="uk-UA" sz="2000" b="1" dirty="0">
                <a:solidFill>
                  <a:srgbClr val="7E1830"/>
                </a:solidFill>
              </a:rPr>
              <a:t>«Моя чарівна леді» </a:t>
            </a:r>
            <a:r>
              <a:rPr lang="uk-UA" sz="2000" dirty="0">
                <a:solidFill>
                  <a:srgbClr val="3D4B5D"/>
                </a:solidFill>
              </a:rPr>
              <a:t>композитора Фредеріка </a:t>
            </a:r>
            <a:r>
              <a:rPr lang="uk-UA" sz="2000" dirty="0" err="1">
                <a:solidFill>
                  <a:srgbClr val="3D4B5D"/>
                </a:solidFill>
              </a:rPr>
              <a:t>Лоу</a:t>
            </a:r>
            <a:r>
              <a:rPr lang="uk-UA" sz="2000" dirty="0">
                <a:solidFill>
                  <a:srgbClr val="3D4B5D"/>
                </a:solidFill>
              </a:rPr>
              <a:t> за «Пігмаліоном» Бернарда Шоу</a:t>
            </a:r>
          </a:p>
        </p:txBody>
      </p:sp>
      <p:pic>
        <p:nvPicPr>
          <p:cNvPr id="4" name="Picture 2" descr="Результат пошуку зображень за запитом &quot;вестсайдська історія&quot;"/>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55576" y="2780928"/>
            <a:ext cx="2638943" cy="36769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12" descr="Пов’язане зображення"/>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580911" y="2753003"/>
            <a:ext cx="2461551" cy="36953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10" descr="Результат пошуку зображень"/>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228854" y="2764272"/>
            <a:ext cx="2621253" cy="36935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36259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3131840" y="318356"/>
            <a:ext cx="5843577" cy="2822612"/>
          </a:xfrm>
          <a:prstGeom prst="rect">
            <a:avLst/>
          </a:prstGeom>
          <a:solidFill>
            <a:schemeClr val="bg1">
              <a:alpha val="37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Заголовок 1"/>
          <p:cNvSpPr>
            <a:spLocks noGrp="1"/>
          </p:cNvSpPr>
          <p:nvPr>
            <p:ph type="title"/>
          </p:nvPr>
        </p:nvSpPr>
        <p:spPr>
          <a:xfrm>
            <a:off x="3275856" y="188640"/>
            <a:ext cx="5699561" cy="2952328"/>
          </a:xfrm>
        </p:spPr>
        <p:txBody>
          <a:bodyPr>
            <a:normAutofit/>
          </a:bodyPr>
          <a:lstStyle/>
          <a:p>
            <a:r>
              <a:rPr lang="uk-UA" sz="2000" dirty="0">
                <a:solidFill>
                  <a:srgbClr val="3D4B5D"/>
                </a:solidFill>
              </a:rPr>
              <a:t> З-поміж музичних фільмів є </a:t>
            </a:r>
            <a:r>
              <a:rPr lang="uk-UA" sz="2000" b="1" dirty="0">
                <a:solidFill>
                  <a:srgbClr val="3D4B5D"/>
                </a:solidFill>
              </a:rPr>
              <a:t>екранізації</a:t>
            </a:r>
            <a:r>
              <a:rPr lang="uk-UA" sz="2000" dirty="0">
                <a:solidFill>
                  <a:srgbClr val="3D4B5D"/>
                </a:solidFill>
              </a:rPr>
              <a:t> не лише оперет і мюзиклів, а й опер: </a:t>
            </a:r>
            <a:r>
              <a:rPr lang="uk-UA" sz="2000" b="1" dirty="0">
                <a:solidFill>
                  <a:srgbClr val="7E1830"/>
                </a:solidFill>
              </a:rPr>
              <a:t>«Чарівна флейта» </a:t>
            </a:r>
            <a:r>
              <a:rPr lang="uk-UA" sz="2000" dirty="0">
                <a:solidFill>
                  <a:srgbClr val="3D4B5D"/>
                </a:solidFill>
              </a:rPr>
              <a:t>і </a:t>
            </a:r>
            <a:r>
              <a:rPr lang="uk-UA" sz="2000" b="1" dirty="0">
                <a:solidFill>
                  <a:srgbClr val="7E1830"/>
                </a:solidFill>
              </a:rPr>
              <a:t>«Дон Жуан» </a:t>
            </a:r>
            <a:br>
              <a:rPr lang="uk-UA" sz="2000" b="1" dirty="0">
                <a:solidFill>
                  <a:srgbClr val="7E1830"/>
                </a:solidFill>
              </a:rPr>
            </a:br>
            <a:r>
              <a:rPr lang="uk-UA" sz="2000" dirty="0">
                <a:solidFill>
                  <a:srgbClr val="3D4B5D"/>
                </a:solidFill>
              </a:rPr>
              <a:t>В.-</a:t>
            </a:r>
            <a:r>
              <a:rPr lang="uk-UA" sz="2000" dirty="0" err="1">
                <a:solidFill>
                  <a:srgbClr val="3D4B5D"/>
                </a:solidFill>
              </a:rPr>
              <a:t>А.Моцарта</a:t>
            </a:r>
            <a:r>
              <a:rPr lang="uk-UA" sz="2000" dirty="0">
                <a:solidFill>
                  <a:srgbClr val="3D4B5D"/>
                </a:solidFill>
              </a:rPr>
              <a:t>; </a:t>
            </a:r>
            <a:r>
              <a:rPr lang="uk-UA" sz="2000" b="1" dirty="0">
                <a:solidFill>
                  <a:srgbClr val="7E1830"/>
                </a:solidFill>
              </a:rPr>
              <a:t>«</a:t>
            </a:r>
            <a:r>
              <a:rPr lang="uk-UA" sz="2000" b="1" dirty="0" err="1">
                <a:solidFill>
                  <a:srgbClr val="7E1830"/>
                </a:solidFill>
              </a:rPr>
              <a:t>Травіата</a:t>
            </a:r>
            <a:r>
              <a:rPr lang="uk-UA" sz="2000" b="1" dirty="0">
                <a:solidFill>
                  <a:srgbClr val="7E1830"/>
                </a:solidFill>
              </a:rPr>
              <a:t>»</a:t>
            </a:r>
            <a:r>
              <a:rPr lang="uk-UA" sz="2000" dirty="0">
                <a:solidFill>
                  <a:srgbClr val="3D4B5D"/>
                </a:solidFill>
              </a:rPr>
              <a:t>, </a:t>
            </a:r>
            <a:r>
              <a:rPr lang="uk-UA" sz="2000" b="1" dirty="0">
                <a:solidFill>
                  <a:srgbClr val="7E1830"/>
                </a:solidFill>
              </a:rPr>
              <a:t>«Отелло»</a:t>
            </a:r>
            <a:r>
              <a:rPr lang="uk-UA" sz="2000" dirty="0">
                <a:solidFill>
                  <a:srgbClr val="3D4B5D"/>
                </a:solidFill>
              </a:rPr>
              <a:t> , </a:t>
            </a:r>
            <a:r>
              <a:rPr lang="uk-UA" sz="2000" b="1" dirty="0">
                <a:solidFill>
                  <a:srgbClr val="7E1830"/>
                </a:solidFill>
              </a:rPr>
              <a:t> «</a:t>
            </a:r>
            <a:r>
              <a:rPr lang="uk-UA" sz="2000" b="1" dirty="0" err="1">
                <a:solidFill>
                  <a:srgbClr val="7E1830"/>
                </a:solidFill>
              </a:rPr>
              <a:t>Ріголетто</a:t>
            </a:r>
            <a:r>
              <a:rPr lang="uk-UA" sz="2000" b="1" dirty="0">
                <a:solidFill>
                  <a:srgbClr val="7E1830"/>
                </a:solidFill>
              </a:rPr>
              <a:t>» </a:t>
            </a:r>
            <a:r>
              <a:rPr lang="uk-UA" sz="2000" dirty="0" err="1">
                <a:solidFill>
                  <a:srgbClr val="3D4B5D"/>
                </a:solidFill>
              </a:rPr>
              <a:t>Дж</a:t>
            </a:r>
            <a:r>
              <a:rPr lang="uk-UA" sz="2000" dirty="0">
                <a:solidFill>
                  <a:srgbClr val="3D4B5D"/>
                </a:solidFill>
              </a:rPr>
              <a:t>. Верді; </a:t>
            </a:r>
            <a:r>
              <a:rPr lang="uk-UA" sz="2000" b="1" dirty="0">
                <a:solidFill>
                  <a:srgbClr val="7E1830"/>
                </a:solidFill>
              </a:rPr>
              <a:t>«Кармен» </a:t>
            </a:r>
            <a:r>
              <a:rPr lang="uk-UA" sz="2000" dirty="0" err="1">
                <a:solidFill>
                  <a:srgbClr val="3D4B5D"/>
                </a:solidFill>
              </a:rPr>
              <a:t>Ж.Бізе</a:t>
            </a:r>
            <a:r>
              <a:rPr lang="uk-UA" sz="2000" dirty="0">
                <a:solidFill>
                  <a:srgbClr val="3D4B5D"/>
                </a:solidFill>
              </a:rPr>
              <a:t> та </a:t>
            </a:r>
            <a:r>
              <a:rPr lang="uk-UA" sz="2000" b="1" dirty="0">
                <a:solidFill>
                  <a:srgbClr val="7E1830"/>
                </a:solidFill>
              </a:rPr>
              <a:t>«Мадам </a:t>
            </a:r>
            <a:r>
              <a:rPr lang="uk-UA" sz="2000" b="1" dirty="0" err="1">
                <a:solidFill>
                  <a:srgbClr val="7E1830"/>
                </a:solidFill>
              </a:rPr>
              <a:t>Баттерфляй</a:t>
            </a:r>
            <a:r>
              <a:rPr lang="uk-UA" sz="2000" b="1" dirty="0">
                <a:solidFill>
                  <a:srgbClr val="7E1830"/>
                </a:solidFill>
              </a:rPr>
              <a:t>» </a:t>
            </a:r>
            <a:r>
              <a:rPr lang="uk-UA" sz="2000" dirty="0" err="1">
                <a:solidFill>
                  <a:srgbClr val="3D4B5D"/>
                </a:solidFill>
              </a:rPr>
              <a:t>Дж</a:t>
            </a:r>
            <a:r>
              <a:rPr lang="uk-UA" sz="2000" dirty="0">
                <a:solidFill>
                  <a:srgbClr val="3D4B5D"/>
                </a:solidFill>
              </a:rPr>
              <a:t>. </a:t>
            </a:r>
            <a:r>
              <a:rPr lang="uk-UA" sz="2000" dirty="0" err="1">
                <a:solidFill>
                  <a:srgbClr val="3D4B5D"/>
                </a:solidFill>
              </a:rPr>
              <a:t>Пуччіні</a:t>
            </a:r>
            <a:endParaRPr lang="uk-UA" sz="2000" dirty="0">
              <a:solidFill>
                <a:srgbClr val="3D4B5D"/>
              </a:solidFill>
            </a:endParaRPr>
          </a:p>
        </p:txBody>
      </p:sp>
      <p:pic>
        <p:nvPicPr>
          <p:cNvPr id="8" name="Рисунок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43490" y="188640"/>
            <a:ext cx="2091033" cy="2952328"/>
          </a:xfrm>
          <a:prstGeom prst="rect">
            <a:avLst/>
          </a:prstGeom>
          <a:ln>
            <a:noFill/>
          </a:ln>
          <a:effectLst>
            <a:outerShdw blurRad="292100" dist="139700" dir="2700000" algn="tl" rotWithShape="0">
              <a:srgbClr val="333333">
                <a:alpha val="65000"/>
              </a:srgbClr>
            </a:outerShdw>
          </a:effectLst>
        </p:spPr>
      </p:pic>
      <p:pic>
        <p:nvPicPr>
          <p:cNvPr id="9" name="Picture 9" descr="http://www.gstatic.com/tv/thumb/dvdboxart/10440/p10440_d_v8_aa.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6516216" y="3468230"/>
            <a:ext cx="2278561" cy="31667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Рисунок 9"/>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567202" y="3468230"/>
            <a:ext cx="2261986" cy="3166781"/>
          </a:xfrm>
          <a:prstGeom prst="rect">
            <a:avLst/>
          </a:prstGeom>
          <a:ln>
            <a:noFill/>
          </a:ln>
          <a:effectLst>
            <a:outerShdw blurRad="292100" dist="139700" dir="2700000" algn="tl" rotWithShape="0">
              <a:srgbClr val="333333">
                <a:alpha val="65000"/>
              </a:srgbClr>
            </a:outerShdw>
          </a:effectLst>
        </p:spPr>
      </p:pic>
      <p:pic>
        <p:nvPicPr>
          <p:cNvPr id="12" name="Рисунок 11"/>
          <p:cNvPicPr>
            <a:picLocks noChangeAspect="1"/>
          </p:cNvPicPr>
          <p:nvPr/>
        </p:nvPicPr>
        <p:blipFill>
          <a:blip r:embed="rId5"/>
          <a:stretch>
            <a:fillRect/>
          </a:stretch>
        </p:blipFill>
        <p:spPr>
          <a:xfrm>
            <a:off x="768988" y="3468230"/>
            <a:ext cx="2111187" cy="31667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565301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29321" y="5157192"/>
            <a:ext cx="7772400" cy="1470025"/>
          </a:xfrm>
        </p:spPr>
        <p:txBody>
          <a:bodyPr>
            <a:noAutofit/>
          </a:bodyPr>
          <a:lstStyle/>
          <a:p>
            <a:r>
              <a:rPr lang="ru-RU" sz="3200" b="1" dirty="0">
                <a:solidFill>
                  <a:srgbClr val="913746"/>
                </a:solidFill>
              </a:rPr>
              <a:t>«В </a:t>
            </a:r>
            <a:r>
              <a:rPr lang="ru-RU" sz="3200" b="1" dirty="0" err="1">
                <a:solidFill>
                  <a:srgbClr val="913746"/>
                </a:solidFill>
              </a:rPr>
              <a:t>опері</a:t>
            </a:r>
            <a:r>
              <a:rPr lang="ru-RU" sz="3200" b="1" dirty="0">
                <a:solidFill>
                  <a:srgbClr val="913746"/>
                </a:solidFill>
              </a:rPr>
              <a:t> </a:t>
            </a:r>
            <a:r>
              <a:rPr lang="ru-RU" sz="3200" b="1" dirty="0" err="1">
                <a:solidFill>
                  <a:srgbClr val="913746"/>
                </a:solidFill>
              </a:rPr>
              <a:t>живе</a:t>
            </a:r>
            <a:r>
              <a:rPr lang="ru-RU" sz="3200" b="1" dirty="0">
                <a:solidFill>
                  <a:srgbClr val="913746"/>
                </a:solidFill>
              </a:rPr>
              <a:t> </a:t>
            </a:r>
            <a:r>
              <a:rPr lang="ru-RU" sz="3200" b="1" dirty="0" err="1">
                <a:solidFill>
                  <a:srgbClr val="913746"/>
                </a:solidFill>
              </a:rPr>
              <a:t>тільки</a:t>
            </a:r>
            <a:r>
              <a:rPr lang="ru-RU" sz="3200" b="1" dirty="0">
                <a:solidFill>
                  <a:srgbClr val="913746"/>
                </a:solidFill>
              </a:rPr>
              <a:t> правда»</a:t>
            </a:r>
            <a:br>
              <a:rPr lang="ru-RU" sz="3200" b="1" dirty="0">
                <a:solidFill>
                  <a:srgbClr val="913746"/>
                </a:solidFill>
              </a:rPr>
            </a:br>
            <a:r>
              <a:rPr lang="ru-RU" sz="2400" b="1" dirty="0">
                <a:solidFill>
                  <a:srgbClr val="913746"/>
                </a:solidFill>
              </a:rPr>
              <a:t>                                              </a:t>
            </a:r>
            <a:r>
              <a:rPr lang="ru-RU" sz="2400" i="1" dirty="0" err="1">
                <a:solidFill>
                  <a:srgbClr val="3D4B5D"/>
                </a:solidFill>
              </a:rPr>
              <a:t>Дзеффіреллі</a:t>
            </a:r>
            <a:endParaRPr lang="ru-RU" sz="2400" i="1" dirty="0">
              <a:solidFill>
                <a:srgbClr val="3D4B5D"/>
              </a:solidFill>
            </a:endParaRPr>
          </a:p>
        </p:txBody>
      </p:sp>
      <p:sp>
        <p:nvSpPr>
          <p:cNvPr id="3" name="Подзаголовок 2"/>
          <p:cNvSpPr>
            <a:spLocks noGrp="1"/>
          </p:cNvSpPr>
          <p:nvPr>
            <p:ph type="subTitle" idx="1"/>
          </p:nvPr>
        </p:nvSpPr>
        <p:spPr>
          <a:xfrm>
            <a:off x="676177" y="212440"/>
            <a:ext cx="8278688" cy="528464"/>
          </a:xfrm>
        </p:spPr>
        <p:txBody>
          <a:bodyPr>
            <a:normAutofit/>
          </a:bodyPr>
          <a:lstStyle/>
          <a:p>
            <a:pPr marL="457200" indent="-457200">
              <a:buFont typeface="Wingdings" panose="05000000000000000000" pitchFamily="2" charset="2"/>
              <a:buChar char="v"/>
            </a:pPr>
            <a:r>
              <a:rPr lang="ru-RU" sz="2000" dirty="0" err="1">
                <a:solidFill>
                  <a:srgbClr val="3D4B5D"/>
                </a:solidFill>
              </a:rPr>
              <a:t>Чи</a:t>
            </a:r>
            <a:r>
              <a:rPr lang="ru-RU" sz="2000" dirty="0">
                <a:solidFill>
                  <a:srgbClr val="3D4B5D"/>
                </a:solidFill>
              </a:rPr>
              <a:t> </a:t>
            </a:r>
            <a:r>
              <a:rPr lang="ru-RU" sz="2000" dirty="0" err="1">
                <a:solidFill>
                  <a:srgbClr val="3D4B5D"/>
                </a:solidFill>
              </a:rPr>
              <a:t>згодні</a:t>
            </a:r>
            <a:r>
              <a:rPr lang="ru-RU" sz="2000" dirty="0">
                <a:solidFill>
                  <a:srgbClr val="3D4B5D"/>
                </a:solidFill>
              </a:rPr>
              <a:t> </a:t>
            </a:r>
            <a:r>
              <a:rPr lang="ru-RU" sz="2000" dirty="0" err="1">
                <a:solidFill>
                  <a:srgbClr val="3D4B5D"/>
                </a:solidFill>
              </a:rPr>
              <a:t>ви</a:t>
            </a:r>
            <a:r>
              <a:rPr lang="ru-RU" sz="2000" dirty="0">
                <a:solidFill>
                  <a:srgbClr val="3D4B5D"/>
                </a:solidFill>
              </a:rPr>
              <a:t> з </a:t>
            </a:r>
            <a:r>
              <a:rPr lang="ru-RU" sz="2000" dirty="0" err="1">
                <a:solidFill>
                  <a:srgbClr val="3D4B5D"/>
                </a:solidFill>
              </a:rPr>
              <a:t>висловлюванням</a:t>
            </a:r>
            <a:r>
              <a:rPr lang="ru-RU" sz="2000" dirty="0">
                <a:solidFill>
                  <a:srgbClr val="3D4B5D"/>
                </a:solidFill>
              </a:rPr>
              <a:t> </a:t>
            </a:r>
            <a:r>
              <a:rPr lang="ru-RU" sz="2000" dirty="0" err="1">
                <a:solidFill>
                  <a:srgbClr val="3D4B5D"/>
                </a:solidFill>
              </a:rPr>
              <a:t>видатного</a:t>
            </a:r>
            <a:r>
              <a:rPr lang="ru-RU" sz="2000" dirty="0">
                <a:solidFill>
                  <a:srgbClr val="3D4B5D"/>
                </a:solidFill>
              </a:rPr>
              <a:t> </a:t>
            </a:r>
            <a:r>
              <a:rPr lang="ru-RU" sz="2000" dirty="0" err="1">
                <a:solidFill>
                  <a:srgbClr val="3D4B5D"/>
                </a:solidFill>
              </a:rPr>
              <a:t>режисера</a:t>
            </a:r>
            <a:r>
              <a:rPr lang="ru-RU" sz="2000" dirty="0">
                <a:solidFill>
                  <a:srgbClr val="3D4B5D"/>
                </a:solidFill>
              </a:rPr>
              <a:t>?</a:t>
            </a:r>
            <a:endParaRPr lang="uk-UA" sz="2000" dirty="0">
              <a:solidFill>
                <a:srgbClr val="3D4B5D"/>
              </a:solidFill>
            </a:endParaRPr>
          </a:p>
        </p:txBody>
      </p:sp>
      <p:pic>
        <p:nvPicPr>
          <p:cNvPr id="4" name="Рисунок 3"/>
          <p:cNvPicPr>
            <a:picLocks noChangeAspect="1"/>
          </p:cNvPicPr>
          <p:nvPr/>
        </p:nvPicPr>
        <p:blipFill>
          <a:blip r:embed="rId3">
            <a:extLst>
              <a:ext uri="{28A0092B-C50C-407E-A947-70E740481C1C}">
                <a14:useLocalDpi xmlns:a14="http://schemas.microsoft.com/office/drawing/2010/main"/>
              </a:ext>
            </a:extLst>
          </a:blip>
          <a:stretch>
            <a:fillRect/>
          </a:stretch>
        </p:blipFill>
        <p:spPr>
          <a:xfrm flipH="1">
            <a:off x="676177" y="476672"/>
            <a:ext cx="1195190" cy="1469683"/>
          </a:xfrm>
          <a:prstGeom prst="rect">
            <a:avLst/>
          </a:prstGeom>
        </p:spPr>
      </p:pic>
    </p:spTree>
    <p:extLst>
      <p:ext uri="{BB962C8B-B14F-4D97-AF65-F5344CB8AC3E}">
        <p14:creationId xmlns:p14="http://schemas.microsoft.com/office/powerpoint/2010/main" val="247435617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fltVal val="0"/>
                                          </p:val>
                                        </p:tav>
                                        <p:tav tm="100000">
                                          <p:val>
                                            <p:strVal val="#ppt_w"/>
                                          </p:val>
                                        </p:tav>
                                      </p:tavLst>
                                    </p:anim>
                                    <p:anim calcmode="lin" valueType="num">
                                      <p:cBhvr>
                                        <p:cTn id="8" dur="2000" fill="hold"/>
                                        <p:tgtEl>
                                          <p:spTgt spid="4"/>
                                        </p:tgtEl>
                                        <p:attrNameLst>
                                          <p:attrName>ppt_h</p:attrName>
                                        </p:attrNameLst>
                                      </p:cBhvr>
                                      <p:tavLst>
                                        <p:tav tm="0">
                                          <p:val>
                                            <p:fltVal val="0"/>
                                          </p:val>
                                        </p:tav>
                                        <p:tav tm="100000">
                                          <p:val>
                                            <p:strVal val="#ppt_h"/>
                                          </p:val>
                                        </p:tav>
                                      </p:tavLst>
                                    </p:anim>
                                    <p:animEffect transition="in" filter="fade">
                                      <p:cBhvr>
                                        <p:cTn id="9" dur="2000"/>
                                        <p:tgtEl>
                                          <p:spTgt spid="4"/>
                                        </p:tgtEl>
                                      </p:cBhvr>
                                    </p:animEffect>
                                  </p:childTnLst>
                                </p:cTn>
                              </p:par>
                            </p:childTnLst>
                          </p:cTn>
                        </p:par>
                        <p:par>
                          <p:cTn id="10" fill="hold">
                            <p:stCondLst>
                              <p:cond delay="2000"/>
                            </p:stCondLst>
                            <p:childTnLst>
                              <p:par>
                                <p:cTn id="11" presetID="53"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2000" fill="hold"/>
                                        <p:tgtEl>
                                          <p:spTgt spid="2"/>
                                        </p:tgtEl>
                                        <p:attrNameLst>
                                          <p:attrName>ppt_w</p:attrName>
                                        </p:attrNameLst>
                                      </p:cBhvr>
                                      <p:tavLst>
                                        <p:tav tm="0">
                                          <p:val>
                                            <p:fltVal val="0"/>
                                          </p:val>
                                        </p:tav>
                                        <p:tav tm="100000">
                                          <p:val>
                                            <p:strVal val="#ppt_w"/>
                                          </p:val>
                                        </p:tav>
                                      </p:tavLst>
                                    </p:anim>
                                    <p:anim calcmode="lin" valueType="num">
                                      <p:cBhvr>
                                        <p:cTn id="14" dur="2000" fill="hold"/>
                                        <p:tgtEl>
                                          <p:spTgt spid="2"/>
                                        </p:tgtEl>
                                        <p:attrNameLst>
                                          <p:attrName>ppt_h</p:attrName>
                                        </p:attrNameLst>
                                      </p:cBhvr>
                                      <p:tavLst>
                                        <p:tav tm="0">
                                          <p:val>
                                            <p:fltVal val="0"/>
                                          </p:val>
                                        </p:tav>
                                        <p:tav tm="100000">
                                          <p:val>
                                            <p:strVal val="#ppt_h"/>
                                          </p:val>
                                        </p:tav>
                                      </p:tavLst>
                                    </p:anim>
                                    <p:animEffect transition="in" filter="fade">
                                      <p:cBhvr>
                                        <p:cTn id="15" dur="2000"/>
                                        <p:tgtEl>
                                          <p:spTgt spid="2"/>
                                        </p:tgtEl>
                                      </p:cBhvr>
                                    </p:animEffect>
                                  </p:childTnLst>
                                </p:cTn>
                              </p:par>
                            </p:childTnLst>
                          </p:cTn>
                        </p:par>
                        <p:par>
                          <p:cTn id="16" fill="hold">
                            <p:stCondLst>
                              <p:cond delay="4000"/>
                            </p:stCondLst>
                            <p:childTnLst>
                              <p:par>
                                <p:cTn id="17" presetID="42" presetClass="entr" presetSubtype="0" fill="hold"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2000"/>
                                        <p:tgtEl>
                                          <p:spTgt spid="3">
                                            <p:txEl>
                                              <p:pRg st="0" end="0"/>
                                            </p:txEl>
                                          </p:spTgt>
                                        </p:tgtEl>
                                      </p:cBhvr>
                                    </p:animEffect>
                                    <p:anim calcmode="lin" valueType="num">
                                      <p:cBhvr>
                                        <p:cTn id="20"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2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755578" y="420343"/>
            <a:ext cx="3528391" cy="5909870"/>
          </a:xfrm>
          <a:prstGeom prst="rect">
            <a:avLst/>
          </a:prstGeom>
          <a:solidFill>
            <a:schemeClr val="bg1">
              <a:alpha val="37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Заголовок 1"/>
          <p:cNvSpPr>
            <a:spLocks noGrp="1"/>
          </p:cNvSpPr>
          <p:nvPr>
            <p:ph type="title"/>
          </p:nvPr>
        </p:nvSpPr>
        <p:spPr>
          <a:xfrm>
            <a:off x="755577" y="420343"/>
            <a:ext cx="3528392" cy="5909870"/>
          </a:xfrm>
        </p:spPr>
        <p:txBody>
          <a:bodyPr>
            <a:normAutofit/>
          </a:bodyPr>
          <a:lstStyle/>
          <a:p>
            <a:r>
              <a:rPr lang="uk-UA" sz="2000" dirty="0">
                <a:solidFill>
                  <a:srgbClr val="3D4B5D"/>
                </a:solidFill>
              </a:rPr>
              <a:t> </a:t>
            </a:r>
            <a:r>
              <a:rPr lang="uk-UA" sz="2000" b="1" dirty="0">
                <a:solidFill>
                  <a:srgbClr val="7E1830"/>
                </a:solidFill>
              </a:rPr>
              <a:t>Ендрю </a:t>
            </a:r>
            <a:r>
              <a:rPr lang="uk-UA" sz="2000" b="1" dirty="0" err="1">
                <a:solidFill>
                  <a:srgbClr val="7E1830"/>
                </a:solidFill>
              </a:rPr>
              <a:t>Ллойд</a:t>
            </a:r>
            <a:r>
              <a:rPr lang="uk-UA" sz="2000" b="1" dirty="0">
                <a:solidFill>
                  <a:srgbClr val="7E1830"/>
                </a:solidFill>
              </a:rPr>
              <a:t> </a:t>
            </a:r>
            <a:r>
              <a:rPr lang="uk-UA" sz="2000" b="1" dirty="0" err="1">
                <a:solidFill>
                  <a:srgbClr val="7E1830"/>
                </a:solidFill>
              </a:rPr>
              <a:t>Веббер</a:t>
            </a:r>
            <a:r>
              <a:rPr lang="uk-UA" sz="2000" b="1" dirty="0">
                <a:solidFill>
                  <a:srgbClr val="7E1830"/>
                </a:solidFill>
              </a:rPr>
              <a:t> </a:t>
            </a:r>
            <a:r>
              <a:rPr lang="uk-UA" sz="2000" dirty="0">
                <a:solidFill>
                  <a:srgbClr val="3D4B5D"/>
                </a:solidFill>
              </a:rPr>
              <a:t>(1948)</a:t>
            </a:r>
            <a:br>
              <a:rPr lang="uk-UA" sz="2000" dirty="0">
                <a:solidFill>
                  <a:srgbClr val="3D4B5D"/>
                </a:solidFill>
              </a:rPr>
            </a:br>
            <a:r>
              <a:rPr lang="uk-UA" sz="2000" dirty="0">
                <a:solidFill>
                  <a:srgbClr val="3D4B5D"/>
                </a:solidFill>
              </a:rPr>
              <a:t/>
            </a:r>
            <a:br>
              <a:rPr lang="uk-UA" sz="2000" dirty="0">
                <a:solidFill>
                  <a:srgbClr val="3D4B5D"/>
                </a:solidFill>
              </a:rPr>
            </a:br>
            <a:r>
              <a:rPr lang="uk-UA" sz="2000" dirty="0">
                <a:solidFill>
                  <a:srgbClr val="3D4B5D"/>
                </a:solidFill>
              </a:rPr>
              <a:t> Сучасний англійський композитор, який досяг вершин визнання на ниві музичного театру</a:t>
            </a:r>
            <a:br>
              <a:rPr lang="uk-UA" sz="2000" dirty="0">
                <a:solidFill>
                  <a:srgbClr val="3D4B5D"/>
                </a:solidFill>
              </a:rPr>
            </a:br>
            <a:r>
              <a:rPr lang="uk-UA" sz="2000" dirty="0">
                <a:solidFill>
                  <a:srgbClr val="3D4B5D"/>
                </a:solidFill>
              </a:rPr>
              <a:t/>
            </a:r>
            <a:br>
              <a:rPr lang="uk-UA" sz="2000" dirty="0">
                <a:solidFill>
                  <a:srgbClr val="3D4B5D"/>
                </a:solidFill>
              </a:rPr>
            </a:br>
            <a:r>
              <a:rPr lang="uk-UA" sz="2000" dirty="0">
                <a:solidFill>
                  <a:srgbClr val="3D4B5D"/>
                </a:solidFill>
              </a:rPr>
              <a:t/>
            </a:r>
            <a:br>
              <a:rPr lang="uk-UA" sz="2000" dirty="0">
                <a:solidFill>
                  <a:srgbClr val="3D4B5D"/>
                </a:solidFill>
              </a:rPr>
            </a:br>
            <a:r>
              <a:rPr lang="uk-UA" sz="2000" dirty="0">
                <a:solidFill>
                  <a:srgbClr val="3D4B5D"/>
                </a:solidFill>
              </a:rPr>
              <a:t>Деякі з його 13 мюзиклів з величезним успіхом ставлять а сцені впродовж багатьох років, а кілька пісень стали справжніми хітами</a:t>
            </a:r>
          </a:p>
        </p:txBody>
      </p:sp>
      <p:pic>
        <p:nvPicPr>
          <p:cNvPr id="4" name="Picture 2" descr="http://onwallhd.info/wp-content/uploads/pic-big/andrew-lloyd-webber_1.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589198" y="164103"/>
            <a:ext cx="4320000" cy="648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9360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Другая 222">
      <a:majorFont>
        <a:latin typeface="Georgia"/>
        <a:ea typeface=""/>
        <a:cs typeface=""/>
      </a:majorFont>
      <a:minorFont>
        <a:latin typeface="Georgia"/>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TotalTime>
  <Words>648</Words>
  <Application>Microsoft Office PowerPoint</Application>
  <PresentationFormat>Экран (4:3)</PresentationFormat>
  <Paragraphs>30</Paragraphs>
  <Slides>14</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14</vt:i4>
      </vt:variant>
    </vt:vector>
  </HeadingPairs>
  <TitlesOfParts>
    <vt:vector size="20" baseType="lpstr">
      <vt:lpstr>Arial</vt:lpstr>
      <vt:lpstr>Calibri</vt:lpstr>
      <vt:lpstr>Georgia</vt:lpstr>
      <vt:lpstr>Times New Roman</vt:lpstr>
      <vt:lpstr>Wingdings</vt:lpstr>
      <vt:lpstr>Тема Office</vt:lpstr>
      <vt:lpstr>Презентация PowerPoint</vt:lpstr>
      <vt:lpstr>Презентация PowerPoint</vt:lpstr>
      <vt:lpstr>«В усьому, на що спрямовано в наш час кіноапарат, люди отримують можливість побачити самих себе»                                                   Вальтер Беньямін, літературний критик,                                                                філософ, соціолог, перекладач, радіоведучий</vt:lpstr>
      <vt:lpstr>Позначення жанру як «музична комедія» зазвичай застосовують до екранного продукту, сценічним прототипом якого була оперета. Мюзикл також був перенесений на кіноекран з театральних підмостків</vt:lpstr>
      <vt:lpstr> Ці музично-сценічні жанри містять багато пісень і танців, адже саме через зміст вокальних і хореографічних номерів розвивається сюжет. Обов'язково присутні красиві костюми й декорації, елементи мелодрами і часто «хеппі енд»</vt:lpstr>
      <vt:lpstr> До кіномюзиклів, що стали класикою жанру і відзначені преміями «Оскар», належать: «Вестсайдська історія» — кіноверсія бродвейського мюзиклу Леонарда Бернстайна, «Звуки музики» композитора Річарда Роджерса, «Моя чарівна леді» композитора Фредеріка Лоу за «Пігмаліоном» Бернарда Шоу</vt:lpstr>
      <vt:lpstr> З-поміж музичних фільмів є екранізації не лише оперет і мюзиклів, а й опер: «Чарівна флейта» і «Дон Жуан»  В.-А.Моцарта; «Травіата», «Отелло» ,  «Ріголетто» Дж. Верді; «Кармен» Ж.Бізе та «Мадам Баттерфляй» Дж. Пуччіні</vt:lpstr>
      <vt:lpstr>«В опері живе тільки правда»                                               Дзеффіреллі</vt:lpstr>
      <vt:lpstr> Ендрю Ллойд Веббер (1948)   Сучасний англійський композитор, який досяг вершин визнання на ниві музичного театру   Деякі з його 13 мюзиклів з величезним успіхом ставлять а сцені впродовж багатьох років, а кілька пісень стали справжніми хітами</vt:lpstr>
      <vt:lpstr>Постановка рок-опери «Ісус Христос – суперзірка» (1971) на лібрето Тіма Райса внесла кардинальні зміни в розуміння поняття «мюзикл». Тут немає драматичних елементів, все засновано на речитативі й вокалі</vt:lpstr>
      <vt:lpstr>Мюзикл «Кішки» (1981, відеоверсія 1998, реж. Девід Маллет) створено за мотивами віршів Т.С.Еліота які композитор знав з дитинства. Дія відбувається на щорічному котячому балу. Яскраві образи виникають завдяки вражаючим костюмам і складному гриму, «котячим» інтонаціям у музиці й головне — танцям</vt:lpstr>
      <vt:lpstr> У мюзиклі  «Привид опери» (1986, фільм 2004, реж. Джоел Шумахер) за однойменним романом Гастона Леру партію головної героїні Крістіни було створено для голосу дружини композитора Сари Брайтман. Історія про загадкову істоту, що живе під Паризькою оперою, поєднує риси детектива і трилера. Мюзикл здобув понад 50 нагород, поставлений у 18 країнах світу</vt:lpstr>
      <vt:lpstr>Презентация PowerPoint</vt:lpstr>
      <vt:lpstr>Домашнє завдання</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 клас</dc:title>
  <dc:creator>Грицина О.М.</dc:creator>
  <dc:description>Копіювати та розповсюджувати без письмової згоди автора заборонено</dc:description>
  <cp:lastModifiedBy>Школа</cp:lastModifiedBy>
  <cp:revision>50</cp:revision>
  <dcterms:created xsi:type="dcterms:W3CDTF">2016-07-14T17:43:26Z</dcterms:created>
  <dcterms:modified xsi:type="dcterms:W3CDTF">2022-02-01T07:26:10Z</dcterms:modified>
</cp:coreProperties>
</file>