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8" r:id="rId2"/>
    <p:sldId id="1696" r:id="rId3"/>
    <p:sldId id="1136" r:id="rId4"/>
    <p:sldId id="3028" r:id="rId5"/>
    <p:sldId id="3071" r:id="rId6"/>
    <p:sldId id="3072" r:id="rId7"/>
    <p:sldId id="3073" r:id="rId8"/>
    <p:sldId id="3074" r:id="rId9"/>
    <p:sldId id="3075" r:id="rId10"/>
    <p:sldId id="3076" r:id="rId11"/>
    <p:sldId id="3077" r:id="rId12"/>
    <p:sldId id="3078" r:id="rId13"/>
    <p:sldId id="2489" r:id="rId14"/>
    <p:sldId id="956" r:id="rId15"/>
    <p:sldId id="888" r:id="rId16"/>
    <p:sldId id="3030" r:id="rId17"/>
    <p:sldId id="3079" r:id="rId18"/>
    <p:sldId id="3080" r:id="rId19"/>
    <p:sldId id="3081" r:id="rId20"/>
    <p:sldId id="3058" r:id="rId21"/>
    <p:sldId id="3082" r:id="rId22"/>
    <p:sldId id="3083" r:id="rId23"/>
    <p:sldId id="3084" r:id="rId24"/>
    <p:sldId id="3085" r:id="rId25"/>
    <p:sldId id="3086" r:id="rId26"/>
    <p:sldId id="3087" r:id="rId27"/>
    <p:sldId id="3088" r:id="rId28"/>
    <p:sldId id="3089" r:id="rId29"/>
    <p:sldId id="3090" r:id="rId30"/>
    <p:sldId id="3091" r:id="rId31"/>
    <p:sldId id="3092" r:id="rId32"/>
    <p:sldId id="3093" r:id="rId33"/>
    <p:sldId id="3094" r:id="rId34"/>
    <p:sldId id="3095" r:id="rId35"/>
    <p:sldId id="2954" r:id="rId36"/>
    <p:sldId id="2907" r:id="rId37"/>
    <p:sldId id="3096" r:id="rId38"/>
    <p:sldId id="3097" r:id="rId39"/>
    <p:sldId id="3012" r:id="rId40"/>
    <p:sldId id="3065" r:id="rId41"/>
    <p:sldId id="3098" r:id="rId42"/>
    <p:sldId id="3066" r:id="rId43"/>
    <p:sldId id="3099" r:id="rId44"/>
    <p:sldId id="3100" r:id="rId45"/>
    <p:sldId id="3101" r:id="rId46"/>
    <p:sldId id="3102" r:id="rId47"/>
    <p:sldId id="3103" r:id="rId48"/>
    <p:sldId id="3104" r:id="rId49"/>
    <p:sldId id="3057" r:id="rId50"/>
    <p:sldId id="3105" r:id="rId51"/>
    <p:sldId id="2911" r:id="rId52"/>
    <p:sldId id="3106" r:id="rId53"/>
    <p:sldId id="965" r:id="rId54"/>
    <p:sldId id="2277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1136"/>
            <p14:sldId id="3028"/>
            <p14:sldId id="3071"/>
            <p14:sldId id="3072"/>
            <p14:sldId id="3073"/>
            <p14:sldId id="3074"/>
            <p14:sldId id="3075"/>
            <p14:sldId id="3076"/>
            <p14:sldId id="3077"/>
            <p14:sldId id="3078"/>
            <p14:sldId id="2489"/>
            <p14:sldId id="956"/>
            <p14:sldId id="888"/>
            <p14:sldId id="3030"/>
            <p14:sldId id="3079"/>
            <p14:sldId id="3080"/>
            <p14:sldId id="3081"/>
            <p14:sldId id="3058"/>
            <p14:sldId id="3082"/>
            <p14:sldId id="3083"/>
            <p14:sldId id="3084"/>
            <p14:sldId id="3085"/>
            <p14:sldId id="3086"/>
            <p14:sldId id="3087"/>
            <p14:sldId id="3088"/>
            <p14:sldId id="3089"/>
            <p14:sldId id="3090"/>
            <p14:sldId id="3091"/>
            <p14:sldId id="3092"/>
            <p14:sldId id="3093"/>
            <p14:sldId id="3094"/>
            <p14:sldId id="3095"/>
            <p14:sldId id="2954"/>
            <p14:sldId id="2907"/>
            <p14:sldId id="3096"/>
            <p14:sldId id="3097"/>
            <p14:sldId id="3012"/>
            <p14:sldId id="3065"/>
            <p14:sldId id="3098"/>
            <p14:sldId id="3066"/>
            <p14:sldId id="3099"/>
            <p14:sldId id="3100"/>
            <p14:sldId id="3101"/>
            <p14:sldId id="3102"/>
            <p14:sldId id="3103"/>
            <p14:sldId id="3104"/>
            <p14:sldId id="3057"/>
            <p14:sldId id="3105"/>
            <p14:sldId id="2911"/>
            <p14:sldId id="3106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BA1CBA"/>
    <a:srgbClr val="2F3242"/>
    <a:srgbClr val="008000"/>
    <a:srgbClr val="00FF00"/>
    <a:srgbClr val="FF66FF"/>
    <a:srgbClr val="FF6600"/>
    <a:srgbClr val="1694E9"/>
    <a:srgbClr val="FF3131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0" autoAdjust="0"/>
    <p:restoredTop sz="94322" autoAdjust="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4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4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4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4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4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4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4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5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microsoft.com/office/2007/relationships/hdphoto" Target="../media/hdphoto2.wdp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14.png"/><Relationship Id="rId21" Type="http://schemas.openxmlformats.org/officeDocument/2006/relationships/image" Target="../media/image55.png"/><Relationship Id="rId34" Type="http://schemas.openxmlformats.org/officeDocument/2006/relationships/image" Target="../media/image68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2" Type="http://schemas.openxmlformats.org/officeDocument/2006/relationships/image" Target="../media/image51.png"/><Relationship Id="rId16" Type="http://schemas.openxmlformats.org/officeDocument/2006/relationships/image" Target="../media/image47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21.png"/><Relationship Id="rId19" Type="http://schemas.openxmlformats.org/officeDocument/2006/relationships/image" Target="../media/image53.png"/><Relationship Id="rId31" Type="http://schemas.openxmlformats.org/officeDocument/2006/relationships/image" Target="../media/image6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Relationship Id="rId35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18" Type="http://schemas.microsoft.com/office/2007/relationships/hdphoto" Target="../media/hdphoto1.wdp"/><Relationship Id="rId3" Type="http://schemas.openxmlformats.org/officeDocument/2006/relationships/image" Target="../media/image46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70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openxmlformats.org/officeDocument/2006/relationships/image" Target="../media/image71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18" Type="http://schemas.microsoft.com/office/2007/relationships/hdphoto" Target="../media/hdphoto1.wdp"/><Relationship Id="rId3" Type="http://schemas.openxmlformats.org/officeDocument/2006/relationships/image" Target="../media/image46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70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19" Type="http://schemas.openxmlformats.org/officeDocument/2006/relationships/image" Target="../media/image71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52.png"/><Relationship Id="rId26" Type="http://schemas.openxmlformats.org/officeDocument/2006/relationships/image" Target="../media/image76.png"/><Relationship Id="rId3" Type="http://schemas.openxmlformats.org/officeDocument/2006/relationships/image" Target="../media/image14.png"/><Relationship Id="rId21" Type="http://schemas.openxmlformats.org/officeDocument/2006/relationships/image" Target="../media/image55.png"/><Relationship Id="rId34" Type="http://schemas.openxmlformats.org/officeDocument/2006/relationships/image" Target="../media/image83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5" Type="http://schemas.openxmlformats.org/officeDocument/2006/relationships/image" Target="../media/image75.png"/><Relationship Id="rId33" Type="http://schemas.openxmlformats.org/officeDocument/2006/relationships/image" Target="../media/image82.png"/><Relationship Id="rId2" Type="http://schemas.openxmlformats.org/officeDocument/2006/relationships/image" Target="../media/image51.png"/><Relationship Id="rId16" Type="http://schemas.openxmlformats.org/officeDocument/2006/relationships/image" Target="../media/image47.png"/><Relationship Id="rId20" Type="http://schemas.openxmlformats.org/officeDocument/2006/relationships/image" Target="../media/image54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74.png"/><Relationship Id="rId32" Type="http://schemas.openxmlformats.org/officeDocument/2006/relationships/image" Target="../media/image81.png"/><Relationship Id="rId37" Type="http://schemas.openxmlformats.org/officeDocument/2006/relationships/image" Target="../media/image86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73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10" Type="http://schemas.openxmlformats.org/officeDocument/2006/relationships/image" Target="../media/image21.png"/><Relationship Id="rId19" Type="http://schemas.openxmlformats.org/officeDocument/2006/relationships/image" Target="../media/image53.png"/><Relationship Id="rId31" Type="http://schemas.openxmlformats.org/officeDocument/2006/relationships/image" Target="../media/image8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72.png"/><Relationship Id="rId27" Type="http://schemas.openxmlformats.org/officeDocument/2006/relationships/image" Target="../media/image60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87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14.png"/><Relationship Id="rId21" Type="http://schemas.openxmlformats.org/officeDocument/2006/relationships/image" Target="../media/image9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microsoft.com/office/2007/relationships/hdphoto" Target="../media/hdphoto1.wdp"/><Relationship Id="rId25" Type="http://schemas.openxmlformats.org/officeDocument/2006/relationships/image" Target="../media/image96.png"/><Relationship Id="rId2" Type="http://schemas.openxmlformats.org/officeDocument/2006/relationships/image" Target="../media/image88.png"/><Relationship Id="rId16" Type="http://schemas.openxmlformats.org/officeDocument/2006/relationships/image" Target="../media/image47.png"/><Relationship Id="rId20" Type="http://schemas.openxmlformats.org/officeDocument/2006/relationships/image" Target="../media/image91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9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21.png"/><Relationship Id="rId19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87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87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87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87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87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87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87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102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microsoft.com/office/2007/relationships/hdphoto" Target="../media/hdphoto1.wdp"/><Relationship Id="rId2" Type="http://schemas.openxmlformats.org/officeDocument/2006/relationships/image" Target="../media/image101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103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104.png"/><Relationship Id="rId26" Type="http://schemas.openxmlformats.org/officeDocument/2006/relationships/image" Target="../media/image111.png"/><Relationship Id="rId3" Type="http://schemas.openxmlformats.org/officeDocument/2006/relationships/image" Target="../media/image14.png"/><Relationship Id="rId21" Type="http://schemas.openxmlformats.org/officeDocument/2006/relationships/image" Target="../media/image106.png"/><Relationship Id="rId34" Type="http://schemas.openxmlformats.org/officeDocument/2006/relationships/image" Target="../media/image118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microsoft.com/office/2007/relationships/hdphoto" Target="../media/hdphoto1.wdp"/><Relationship Id="rId25" Type="http://schemas.openxmlformats.org/officeDocument/2006/relationships/image" Target="../media/image110.png"/><Relationship Id="rId33" Type="http://schemas.openxmlformats.org/officeDocument/2006/relationships/image" Target="../media/image117.png"/><Relationship Id="rId2" Type="http://schemas.openxmlformats.org/officeDocument/2006/relationships/image" Target="../media/image101.jpeg"/><Relationship Id="rId16" Type="http://schemas.openxmlformats.org/officeDocument/2006/relationships/image" Target="../media/image47.png"/><Relationship Id="rId20" Type="http://schemas.openxmlformats.org/officeDocument/2006/relationships/image" Target="../media/image105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109.png"/><Relationship Id="rId32" Type="http://schemas.openxmlformats.org/officeDocument/2006/relationships/image" Target="../media/image116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108.png"/><Relationship Id="rId28" Type="http://schemas.openxmlformats.org/officeDocument/2006/relationships/image" Target="../media/image113.png"/><Relationship Id="rId10" Type="http://schemas.openxmlformats.org/officeDocument/2006/relationships/image" Target="../media/image21.png"/><Relationship Id="rId19" Type="http://schemas.openxmlformats.org/officeDocument/2006/relationships/image" Target="../media/image52.png"/><Relationship Id="rId31" Type="http://schemas.openxmlformats.org/officeDocument/2006/relationships/image" Target="../media/image11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107.png"/><Relationship Id="rId27" Type="http://schemas.openxmlformats.org/officeDocument/2006/relationships/image" Target="../media/image112.png"/><Relationship Id="rId30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microsoft.com/office/2007/relationships/hdphoto" Target="../media/hdphoto1.wdp"/><Relationship Id="rId3" Type="http://schemas.openxmlformats.org/officeDocument/2006/relationships/image" Target="../media/image87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101.jpe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microsoft.com/office/2007/relationships/hdphoto" Target="../media/hdphoto1.wdp"/><Relationship Id="rId3" Type="http://schemas.openxmlformats.org/officeDocument/2006/relationships/image" Target="../media/image87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101.jpe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128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721" y="2670604"/>
            <a:ext cx="619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 smtClean="0">
                <a:solidFill>
                  <a:srgbClr val="2F3242"/>
                </a:solidFill>
              </a:rPr>
              <a:t>Перевірка ділення множенням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 smtClean="0">
                <a:solidFill>
                  <a:schemeClr val="bg1"/>
                </a:solidFill>
              </a:rPr>
              <a:t>.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30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5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638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24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857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2 ∙ 10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5259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021417" y="1030787"/>
            <a:ext cx="3422469" cy="22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 smtClean="0">
                <a:solidFill>
                  <a:schemeClr val="bg1"/>
                </a:solidFill>
              </a:rPr>
              <a:t>Г.Лишенко</a:t>
            </a:r>
            <a:r>
              <a:rPr lang="uk-UA" sz="4000" b="1" dirty="0" smtClean="0">
                <a:solidFill>
                  <a:schemeClr val="bg1"/>
                </a:solidFill>
              </a:rPr>
              <a:t> </a:t>
            </a:r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с. 7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 smtClean="0">
                <a:solidFill>
                  <a:schemeClr val="bg1"/>
                </a:solidFill>
              </a:rPr>
              <a:t> - 7</a:t>
            </a:r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Зменш у 4 рази числа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491942" y="1544565"/>
            <a:ext cx="3656552" cy="1765648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9605" y="1544565"/>
            <a:ext cx="3656552" cy="1765648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</a:t>
            </a:r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2491942" y="3524383"/>
            <a:ext cx="3656552" cy="1765648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649605" y="3524383"/>
            <a:ext cx="3656552" cy="1765648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 smtClean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3" grpId="0" animBg="1"/>
      <p:bldP spid="38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Зменш у 4 рази числа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491942" y="1544565"/>
            <a:ext cx="3656552" cy="1765648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9605" y="1544565"/>
            <a:ext cx="3656552" cy="1765648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840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2491942" y="3524383"/>
            <a:ext cx="3656552" cy="1765648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649605" y="3524383"/>
            <a:ext cx="3656552" cy="1765648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210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 smtClean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3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3" grpId="0" animBg="1"/>
      <p:bldP spid="38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Збільш у 3 рази числа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491942" y="1544565"/>
            <a:ext cx="3656552" cy="1765648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9605" y="1544565"/>
            <a:ext cx="3656552" cy="1765648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2491942" y="3524383"/>
            <a:ext cx="3656552" cy="1765648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147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649605" y="3524383"/>
            <a:ext cx="3656552" cy="1765648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 smtClean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3" grpId="0" animBg="1"/>
      <p:bldP spid="38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Збільш у 3 рази числа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491942" y="1544565"/>
            <a:ext cx="3656552" cy="1765648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130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9605" y="1544565"/>
            <a:ext cx="3656552" cy="1765648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250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2491942" y="3524383"/>
            <a:ext cx="3656552" cy="1765648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390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649605" y="3524383"/>
            <a:ext cx="3656552" cy="1765648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750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 smtClean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3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3" grpId="0" animBg="1"/>
      <p:bldP spid="38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</a:t>
            </a:r>
            <a:r>
              <a:rPr lang="uk-UA" sz="3600" b="1" dirty="0" smtClean="0">
                <a:solidFill>
                  <a:schemeClr val="bg1"/>
                </a:solidFill>
              </a:rPr>
              <a:t>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86703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частки. З кожної отриманої рівності на ділення склади рівність на множення за зразком. Подумай, як можна ділення перевірити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39939" y="1534884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: 4 = 6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339939" y="2976586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∙ 4 = 24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1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86703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частки. З кожної отриманої рівності на ділення склади рівність на множення за зразком. Подумай, як можна ділення перевірити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39939" y="1534884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: 4 = 6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339939" y="2976586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∙ 4 = 24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769656" y="1534884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38 : 2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0120984" y="1534884"/>
            <a:ext cx="1636071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769656" y="2966649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19 ∙ 2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0120984" y="2966649"/>
            <a:ext cx="1636071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19805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86703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частки. З кожної отриманої рівності на ділення склади рівність на множення за зразком. Подумай, як можна ділення перевірити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39939" y="1534884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: 4 = 6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339939" y="2976586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∙ 4 = 24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769656" y="1534884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: 2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0120984" y="1534884"/>
            <a:ext cx="1636071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769656" y="2966649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∙ 2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0120984" y="2966649"/>
            <a:ext cx="1636071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8989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86703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частки. З кожної отриманої рівності на ділення склади рівність на множення за зразком. Подумай, як можна ділення перевірити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39939" y="1534884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: 4 = 6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339939" y="2976586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∙ 4 = 24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357887" y="1534884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 : 4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709216" y="1534884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357887" y="2966649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200 ∙ 4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9709216" y="2966649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800</a:t>
            </a:r>
          </a:p>
        </p:txBody>
      </p:sp>
    </p:spTree>
    <p:extLst>
      <p:ext uri="{BB962C8B-B14F-4D97-AF65-F5344CB8AC3E}">
        <p14:creationId xmlns:p14="http://schemas.microsoft.com/office/powerpoint/2010/main" val="41933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86703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частки. З кожної отриманої рівності на ділення склади рівність на множення за зразком. Подумай, як можна ділення перевірити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39939" y="1534884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: 4 = 6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339939" y="2976586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∙ 4 = 24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357887" y="1534884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00 : 3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709216" y="1534884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357887" y="2966649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200 ∙ 3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9709216" y="2966649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53052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86703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частки. З кожної отриманої рівності на ділення склади рівність на множення за зразком. Подумай, як можна ділення перевірити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39939" y="1534884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: 4 = 6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339939" y="2976586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∙ 4 = 24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357887" y="1534884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420 : 3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709216" y="1534884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357887" y="2966649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140 ∙ 3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9709216" y="2966649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420</a:t>
            </a:r>
          </a:p>
        </p:txBody>
      </p:sp>
    </p:spTree>
    <p:extLst>
      <p:ext uri="{BB962C8B-B14F-4D97-AF65-F5344CB8AC3E}">
        <p14:creationId xmlns:p14="http://schemas.microsoft.com/office/powerpoint/2010/main" val="316443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86703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частки. З кожної отриманої рівності на ділення склади рівність на множення за зразком. Подумай, як можна ділення перевірити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39939" y="1534884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: 4 = 6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339939" y="2976586"/>
            <a:ext cx="4538994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∙ 4 = 24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357887" y="1534884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560 : 8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709216" y="1534884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357887" y="2966649"/>
            <a:ext cx="4351328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</a:t>
            </a:r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 ∙ 8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9709216" y="2966649"/>
            <a:ext cx="2047840" cy="1409554"/>
          </a:xfrm>
          <a:prstGeom prst="roundRect">
            <a:avLst/>
          </a:prstGeom>
          <a:solidFill>
            <a:srgbClr val="BA1CBA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560</a:t>
            </a:r>
          </a:p>
        </p:txBody>
      </p:sp>
    </p:spTree>
    <p:extLst>
      <p:ext uri="{BB962C8B-B14F-4D97-AF65-F5344CB8AC3E}">
        <p14:creationId xmlns:p14="http://schemas.microsoft.com/office/powerpoint/2010/main" val="314868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rgbClr val="2F3242"/>
                  </a:solidFill>
                </a:ln>
              </a:rPr>
              <a:t>Щоб перевірити ділення множенням, можна помножити частку на дільник, і якщо одержимо ділене, то обчислення виконано правильно</a:t>
            </a:r>
            <a:endParaRPr lang="uk-UA" sz="4800" b="1" dirty="0">
              <a:ln>
                <a:solidFill>
                  <a:srgbClr val="2F3242"/>
                </a:solidFill>
              </a:ln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5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Перевір результат ділення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96505" y="1456402"/>
            <a:ext cx="4351328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84 : 6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247834" y="1456402"/>
            <a:ext cx="2047840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96505" y="2888167"/>
            <a:ext cx="4351328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 ∙ 6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247834" y="2888167"/>
            <a:ext cx="2047840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84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30996" y="1192949"/>
            <a:ext cx="4358454" cy="46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7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Перевір результат ділення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96505" y="1456402"/>
            <a:ext cx="4351328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 : 5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247834" y="1456402"/>
            <a:ext cx="2047840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96505" y="2888167"/>
            <a:ext cx="4351328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 ∙ 5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247834" y="2888167"/>
            <a:ext cx="2047840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30996" y="1192949"/>
            <a:ext cx="4358454" cy="46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9120" y="1800106"/>
            <a:ext cx="5791955" cy="33528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Перевірка домашніх завдань</a:t>
            </a:r>
            <a:endParaRPr lang="ru-RU" sz="4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2467" y="807755"/>
            <a:ext cx="5478691" cy="51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6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Перевір результат ділення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96505" y="1456402"/>
            <a:ext cx="4351328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54 : 3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247834" y="1456402"/>
            <a:ext cx="2047840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96505" y="2888167"/>
            <a:ext cx="4351328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 ∙ 3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247834" y="2888167"/>
            <a:ext cx="2047840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54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30996" y="1192949"/>
            <a:ext cx="4358454" cy="46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0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ділення </a:t>
            </a:r>
            <a:r>
              <a:rPr lang="uk-UA" sz="2000" b="1" dirty="0" err="1" smtClean="0">
                <a:solidFill>
                  <a:schemeClr val="bg1"/>
                </a:solidFill>
              </a:rPr>
              <a:t>перевір</a:t>
            </a:r>
            <a:r>
              <a:rPr lang="uk-UA" sz="2000" b="1" dirty="0" smtClean="0">
                <a:solidFill>
                  <a:schemeClr val="bg1"/>
                </a:solidFill>
              </a:rPr>
              <a:t> результат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96505" y="1456402"/>
            <a:ext cx="4351328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 : 5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247834" y="1456402"/>
            <a:ext cx="2047840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96505" y="2888167"/>
            <a:ext cx="4351328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 ∙ 5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247834" y="2888167"/>
            <a:ext cx="2047840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100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30996" y="1192949"/>
            <a:ext cx="4358454" cy="46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ділення </a:t>
            </a:r>
            <a:r>
              <a:rPr lang="uk-UA" sz="2000" b="1" dirty="0" err="1" smtClean="0">
                <a:solidFill>
                  <a:schemeClr val="bg1"/>
                </a:solidFill>
              </a:rPr>
              <a:t>перевір</a:t>
            </a:r>
            <a:r>
              <a:rPr lang="uk-UA" sz="2000" b="1" dirty="0" smtClean="0">
                <a:solidFill>
                  <a:schemeClr val="bg1"/>
                </a:solidFill>
              </a:rPr>
              <a:t> результат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96505" y="1456402"/>
            <a:ext cx="4351328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76 : 4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247834" y="1456402"/>
            <a:ext cx="2047840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96505" y="2888167"/>
            <a:ext cx="4351328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19 ∙ 4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247834" y="2888167"/>
            <a:ext cx="2047840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76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30996" y="1192949"/>
            <a:ext cx="4358454" cy="46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3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ділення </a:t>
            </a:r>
            <a:r>
              <a:rPr lang="uk-UA" sz="2000" b="1" dirty="0" err="1" smtClean="0">
                <a:solidFill>
                  <a:schemeClr val="bg1"/>
                </a:solidFill>
              </a:rPr>
              <a:t>перевір</a:t>
            </a:r>
            <a:r>
              <a:rPr lang="uk-UA" sz="2000" b="1" dirty="0" smtClean="0">
                <a:solidFill>
                  <a:schemeClr val="bg1"/>
                </a:solidFill>
              </a:rPr>
              <a:t> результат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96505" y="1456402"/>
            <a:ext cx="4351328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560 : 7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247834" y="1456402"/>
            <a:ext cx="2047840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96505" y="2888167"/>
            <a:ext cx="4351328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 ∙ 7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247834" y="2888167"/>
            <a:ext cx="2047840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560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30996" y="1192949"/>
            <a:ext cx="4358454" cy="46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ділення </a:t>
            </a:r>
            <a:r>
              <a:rPr lang="uk-UA" sz="2000" b="1" dirty="0" err="1" smtClean="0">
                <a:solidFill>
                  <a:schemeClr val="bg1"/>
                </a:solidFill>
              </a:rPr>
              <a:t>перевір</a:t>
            </a:r>
            <a:r>
              <a:rPr lang="uk-UA" sz="2000" b="1" dirty="0" smtClean="0">
                <a:solidFill>
                  <a:schemeClr val="bg1"/>
                </a:solidFill>
              </a:rPr>
              <a:t> результат множенням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96505" y="1456402"/>
            <a:ext cx="4351328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720 : 9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247834" y="1456402"/>
            <a:ext cx="2047840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896505" y="2888167"/>
            <a:ext cx="4351328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80 ∙ 9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247834" y="2888167"/>
            <a:ext cx="2047840" cy="1409554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720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30996" y="1192949"/>
            <a:ext cx="4358454" cy="46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5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</a:t>
            </a:r>
            <a:r>
              <a:rPr lang="uk-UA" sz="2000" b="1" dirty="0" smtClean="0">
                <a:solidFill>
                  <a:schemeClr val="bg1"/>
                </a:solidFill>
              </a:rPr>
              <a:t>озв'яжи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146722" y="1456402"/>
            <a:ext cx="6705231" cy="37212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У баку трактора було 60 л пального. За 1 год роботи трактор витрачає 6 л пального. Скільки годин працював трактор, якщо в баку залишилося 24 л?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8" cstate="email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>
                        <a14:foregroundMark x1="4558" y1="58958" x2="14917" y2="66667"/>
                        <a14:foregroundMark x1="66989" y1="6250" x2="67265" y2="45833"/>
                        <a14:foregroundMark x1="47376" y1="6250" x2="45718" y2="31042"/>
                        <a14:foregroundMark x1="79282" y1="8125" x2="80939" y2="38958"/>
                        <a14:foregroundMark x1="38536" y1="7292" x2="40193" y2="8750"/>
                        <a14:foregroundMark x1="40470" y1="24167" x2="40884" y2="33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800" y="1499544"/>
            <a:ext cx="4509271" cy="298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82531" y="226967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л</a:t>
            </a:r>
            <a:r>
              <a:rPr lang="uk-UA" sz="3600" dirty="0" smtClean="0">
                <a:latin typeface="Monotype Corsiva" panose="03010101010201010101" pitchFamily="66" charset="0"/>
              </a:rPr>
              <a:t>) – витрачено;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8692" y="3449881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28546" y="3003485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(год)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5030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2904" y="3127574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6198" y="2214716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3254" y="2271444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28929" y="3826631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Monotype Corsiva" panose="03010101010201010101" pitchFamily="66" charset="0"/>
              </a:rPr>
              <a:t>6 год працював трактор.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6371" y="3004218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1721" y="2243651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9031" y="2277679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951" y="2989713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4027" y="2294351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3857" y="3015008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533981" y="2981509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9266" y="2223243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3686" y="3026330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930" y="2354229"/>
            <a:ext cx="302864" cy="27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368" y="3341858"/>
            <a:ext cx="4174028" cy="1715354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</a:t>
            </a:r>
            <a:r>
              <a:rPr lang="uk-UA" sz="2000" b="1" dirty="0" smtClean="0">
                <a:solidFill>
                  <a:schemeClr val="bg1"/>
                </a:solidFill>
              </a:rPr>
              <a:t>озв'яжи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5146723" y="1315259"/>
            <a:ext cx="6705229" cy="412230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Легковик за 3 год проїхав</a:t>
            </a:r>
          </a:p>
          <a:p>
            <a:pPr algn="ctr"/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300 км і витратив 21 л бензину. Позашляховик за 2 год проїхав 240 км і 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итратив 28 л бензину. </a:t>
            </a:r>
          </a:p>
          <a:p>
            <a:pPr algn="ctr"/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скільки разів більше бензину </a:t>
            </a:r>
          </a:p>
          <a:p>
            <a:pPr algn="ctr"/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за 1 год витратив позашляховик, ніж легковик?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368" y="1667336"/>
            <a:ext cx="3799929" cy="14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368" y="3341858"/>
            <a:ext cx="4174028" cy="1715354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</a:t>
            </a:r>
            <a:r>
              <a:rPr lang="uk-UA" sz="2000" b="1" dirty="0" smtClean="0">
                <a:solidFill>
                  <a:schemeClr val="bg1"/>
                </a:solidFill>
              </a:rPr>
              <a:t>озв'яжи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368" y="1667336"/>
            <a:ext cx="3799929" cy="1452540"/>
          </a:xfrm>
          <a:prstGeom prst="rect">
            <a:avLst/>
          </a:prstGeom>
        </p:spPr>
      </p:pic>
      <p:sp>
        <p:nvSpPr>
          <p:cNvPr id="2" name="Стрелка вправо 1"/>
          <p:cNvSpPr/>
          <p:nvPr/>
        </p:nvSpPr>
        <p:spPr>
          <a:xfrm>
            <a:off x="4883834" y="1499544"/>
            <a:ext cx="4610676" cy="1620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>
            <a:off x="4878219" y="3341858"/>
            <a:ext cx="6177708" cy="1871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829839" y="1980843"/>
            <a:ext cx="44867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3 год – 300 км, 21 л</a:t>
            </a:r>
            <a:endParaRPr lang="ru-RU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945801" y="3981603"/>
            <a:ext cx="44867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 2 год – 240 км, 28 л</a:t>
            </a:r>
            <a:endParaRPr lang="ru-RU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Скругленная соединительная линия 15"/>
          <p:cNvCxnSpPr/>
          <p:nvPr/>
        </p:nvCxnSpPr>
        <p:spPr>
          <a:xfrm rot="16200000" flipV="1">
            <a:off x="9276817" y="2155450"/>
            <a:ext cx="1899038" cy="1659183"/>
          </a:xfrm>
          <a:prstGeom prst="curvedConnector3">
            <a:avLst>
              <a:gd name="adj1" fmla="val 11784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9828358" y="1793441"/>
            <a:ext cx="18004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 ? разів</a:t>
            </a:r>
          </a:p>
          <a:p>
            <a:pPr algn="ctr"/>
            <a:r>
              <a:rPr lang="uk-UA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більше</a:t>
            </a:r>
            <a:endParaRPr lang="ru-RU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100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6" grpId="0"/>
      <p:bldP spid="36" grpId="0"/>
      <p:bldP spid="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442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65099" y="226140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(л) – за 1 год легковик;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5037" y="415840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3729" y="2976161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24530" y="300942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л</a:t>
            </a:r>
            <a:r>
              <a:rPr lang="uk-UA" sz="3600" dirty="0" smtClean="0">
                <a:latin typeface="Monotype Corsiva" panose="03010101010201010101" pitchFamily="66" charset="0"/>
              </a:rPr>
              <a:t>) – за 1 год позашляховик;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218" y="2377222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218" y="3128945"/>
            <a:ext cx="278475" cy="25091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8400" y="2274996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3790" y="226507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83243" y="4576372"/>
            <a:ext cx="825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у</a:t>
            </a:r>
            <a:r>
              <a:rPr lang="uk-UA" sz="2800" dirty="0" smtClean="0">
                <a:latin typeface="Monotype Corsiva" panose="03010101010201010101" pitchFamily="66" charset="0"/>
              </a:rPr>
              <a:t> 2 рази більше бензину за 1 год витратив позашляховик.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65099" y="376121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(р.)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3072" y="3855532"/>
            <a:ext cx="278475" cy="25091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1697" y="2982120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55861" y="2277337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142" y="1484597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2030" y="2261621"/>
            <a:ext cx="463844" cy="5892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4225" y="3752122"/>
            <a:ext cx="463844" cy="589254"/>
          </a:xfrm>
          <a:prstGeom prst="rect">
            <a:avLst/>
          </a:prstGeom>
        </p:spPr>
      </p:pic>
      <p:grpSp>
        <p:nvGrpSpPr>
          <p:cNvPr id="71" name="Группа 70"/>
          <p:cNvGrpSpPr/>
          <p:nvPr/>
        </p:nvGrpSpPr>
        <p:grpSpPr>
          <a:xfrm>
            <a:off x="2539136" y="2991532"/>
            <a:ext cx="408812" cy="542922"/>
            <a:chOff x="2361639" y="2985697"/>
            <a:chExt cx="408812" cy="542922"/>
          </a:xfrm>
        </p:grpSpPr>
        <p:pic>
          <p:nvPicPr>
            <p:cNvPr id="98" name="Рисунок 9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9" name="Рисунок 9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2000" y="2998946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9268" y="3693439"/>
            <a:ext cx="463844" cy="589254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2690" y="2972081"/>
            <a:ext cx="463844" cy="58925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3548" y="3009427"/>
            <a:ext cx="463844" cy="589254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1321" y="3004930"/>
            <a:ext cx="463844" cy="589254"/>
          </a:xfrm>
          <a:prstGeom prst="rect">
            <a:avLst/>
          </a:prstGeom>
        </p:spPr>
      </p:pic>
      <p:grpSp>
        <p:nvGrpSpPr>
          <p:cNvPr id="73" name="Группа 72"/>
          <p:cNvGrpSpPr/>
          <p:nvPr/>
        </p:nvGrpSpPr>
        <p:grpSpPr>
          <a:xfrm>
            <a:off x="2530651" y="2245605"/>
            <a:ext cx="408812" cy="542922"/>
            <a:chOff x="2361639" y="2985697"/>
            <a:chExt cx="408812" cy="542922"/>
          </a:xfrm>
        </p:grpSpPr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86" name="Группа 85"/>
          <p:cNvGrpSpPr/>
          <p:nvPr/>
        </p:nvGrpSpPr>
        <p:grpSpPr>
          <a:xfrm>
            <a:off x="2554584" y="3745201"/>
            <a:ext cx="408812" cy="542922"/>
            <a:chOff x="2361639" y="2985697"/>
            <a:chExt cx="408812" cy="542922"/>
          </a:xfrm>
        </p:grpSpPr>
        <p:pic>
          <p:nvPicPr>
            <p:cNvPr id="90" name="Рисунок 8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2690" y="3752122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7216" y="3742083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81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Склади і розв'яжи рівняння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87" name="Скругленный прямоугольник 86"/>
          <p:cNvSpPr/>
          <p:nvPr/>
        </p:nvSpPr>
        <p:spPr>
          <a:xfrm>
            <a:off x="375152" y="1456401"/>
            <a:ext cx="11466855" cy="166918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76 зменшили у </a:t>
            </a:r>
            <a:r>
              <a:rPr lang="uk-UA" sz="48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разів і одержали число, що дорівнює частці чисел 36 і 9</a:t>
            </a:r>
            <a:endParaRPr lang="uk-UA" sz="4800" b="1" i="1" dirty="0" smtClean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570996" y="3362846"/>
            <a:ext cx="10348287" cy="1669183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76 :</a:t>
            </a:r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600" b="1" i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</a:t>
            </a:r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uk-UA" sz="66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= 36 : 9</a:t>
            </a:r>
          </a:p>
        </p:txBody>
      </p:sp>
    </p:spTree>
    <p:extLst>
      <p:ext uri="{BB962C8B-B14F-4D97-AF65-F5344CB8AC3E}">
        <p14:creationId xmlns:p14="http://schemas.microsoft.com/office/powerpoint/2010/main" val="31550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100" y="769937"/>
            <a:ext cx="11210257" cy="608080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443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13388" y="1085749"/>
            <a:ext cx="541936" cy="67609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3822" y="1096995"/>
            <a:ext cx="541936" cy="67609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4298" y="1957721"/>
            <a:ext cx="541936" cy="676099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7964" y="1930980"/>
            <a:ext cx="502215" cy="63799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774" y="1948196"/>
            <a:ext cx="541936" cy="6760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7525" y="1939269"/>
            <a:ext cx="541936" cy="676099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4692" y="2083253"/>
            <a:ext cx="312609" cy="281666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7281" y="1096995"/>
            <a:ext cx="541936" cy="676099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8549" y="620773"/>
            <a:ext cx="3923299" cy="152707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90109" y="1813516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grpSp>
        <p:nvGrpSpPr>
          <p:cNvPr id="111" name="Группа 110"/>
          <p:cNvGrpSpPr/>
          <p:nvPr/>
        </p:nvGrpSpPr>
        <p:grpSpPr>
          <a:xfrm>
            <a:off x="2357339" y="1985047"/>
            <a:ext cx="408812" cy="542922"/>
            <a:chOff x="2361639" y="2985697"/>
            <a:chExt cx="408812" cy="542922"/>
          </a:xfrm>
        </p:grpSpPr>
        <p:pic>
          <p:nvPicPr>
            <p:cNvPr id="112" name="Рисунок 11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15" name="Группа 114"/>
          <p:cNvGrpSpPr/>
          <p:nvPr/>
        </p:nvGrpSpPr>
        <p:grpSpPr>
          <a:xfrm>
            <a:off x="4499870" y="1978518"/>
            <a:ext cx="408812" cy="542922"/>
            <a:chOff x="2361639" y="2985697"/>
            <a:chExt cx="408812" cy="542922"/>
          </a:xfrm>
        </p:grpSpPr>
        <p:pic>
          <p:nvPicPr>
            <p:cNvPr id="119" name="Рисунок 11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4" name="Рисунок 12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5528" y="1939269"/>
            <a:ext cx="541936" cy="6760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4298" y="2805351"/>
            <a:ext cx="541936" cy="676099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7964" y="2778610"/>
            <a:ext cx="502215" cy="6379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7525" y="2786899"/>
            <a:ext cx="541936" cy="676099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4692" y="2930883"/>
            <a:ext cx="312609" cy="281666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90109" y="2661146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grpSp>
        <p:nvGrpSpPr>
          <p:cNvPr id="170" name="Группа 169"/>
          <p:cNvGrpSpPr/>
          <p:nvPr/>
        </p:nvGrpSpPr>
        <p:grpSpPr>
          <a:xfrm>
            <a:off x="2357339" y="2832677"/>
            <a:ext cx="408812" cy="542922"/>
            <a:chOff x="2361639" y="2985697"/>
            <a:chExt cx="408812" cy="542922"/>
          </a:xfrm>
        </p:grpSpPr>
        <p:pic>
          <p:nvPicPr>
            <p:cNvPr id="171" name="Рисунок 17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72" name="Рисунок 17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5803" y="3791896"/>
            <a:ext cx="312609" cy="281666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11220" y="352215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4298" y="3668487"/>
            <a:ext cx="541936" cy="676099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0665" y="3618940"/>
            <a:ext cx="502215" cy="637999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0226" y="3627229"/>
            <a:ext cx="541936" cy="676099"/>
          </a:xfrm>
          <a:prstGeom prst="rect">
            <a:avLst/>
          </a:prstGeom>
        </p:spPr>
      </p:pic>
      <p:grpSp>
        <p:nvGrpSpPr>
          <p:cNvPr id="179" name="Группа 178"/>
          <p:cNvGrpSpPr/>
          <p:nvPr/>
        </p:nvGrpSpPr>
        <p:grpSpPr>
          <a:xfrm>
            <a:off x="3210040" y="3673007"/>
            <a:ext cx="408812" cy="542922"/>
            <a:chOff x="2361639" y="2985697"/>
            <a:chExt cx="408812" cy="542922"/>
          </a:xfrm>
        </p:grpSpPr>
        <p:pic>
          <p:nvPicPr>
            <p:cNvPr id="180" name="Рисунок 17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81" name="Рисунок 18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8407" y="4654858"/>
            <a:ext cx="312609" cy="281666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93824" y="4385121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3269" y="4481902"/>
            <a:ext cx="502215" cy="637999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0086" y="4481902"/>
            <a:ext cx="502215" cy="63799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4854" y="5336801"/>
            <a:ext cx="541936" cy="676099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7964" y="5318349"/>
            <a:ext cx="502215" cy="637999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6330" y="5327276"/>
            <a:ext cx="541936" cy="676099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7525" y="5326638"/>
            <a:ext cx="541936" cy="676099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5248" y="5462333"/>
            <a:ext cx="312609" cy="281666"/>
          </a:xfrm>
          <a:prstGeom prst="rect">
            <a:avLst/>
          </a:prstGeom>
        </p:spPr>
      </p:pic>
      <p:grpSp>
        <p:nvGrpSpPr>
          <p:cNvPr id="193" name="Группа 192"/>
          <p:cNvGrpSpPr/>
          <p:nvPr/>
        </p:nvGrpSpPr>
        <p:grpSpPr>
          <a:xfrm>
            <a:off x="2357339" y="5372416"/>
            <a:ext cx="408812" cy="542922"/>
            <a:chOff x="2361639" y="2985697"/>
            <a:chExt cx="408812" cy="542922"/>
          </a:xfrm>
        </p:grpSpPr>
        <p:pic>
          <p:nvPicPr>
            <p:cNvPr id="194" name="Рисунок 19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95" name="Рисунок 19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96" name="Группа 195"/>
          <p:cNvGrpSpPr/>
          <p:nvPr/>
        </p:nvGrpSpPr>
        <p:grpSpPr>
          <a:xfrm>
            <a:off x="4930426" y="5357598"/>
            <a:ext cx="408812" cy="542922"/>
            <a:chOff x="2361639" y="2985697"/>
            <a:chExt cx="408812" cy="542922"/>
          </a:xfrm>
        </p:grpSpPr>
        <p:pic>
          <p:nvPicPr>
            <p:cNvPr id="197" name="Рисунок 19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98" name="Рисунок 19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084" y="5318349"/>
            <a:ext cx="541936" cy="676099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9267" y="5318349"/>
            <a:ext cx="502215" cy="637999"/>
          </a:xfrm>
          <a:prstGeom prst="rect">
            <a:avLst/>
          </a:prstGeom>
        </p:spPr>
      </p:pic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6084" y="5318349"/>
            <a:ext cx="502215" cy="637999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2605" y="6196989"/>
            <a:ext cx="541936" cy="676099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2999" y="6322521"/>
            <a:ext cx="312609" cy="281666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0619" y="6191383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2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61" grpId="0"/>
      <p:bldP spid="175" grpId="0"/>
      <p:bldP spid="18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і </a:t>
            </a:r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значення букв </a:t>
            </a:r>
            <a:r>
              <a:rPr lang="uk-UA" sz="2000" b="1" i="1" dirty="0" smtClean="0">
                <a:solidFill>
                  <a:schemeClr val="bg1"/>
                </a:solidFill>
              </a:rPr>
              <a:t>а, </a:t>
            </a:r>
            <a:r>
              <a:rPr lang="en-US" sz="2000" b="1" i="1" dirty="0" smtClean="0">
                <a:solidFill>
                  <a:schemeClr val="bg1"/>
                </a:solidFill>
              </a:rPr>
              <a:t>b, c, e, k, m </a:t>
            </a:r>
            <a:endParaRPr lang="uk-UA" sz="2000" b="1" i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62570"/>
              </p:ext>
            </p:extLst>
          </p:nvPr>
        </p:nvGraphicFramePr>
        <p:xfrm>
          <a:off x="515763" y="1417935"/>
          <a:ext cx="11326245" cy="282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Ділене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Дільник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Частка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4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і </a:t>
            </a:r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значення букв </a:t>
            </a:r>
            <a:r>
              <a:rPr lang="uk-UA" sz="2000" b="1" i="1" dirty="0" smtClean="0">
                <a:solidFill>
                  <a:schemeClr val="bg1"/>
                </a:solidFill>
              </a:rPr>
              <a:t>а, </a:t>
            </a:r>
            <a:r>
              <a:rPr lang="en-US" sz="2000" b="1" i="1" dirty="0" smtClean="0">
                <a:solidFill>
                  <a:schemeClr val="bg1"/>
                </a:solidFill>
              </a:rPr>
              <a:t>b, c, e, k, m </a:t>
            </a:r>
            <a:endParaRPr lang="uk-UA" sz="2000" b="1" i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272425"/>
              </p:ext>
            </p:extLst>
          </p:nvPr>
        </p:nvGraphicFramePr>
        <p:xfrm>
          <a:off x="515763" y="1417935"/>
          <a:ext cx="11326245" cy="282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Ділене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Дільник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Частка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5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і </a:t>
            </a:r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значення букв </a:t>
            </a:r>
            <a:r>
              <a:rPr lang="uk-UA" sz="2000" b="1" i="1" dirty="0" smtClean="0">
                <a:solidFill>
                  <a:schemeClr val="bg1"/>
                </a:solidFill>
              </a:rPr>
              <a:t>а, </a:t>
            </a:r>
            <a:r>
              <a:rPr lang="en-US" sz="2000" b="1" i="1" dirty="0" smtClean="0">
                <a:solidFill>
                  <a:schemeClr val="bg1"/>
                </a:solidFill>
              </a:rPr>
              <a:t>b, c, e, k, m </a:t>
            </a:r>
            <a:endParaRPr lang="uk-UA" sz="2000" b="1" i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84461"/>
              </p:ext>
            </p:extLst>
          </p:nvPr>
        </p:nvGraphicFramePr>
        <p:xfrm>
          <a:off x="515763" y="1417935"/>
          <a:ext cx="11326245" cy="282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Ділене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Дільник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Частка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3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і </a:t>
            </a:r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значення букв </a:t>
            </a:r>
            <a:r>
              <a:rPr lang="uk-UA" sz="2000" b="1" i="1" dirty="0" smtClean="0">
                <a:solidFill>
                  <a:schemeClr val="bg1"/>
                </a:solidFill>
              </a:rPr>
              <a:t>а, </a:t>
            </a:r>
            <a:r>
              <a:rPr lang="en-US" sz="2000" b="1" i="1" dirty="0" smtClean="0">
                <a:solidFill>
                  <a:schemeClr val="bg1"/>
                </a:solidFill>
              </a:rPr>
              <a:t>b, c, e, k, m </a:t>
            </a:r>
            <a:endParaRPr lang="uk-UA" sz="2000" b="1" i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51666"/>
              </p:ext>
            </p:extLst>
          </p:nvPr>
        </p:nvGraphicFramePr>
        <p:xfrm>
          <a:off x="515763" y="1417935"/>
          <a:ext cx="11326245" cy="282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Ділене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Дільник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Частка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2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і </a:t>
            </a:r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значення букв </a:t>
            </a:r>
            <a:r>
              <a:rPr lang="uk-UA" sz="2000" b="1" i="1" dirty="0" smtClean="0">
                <a:solidFill>
                  <a:schemeClr val="bg1"/>
                </a:solidFill>
              </a:rPr>
              <a:t>а, </a:t>
            </a:r>
            <a:r>
              <a:rPr lang="en-US" sz="2000" b="1" i="1" dirty="0" smtClean="0">
                <a:solidFill>
                  <a:schemeClr val="bg1"/>
                </a:solidFill>
              </a:rPr>
              <a:t>b, c, e, k, m </a:t>
            </a:r>
            <a:endParaRPr lang="uk-UA" sz="2000" b="1" i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96219"/>
              </p:ext>
            </p:extLst>
          </p:nvPr>
        </p:nvGraphicFramePr>
        <p:xfrm>
          <a:off x="515763" y="1417935"/>
          <a:ext cx="11326245" cy="282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Ділене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Дільник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Частка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3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і </a:t>
            </a:r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значення букв </a:t>
            </a:r>
            <a:r>
              <a:rPr lang="uk-UA" sz="2000" b="1" i="1" dirty="0" smtClean="0">
                <a:solidFill>
                  <a:schemeClr val="bg1"/>
                </a:solidFill>
              </a:rPr>
              <a:t>а, </a:t>
            </a:r>
            <a:r>
              <a:rPr lang="en-US" sz="2000" b="1" i="1" dirty="0" smtClean="0">
                <a:solidFill>
                  <a:schemeClr val="bg1"/>
                </a:solidFill>
              </a:rPr>
              <a:t>b, c, e, k, m </a:t>
            </a:r>
            <a:endParaRPr lang="uk-UA" sz="2000" b="1" i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29275"/>
              </p:ext>
            </p:extLst>
          </p:nvPr>
        </p:nvGraphicFramePr>
        <p:xfrm>
          <a:off x="515763" y="1417935"/>
          <a:ext cx="11326245" cy="282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Ділене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Дільник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ru-RU" sz="4800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Частка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7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Группа 9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0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Прямоугольник 10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 і </a:t>
            </a:r>
            <a:r>
              <a:rPr lang="uk-UA" sz="2000" b="1" dirty="0" err="1" smtClean="0">
                <a:solidFill>
                  <a:schemeClr val="bg1"/>
                </a:solidFill>
              </a:rPr>
              <a:t>запиши</a:t>
            </a:r>
            <a:r>
              <a:rPr lang="uk-UA" sz="2000" b="1" dirty="0" smtClean="0">
                <a:solidFill>
                  <a:schemeClr val="bg1"/>
                </a:solidFill>
              </a:rPr>
              <a:t> значення букв </a:t>
            </a:r>
            <a:r>
              <a:rPr lang="uk-UA" sz="2000" b="1" i="1" dirty="0" smtClean="0">
                <a:solidFill>
                  <a:schemeClr val="bg1"/>
                </a:solidFill>
              </a:rPr>
              <a:t>а, </a:t>
            </a:r>
            <a:r>
              <a:rPr lang="en-US" sz="2000" b="1" i="1" dirty="0" smtClean="0">
                <a:solidFill>
                  <a:schemeClr val="bg1"/>
                </a:solidFill>
              </a:rPr>
              <a:t>b, c, e, k, m </a:t>
            </a:r>
            <a:endParaRPr lang="uk-UA" sz="2000" b="1" i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</a:rPr>
              <a:t>44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81354"/>
              </p:ext>
            </p:extLst>
          </p:nvPr>
        </p:nvGraphicFramePr>
        <p:xfrm>
          <a:off x="515763" y="1417935"/>
          <a:ext cx="11326245" cy="2821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Ділене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Дільник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519">
                <a:tc>
                  <a:txBody>
                    <a:bodyPr/>
                    <a:lstStyle/>
                    <a:p>
                      <a:pPr algn="ctr"/>
                      <a:r>
                        <a:rPr lang="uk-UA" sz="3200" b="0" dirty="0" smtClean="0">
                          <a:solidFill>
                            <a:schemeClr val="tx1"/>
                          </a:solidFill>
                        </a:rPr>
                        <a:t>Частка</a:t>
                      </a:r>
                      <a:endParaRPr lang="ru-RU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i="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ru-RU" sz="4800" b="1" i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9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52505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</a:t>
            </a:r>
            <a:r>
              <a:rPr lang="en-US" sz="4000" b="1" dirty="0" smtClean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18" name="Скругленный прямоугольник 117"/>
          <p:cNvSpPr/>
          <p:nvPr/>
        </p:nvSpPr>
        <p:spPr>
          <a:xfrm>
            <a:off x="1793287" y="1425988"/>
            <a:ext cx="8653369" cy="168045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За 2 кг тепличних помідорів заплатили 160 грн, а за 3 кг огірків – 120 грн. На скільки гривень ціна помідорів більша, ніж огірків?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1595" y="3405621"/>
            <a:ext cx="3194304" cy="2084832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2550" y="3405621"/>
            <a:ext cx="4017091" cy="215982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887156" y="5490453"/>
            <a:ext cx="36631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кг – 160 грн</a:t>
            </a:r>
            <a:endParaRPr lang="ru-RU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115040" y="5490453"/>
            <a:ext cx="366318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кг – 120 грн</a:t>
            </a:r>
            <a:endParaRPr lang="ru-RU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169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390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52505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</a:t>
            </a:r>
            <a:r>
              <a:rPr lang="en-US" sz="4000" b="1" dirty="0" smtClean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1422" y="1592532"/>
            <a:ext cx="8733238" cy="562755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7600" y="1970278"/>
            <a:ext cx="470473" cy="58694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420015" y="190122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3654" y="2081313"/>
            <a:ext cx="339911" cy="30626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449627" y="201258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(грн) – </a:t>
            </a:r>
            <a:r>
              <a:rPr lang="uk-UA" sz="3600" dirty="0">
                <a:latin typeface="Monotype Corsiva" panose="03010101010201010101" pitchFamily="66" charset="0"/>
              </a:rPr>
              <a:t> </a:t>
            </a:r>
            <a:r>
              <a:rPr lang="uk-UA" sz="3600" dirty="0" smtClean="0">
                <a:latin typeface="Monotype Corsiva" panose="03010101010201010101" pitchFamily="66" charset="0"/>
              </a:rPr>
              <a:t>за 1 кг </a:t>
            </a:r>
            <a:r>
              <a:rPr lang="uk-UA" sz="3600" dirty="0">
                <a:latin typeface="Monotype Corsiva" panose="03010101010201010101" pitchFamily="66" charset="0"/>
              </a:rPr>
              <a:t>п</a:t>
            </a:r>
            <a:r>
              <a:rPr lang="uk-UA" sz="3600" dirty="0" smtClean="0">
                <a:latin typeface="Monotype Corsiva" panose="03010101010201010101" pitchFamily="66" charset="0"/>
              </a:rPr>
              <a:t>омідорів;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46242" y="1980886"/>
            <a:ext cx="457066" cy="580644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2887" y="1992111"/>
            <a:ext cx="455113" cy="578163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4037" y="1991983"/>
            <a:ext cx="457066" cy="58064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5088" y="2704765"/>
            <a:ext cx="470473" cy="58694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365456" y="2652075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5077" y="2828309"/>
            <a:ext cx="339911" cy="30626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429363" y="274981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(грн) – за 1 кг огірків;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9092" y="2720243"/>
            <a:ext cx="455113" cy="578163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6907" y="2692758"/>
            <a:ext cx="457066" cy="580644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2271" y="2730364"/>
            <a:ext cx="455113" cy="578163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7831" y="2705660"/>
            <a:ext cx="457066" cy="580644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43713" y="3891061"/>
            <a:ext cx="2918206" cy="116639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433654" y="4310465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Monotype Corsiva" panose="03010101010201010101" pitchFamily="66" charset="0"/>
              </a:rPr>
              <a:t>на 40 грн ціна помідорів більша, ніж огірків.  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3266" y="1984849"/>
            <a:ext cx="408812" cy="418784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9720" y="1992829"/>
            <a:ext cx="457066" cy="580644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0452" y="1988651"/>
            <a:ext cx="455113" cy="578163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7855" y="1985676"/>
            <a:ext cx="516914" cy="578163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5610" y="2107873"/>
            <a:ext cx="408812" cy="41878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3171" y="2769799"/>
            <a:ext cx="455113" cy="578163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6940" y="2718571"/>
            <a:ext cx="408812" cy="41878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9284" y="2841595"/>
            <a:ext cx="408812" cy="418784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2872" y="2736297"/>
            <a:ext cx="457066" cy="58064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9686" y="3438017"/>
            <a:ext cx="470473" cy="58694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360054" y="338532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9675" y="3561561"/>
            <a:ext cx="339911" cy="30626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423961" y="348306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(грн)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6971" y="3443604"/>
            <a:ext cx="457066" cy="58064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2936" y="3487143"/>
            <a:ext cx="457066" cy="58064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25232" y="3485321"/>
            <a:ext cx="457066" cy="58064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5964" y="3481143"/>
            <a:ext cx="455113" cy="578163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1288" y="3561561"/>
            <a:ext cx="302864" cy="272886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1213" y="3433629"/>
            <a:ext cx="457066" cy="58064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7178" y="3477168"/>
            <a:ext cx="457066" cy="5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53" grpId="0"/>
      <p:bldP spid="55" grpId="0"/>
      <p:bldP spid="61" grpId="0"/>
      <p:bldP spid="75" grpId="0"/>
      <p:bldP spid="7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Группа 129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72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172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ділення і </a:t>
            </a:r>
            <a:r>
              <a:rPr lang="uk-UA" sz="2000" b="1" dirty="0" err="1" smtClean="0">
                <a:solidFill>
                  <a:schemeClr val="bg1"/>
                </a:solidFill>
              </a:rPr>
              <a:t>перевір</a:t>
            </a:r>
            <a:r>
              <a:rPr lang="uk-UA" sz="2000" b="1" dirty="0" smtClean="0">
                <a:solidFill>
                  <a:schemeClr val="bg1"/>
                </a:solidFill>
              </a:rPr>
              <a:t> результат множенням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1" name="Прямоугольник 40"/>
          <p:cNvSpPr/>
          <p:nvPr/>
        </p:nvSpPr>
        <p:spPr>
          <a:xfrm>
            <a:off x="393290" y="1553420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92 : 2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746956" y="1599914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46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39810" y="2661963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46 ∙ 2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793476" y="2708457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92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5660024" y="1604863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 : 5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8013690" y="1651357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706544" y="2713406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∙ 5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8060210" y="2759900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426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Группа 129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72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172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Виконай ділення і </a:t>
            </a:r>
            <a:r>
              <a:rPr lang="uk-UA" sz="2000" b="1" dirty="0" err="1" smtClean="0">
                <a:solidFill>
                  <a:schemeClr val="bg1"/>
                </a:solidFill>
              </a:rPr>
              <a:t>перевір</a:t>
            </a:r>
            <a:r>
              <a:rPr lang="uk-UA" sz="2000" b="1" dirty="0" smtClean="0">
                <a:solidFill>
                  <a:schemeClr val="bg1"/>
                </a:solidFill>
              </a:rPr>
              <a:t> результат множенням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1" name="Прямоугольник 40"/>
          <p:cNvSpPr/>
          <p:nvPr/>
        </p:nvSpPr>
        <p:spPr>
          <a:xfrm>
            <a:off x="393290" y="1553420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 : 3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746956" y="1599914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39810" y="2661963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 ∙ 3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793476" y="2708457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5660024" y="1604863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 : 7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8013690" y="1651357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706544" y="2713406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7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8060210" y="2759900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91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На </a:t>
            </a:r>
            <a:r>
              <a:rPr lang="uk-UA" sz="4400" b="1" dirty="0">
                <a:solidFill>
                  <a:srgbClr val="2F3242"/>
                </a:solidFill>
              </a:rPr>
              <a:t>сторінці </a:t>
            </a:r>
            <a:r>
              <a:rPr lang="uk-UA" sz="4400" b="1" dirty="0" smtClean="0">
                <a:solidFill>
                  <a:srgbClr val="2F3242"/>
                </a:solidFill>
              </a:rPr>
              <a:t>7</a:t>
            </a:r>
            <a:r>
              <a:rPr lang="en-US" sz="4400" b="1" dirty="0" smtClean="0">
                <a:solidFill>
                  <a:srgbClr val="2F3242"/>
                </a:solidFill>
              </a:rPr>
              <a:t>4</a:t>
            </a:r>
            <a:r>
              <a:rPr lang="uk-UA" sz="4400" b="1" dirty="0" smtClean="0">
                <a:solidFill>
                  <a:srgbClr val="2F3242"/>
                </a:solidFill>
              </a:rPr>
              <a:t>,</a:t>
            </a:r>
            <a:r>
              <a:rPr lang="en-US" sz="4400" b="1" dirty="0" smtClean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задачу </a:t>
            </a:r>
            <a:r>
              <a:rPr lang="en-US" sz="4400" b="1" dirty="0" smtClean="0">
                <a:solidFill>
                  <a:srgbClr val="2F3242"/>
                </a:solidFill>
              </a:rPr>
              <a:t>4</a:t>
            </a:r>
            <a:r>
              <a:rPr lang="en-US" sz="4400" b="1" dirty="0">
                <a:solidFill>
                  <a:srgbClr val="2F3242"/>
                </a:solidFill>
              </a:rPr>
              <a:t>4</a:t>
            </a:r>
            <a:r>
              <a:rPr lang="uk-UA" sz="4400" b="1" dirty="0" smtClean="0">
                <a:solidFill>
                  <a:srgbClr val="2F3242"/>
                </a:solidFill>
              </a:rPr>
              <a:t>6, </a:t>
            </a:r>
            <a:endParaRPr lang="en-US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авдання 4</a:t>
            </a:r>
            <a:r>
              <a:rPr lang="en-US" sz="4400" b="1" dirty="0" smtClean="0">
                <a:solidFill>
                  <a:srgbClr val="2F3242"/>
                </a:solidFill>
              </a:rPr>
              <a:t>4</a:t>
            </a:r>
            <a:r>
              <a:rPr lang="uk-UA" sz="4400" b="1" dirty="0" smtClean="0">
                <a:solidFill>
                  <a:srgbClr val="2F3242"/>
                </a:solidFill>
              </a:rPr>
              <a:t>7</a:t>
            </a:r>
          </a:p>
          <a:p>
            <a:pPr algn="ctr"/>
            <a:r>
              <a:rPr lang="uk-UA" sz="4400" i="1" dirty="0" smtClean="0">
                <a:solidFill>
                  <a:srgbClr val="2F3242"/>
                </a:solidFill>
              </a:rPr>
              <a:t>Короткий </a:t>
            </a:r>
            <a:r>
              <a:rPr lang="uk-UA" sz="4400" i="1" dirty="0">
                <a:solidFill>
                  <a:srgbClr val="2F3242"/>
                </a:solidFill>
              </a:rPr>
              <a:t>запис </a:t>
            </a:r>
            <a:r>
              <a:rPr lang="uk-UA" sz="4400" i="1" dirty="0" smtClean="0">
                <a:solidFill>
                  <a:srgbClr val="2F3242"/>
                </a:solidFill>
              </a:rPr>
              <a:t>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 smtClean="0">
                <a:solidFill>
                  <a:srgbClr val="2F3242"/>
                </a:solidFill>
              </a:rPr>
              <a:t>С.</a:t>
            </a:r>
            <a:r>
              <a:rPr lang="uk-UA" sz="4800" dirty="0" smtClean="0">
                <a:solidFill>
                  <a:srgbClr val="2F3242"/>
                </a:solidFill>
              </a:rPr>
              <a:t>7</a:t>
            </a:r>
            <a:r>
              <a:rPr lang="en-US" sz="4800" dirty="0" smtClean="0">
                <a:solidFill>
                  <a:srgbClr val="2F3242"/>
                </a:solidFill>
              </a:rPr>
              <a:t>4</a:t>
            </a:r>
            <a:r>
              <a:rPr lang="uk-UA" sz="4800" dirty="0" smtClean="0">
                <a:solidFill>
                  <a:srgbClr val="2F3242"/>
                </a:solidFill>
              </a:rPr>
              <a:t>,</a:t>
            </a:r>
            <a:r>
              <a:rPr lang="ru-RU" sz="4800" dirty="0" smtClean="0">
                <a:solidFill>
                  <a:srgbClr val="2F3242"/>
                </a:solidFill>
              </a:rPr>
              <a:t> №</a:t>
            </a:r>
            <a:r>
              <a:rPr lang="uk-UA" sz="4800" dirty="0" smtClean="0">
                <a:solidFill>
                  <a:srgbClr val="2F3242"/>
                </a:solidFill>
              </a:rPr>
              <a:t>4</a:t>
            </a:r>
            <a:r>
              <a:rPr lang="en-US" sz="4800" dirty="0" smtClean="0">
                <a:solidFill>
                  <a:srgbClr val="2F3242"/>
                </a:solidFill>
              </a:rPr>
              <a:t>4</a:t>
            </a:r>
            <a:r>
              <a:rPr lang="uk-UA" sz="4800" dirty="0" smtClean="0">
                <a:solidFill>
                  <a:srgbClr val="2F3242"/>
                </a:solidFill>
              </a:rPr>
              <a:t>6</a:t>
            </a:r>
            <a:r>
              <a:rPr lang="ru-RU" sz="4800" dirty="0" smtClean="0">
                <a:solidFill>
                  <a:srgbClr val="2F3242"/>
                </a:solidFill>
              </a:rPr>
              <a:t>, №</a:t>
            </a:r>
            <a:r>
              <a:rPr lang="uk-UA" sz="4800" dirty="0" smtClean="0">
                <a:solidFill>
                  <a:srgbClr val="2F3242"/>
                </a:solidFill>
              </a:rPr>
              <a:t>4</a:t>
            </a:r>
            <a:r>
              <a:rPr lang="en-US" sz="4800" dirty="0" smtClean="0">
                <a:solidFill>
                  <a:srgbClr val="2F3242"/>
                </a:solidFill>
              </a:rPr>
              <a:t>4</a:t>
            </a:r>
            <a:r>
              <a:rPr lang="uk-UA" sz="4800" dirty="0" smtClean="0">
                <a:solidFill>
                  <a:srgbClr val="2F3242"/>
                </a:solidFill>
              </a:rPr>
              <a:t>7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18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6063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325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4824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</a:t>
            </a:r>
            <a:r>
              <a:rPr lang="en-US" sz="2000" b="1" dirty="0" smtClean="0">
                <a:solidFill>
                  <a:schemeClr val="bg1"/>
                </a:solidFill>
              </a:rPr>
              <a:t>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  <a:r>
              <a:rPr lang="en-US" sz="199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 smtClean="0">
                <a:ln>
                  <a:solidFill>
                    <a:sysClr val="windowText" lastClr="000000"/>
                  </a:solidFill>
                </a:ln>
              </a:rPr>
              <a:t>: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endParaRPr lang="uk-UA" sz="199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18</a:t>
            </a:r>
            <a:endParaRPr lang="uk-UA" sz="96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7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20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 smtClean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uk-UA" sz="9600" b="1" dirty="0" smtClean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8177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62519</TotalTime>
  <Words>1755</Words>
  <Application>Microsoft Office PowerPoint</Application>
  <PresentationFormat>Широкоэкранный</PresentationFormat>
  <Paragraphs>777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12980</cp:revision>
  <dcterms:created xsi:type="dcterms:W3CDTF">2018-01-05T16:38:53Z</dcterms:created>
  <dcterms:modified xsi:type="dcterms:W3CDTF">2022-04-05T05:47:43Z</dcterms:modified>
</cp:coreProperties>
</file>