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738" r:id="rId2"/>
    <p:sldId id="1077" r:id="rId3"/>
    <p:sldId id="1065" r:id="rId4"/>
    <p:sldId id="1010" r:id="rId5"/>
    <p:sldId id="1005" r:id="rId6"/>
    <p:sldId id="1015" r:id="rId7"/>
    <p:sldId id="1069" r:id="rId8"/>
    <p:sldId id="1096" r:id="rId9"/>
    <p:sldId id="1097" r:id="rId10"/>
    <p:sldId id="1098" r:id="rId11"/>
    <p:sldId id="1099" r:id="rId12"/>
    <p:sldId id="1094" r:id="rId13"/>
    <p:sldId id="1100" r:id="rId14"/>
    <p:sldId id="1101" r:id="rId15"/>
    <p:sldId id="1102" r:id="rId16"/>
    <p:sldId id="1087" r:id="rId17"/>
    <p:sldId id="1095" r:id="rId18"/>
    <p:sldId id="1103" r:id="rId19"/>
    <p:sldId id="1104" r:id="rId20"/>
    <p:sldId id="1058" r:id="rId21"/>
    <p:sldId id="1105" r:id="rId22"/>
    <p:sldId id="1106" r:id="rId23"/>
    <p:sldId id="1089" r:id="rId24"/>
    <p:sldId id="1027" r:id="rId25"/>
    <p:sldId id="1023" r:id="rId26"/>
    <p:sldId id="1033" r:id="rId27"/>
    <p:sldId id="10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059D"/>
    <a:srgbClr val="00B050"/>
    <a:srgbClr val="035110"/>
    <a:srgbClr val="FF4747"/>
    <a:srgbClr val="D3514F"/>
    <a:srgbClr val="2F3242"/>
    <a:srgbClr val="92193A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microsoft.com/office/2007/relationships/hdphoto" Target="../media/hdphoto2.wdp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073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57" y="5106265"/>
            <a:ext cx="935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Які </a:t>
            </a:r>
            <a:r>
              <a:rPr lang="ru-RU" sz="6000" b="1" dirty="0" err="1">
                <a:solidFill>
                  <a:srgbClr val="2F3242"/>
                </a:solidFill>
              </a:rPr>
              <a:t>бувають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планети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Скільки планет у Сонячній системі? Яка планета земної групи найбільша,  газові планети-гіганти. Скільки планет у Всесвіті? Цікаві факти про планети  Сонячної систем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6548" y="532138"/>
            <a:ext cx="5480266" cy="41102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Уран 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Уран  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планета, названа  на честь бога неба Уран і є по-справжньому блакитною планетою. Уран виділяється з усіх планет тим, що його екватор нахилений до площини орбіти під кутом 98°, а це призводить до унікальної зміни пір року.  Полярні кола роз­ташовуються майже на екваторі, а тропіки — біля полюсів. Спеки  не буває, бо Уран отримує від Сонця набагато менше енергії, ніж Земля, і температура верхніх шарів атмосфери не піднімається вище за -215 °С.</a:t>
            </a: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 триває 17 год  14 хв; тривалість року 84 з. роки.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869" y="4221571"/>
            <a:ext cx="3515465" cy="234364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274" y="1591115"/>
            <a:ext cx="3701742" cy="217785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86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Нептун  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Нептун   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 найвіддаленіша планета. Назву планеті  дали на честь бога підводного світу. Нептун має період обертання 164,8 земного року. Ця планета має внутрішнє джерело енергії, бо випромінює у кос­мос тепла майже втричі більше, ніж одержує йо­го від Сонця. Під хмарами температура атмосфери підвищується до +700°С. Отже, вода там не мо­же перебувати в рідкому стані. Загадкою цієї планети є виникнення сильних вітрів на холодній планеті.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80" y="4312530"/>
            <a:ext cx="3081095" cy="225536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6714" y="1236783"/>
            <a:ext cx="3409829" cy="255964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353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761564"/>
            <a:ext cx="9233647" cy="379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У </a:t>
            </a:r>
            <a:r>
              <a:rPr lang="ru-RU" sz="3500" dirty="0" err="1"/>
              <a:t>кожної</a:t>
            </a:r>
            <a:r>
              <a:rPr lang="ru-RU" sz="3500" dirty="0"/>
              <a:t> </a:t>
            </a:r>
            <a:r>
              <a:rPr lang="ru-RU" sz="3500" dirty="0" err="1"/>
              <a:t>планети-гіганта</a:t>
            </a:r>
            <a:r>
              <a:rPr lang="ru-RU" sz="3500" dirty="0"/>
              <a:t> в </a:t>
            </a:r>
            <a:r>
              <a:rPr lang="ru-RU" sz="3500" dirty="0" err="1"/>
              <a:t>центрі</a:t>
            </a:r>
            <a:r>
              <a:rPr lang="ru-RU" sz="3500" dirty="0"/>
              <a:t> є </a:t>
            </a:r>
            <a:r>
              <a:rPr lang="ru-RU" sz="3500" dirty="0" err="1"/>
              <a:t>своє</a:t>
            </a:r>
            <a:r>
              <a:rPr lang="ru-RU" sz="3500" dirty="0"/>
              <a:t> </a:t>
            </a:r>
            <a:r>
              <a:rPr lang="ru-RU" sz="3500" dirty="0" err="1"/>
              <a:t>тверде</a:t>
            </a:r>
            <a:r>
              <a:rPr lang="ru-RU" sz="3500" dirty="0"/>
              <a:t> ядро. За </a:t>
            </a:r>
            <a:r>
              <a:rPr lang="ru-RU" sz="3500" dirty="0" err="1"/>
              <a:t>мірками</a:t>
            </a:r>
            <a:r>
              <a:rPr lang="ru-RU" sz="3500" dirty="0"/>
              <a:t> самих планет-</a:t>
            </a:r>
            <a:r>
              <a:rPr lang="ru-RU" sz="3500" dirty="0" err="1"/>
              <a:t>гігантів</a:t>
            </a:r>
            <a:r>
              <a:rPr lang="ru-RU" sz="3500" dirty="0"/>
              <a:t> ядро ​​</a:t>
            </a:r>
            <a:r>
              <a:rPr lang="ru-RU" sz="3500" dirty="0" err="1"/>
              <a:t>це</a:t>
            </a:r>
            <a:r>
              <a:rPr lang="ru-RU" sz="3500" dirty="0"/>
              <a:t> абсолютно </a:t>
            </a:r>
            <a:r>
              <a:rPr lang="ru-RU" sz="3500" dirty="0" err="1"/>
              <a:t>невелике</a:t>
            </a:r>
            <a:r>
              <a:rPr lang="ru-RU" sz="3500" dirty="0"/>
              <a:t>, </a:t>
            </a:r>
            <a:r>
              <a:rPr lang="ru-RU" sz="3500" dirty="0" err="1"/>
              <a:t>однак</a:t>
            </a:r>
            <a:r>
              <a:rPr lang="ru-RU" sz="3500" dirty="0"/>
              <a:t> </a:t>
            </a:r>
            <a:r>
              <a:rPr lang="ru-RU" sz="3500" dirty="0" err="1"/>
              <a:t>якщо</a:t>
            </a:r>
            <a:r>
              <a:rPr lang="ru-RU" sz="3500" dirty="0"/>
              <a:t> </a:t>
            </a:r>
            <a:r>
              <a:rPr lang="ru-RU" sz="3500" dirty="0" err="1"/>
              <a:t>порівнювати</a:t>
            </a:r>
            <a:r>
              <a:rPr lang="ru-RU" sz="3500" dirty="0"/>
              <a:t> </a:t>
            </a:r>
            <a:r>
              <a:rPr lang="ru-RU" sz="3500" dirty="0" err="1"/>
              <a:t>ці</a:t>
            </a:r>
            <a:r>
              <a:rPr lang="ru-RU" sz="3500" dirty="0"/>
              <a:t> ядра з ядрами планет </a:t>
            </a:r>
            <a:r>
              <a:rPr lang="ru-RU" sz="3500" dirty="0" err="1"/>
              <a:t>земної</a:t>
            </a:r>
            <a:r>
              <a:rPr lang="ru-RU" sz="3500" dirty="0"/>
              <a:t> </a:t>
            </a:r>
            <a:r>
              <a:rPr lang="ru-RU" sz="3500" dirty="0" err="1"/>
              <a:t>групи</a:t>
            </a:r>
            <a:r>
              <a:rPr lang="ru-RU" sz="3500" dirty="0"/>
              <a:t>, то будь-яке з них </a:t>
            </a:r>
            <a:r>
              <a:rPr lang="ru-RU" sz="3500" dirty="0" err="1"/>
              <a:t>набагато</a:t>
            </a:r>
            <a:r>
              <a:rPr lang="ru-RU" sz="3500" dirty="0"/>
              <a:t> </a:t>
            </a:r>
            <a:r>
              <a:rPr lang="ru-RU" sz="3500" dirty="0" err="1"/>
              <a:t>більше</a:t>
            </a:r>
            <a:r>
              <a:rPr lang="ru-RU" sz="3500" dirty="0"/>
              <a:t> </a:t>
            </a:r>
            <a:r>
              <a:rPr lang="ru-RU" sz="3500" dirty="0" err="1"/>
              <a:t>від</a:t>
            </a:r>
            <a:r>
              <a:rPr lang="ru-RU" sz="3500" dirty="0"/>
              <a:t> ядер </a:t>
            </a:r>
            <a:r>
              <a:rPr lang="ru-RU" sz="3500" dirty="0" err="1"/>
              <a:t>земних</a:t>
            </a:r>
            <a:r>
              <a:rPr lang="ru-RU" sz="3500" dirty="0"/>
              <a:t> планет.</a:t>
            </a:r>
          </a:p>
        </p:txBody>
      </p:sp>
    </p:spTree>
    <p:extLst>
      <p:ext uri="{BB962C8B-B14F-4D97-AF65-F5344CB8AC3E}">
        <p14:creationId xmlns:p14="http://schemas.microsoft.com/office/powerpoint/2010/main" val="9799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380565"/>
            <a:ext cx="9233647" cy="469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Кожен </a:t>
            </a:r>
            <a:r>
              <a:rPr lang="ru-RU" sz="3500" dirty="0" err="1"/>
              <a:t>пам’ятає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Сатурн </a:t>
            </a:r>
            <a:r>
              <a:rPr lang="ru-RU" sz="3500" dirty="0" err="1"/>
              <a:t>знаменитий</a:t>
            </a:r>
            <a:r>
              <a:rPr lang="ru-RU" sz="3500" dirty="0"/>
              <a:t> </a:t>
            </a:r>
            <a:r>
              <a:rPr lang="ru-RU" sz="3500" dirty="0" err="1"/>
              <a:t>своїми</a:t>
            </a:r>
            <a:r>
              <a:rPr lang="ru-RU" sz="3500" dirty="0"/>
              <a:t> </a:t>
            </a:r>
            <a:r>
              <a:rPr lang="ru-RU" sz="3500" dirty="0" err="1"/>
              <a:t>кільцями</a:t>
            </a:r>
            <a:r>
              <a:rPr lang="ru-RU" sz="3500" dirty="0"/>
              <a:t>, але далеко не </a:t>
            </a:r>
            <a:r>
              <a:rPr lang="ru-RU" sz="3500" dirty="0" err="1"/>
              <a:t>всі</a:t>
            </a:r>
            <a:r>
              <a:rPr lang="ru-RU" sz="3500" dirty="0"/>
              <a:t> </a:t>
            </a:r>
            <a:r>
              <a:rPr lang="ru-RU" sz="3500" dirty="0" err="1"/>
              <a:t>знають</a:t>
            </a:r>
            <a:r>
              <a:rPr lang="ru-RU" sz="3500" dirty="0"/>
              <a:t> про </a:t>
            </a:r>
            <a:r>
              <a:rPr lang="ru-RU" sz="3500" dirty="0" err="1"/>
              <a:t>наявність</a:t>
            </a:r>
            <a:r>
              <a:rPr lang="ru-RU" sz="3500" dirty="0"/>
              <a:t> таких же </a:t>
            </a:r>
            <a:r>
              <a:rPr lang="ru-RU" sz="3500" dirty="0" err="1"/>
              <a:t>кілець</a:t>
            </a:r>
            <a:r>
              <a:rPr lang="ru-RU" sz="3500" dirty="0"/>
              <a:t> і у </a:t>
            </a:r>
            <a:r>
              <a:rPr lang="ru-RU" sz="3500" dirty="0" err="1"/>
              <a:t>інших</a:t>
            </a:r>
            <a:r>
              <a:rPr lang="ru-RU" sz="3500" dirty="0"/>
              <a:t> </a:t>
            </a:r>
            <a:r>
              <a:rPr lang="ru-RU" sz="3500" dirty="0" err="1"/>
              <a:t>чотирьох</a:t>
            </a:r>
            <a:r>
              <a:rPr lang="ru-RU" sz="3500" dirty="0"/>
              <a:t> планет, вони </a:t>
            </a:r>
            <a:r>
              <a:rPr lang="ru-RU" sz="3500" dirty="0" err="1"/>
              <a:t>мають</a:t>
            </a:r>
            <a:r>
              <a:rPr lang="ru-RU" sz="3500" dirty="0"/>
              <a:t> </a:t>
            </a:r>
            <a:r>
              <a:rPr lang="ru-RU" sz="3500" dirty="0" err="1"/>
              <a:t>трохи</a:t>
            </a:r>
            <a:r>
              <a:rPr lang="ru-RU" sz="3500" dirty="0"/>
              <a:t> </a:t>
            </a:r>
            <a:r>
              <a:rPr lang="ru-RU" sz="3500" dirty="0" err="1"/>
              <a:t>інший</a:t>
            </a:r>
            <a:r>
              <a:rPr lang="ru-RU" sz="3500" dirty="0"/>
              <a:t> </a:t>
            </a:r>
            <a:r>
              <a:rPr lang="ru-RU" sz="3500" dirty="0" err="1"/>
              <a:t>хімічний</a:t>
            </a:r>
            <a:r>
              <a:rPr lang="ru-RU" sz="3500" dirty="0"/>
              <a:t> склад і </a:t>
            </a:r>
            <a:r>
              <a:rPr lang="ru-RU" sz="3500" dirty="0" err="1"/>
              <a:t>менш</a:t>
            </a:r>
            <a:r>
              <a:rPr lang="ru-RU" sz="3500" dirty="0"/>
              <a:t> </a:t>
            </a:r>
            <a:r>
              <a:rPr lang="ru-RU" sz="3500" dirty="0" err="1"/>
              <a:t>помітні</a:t>
            </a:r>
            <a:r>
              <a:rPr lang="ru-RU" sz="3500" dirty="0"/>
              <a:t>, </a:t>
            </a:r>
            <a:r>
              <a:rPr lang="ru-RU" sz="3500" dirty="0" err="1"/>
              <a:t>тим</a:t>
            </a:r>
            <a:r>
              <a:rPr lang="ru-RU" sz="3500" dirty="0"/>
              <a:t> не </a:t>
            </a:r>
            <a:r>
              <a:rPr lang="ru-RU" sz="3500" dirty="0" err="1"/>
              <a:t>менш</a:t>
            </a:r>
            <a:r>
              <a:rPr lang="ru-RU" sz="3500" dirty="0"/>
              <a:t>, при </a:t>
            </a:r>
            <a:r>
              <a:rPr lang="ru-RU" sz="3500" dirty="0" err="1"/>
              <a:t>спостереженні</a:t>
            </a:r>
            <a:r>
              <a:rPr lang="ru-RU" sz="3500" dirty="0"/>
              <a:t> за </a:t>
            </a:r>
            <a:r>
              <a:rPr lang="ru-RU" sz="3500" dirty="0" err="1"/>
              <a:t>гігантами</a:t>
            </a:r>
            <a:r>
              <a:rPr lang="ru-RU" sz="3500" dirty="0"/>
              <a:t> за </a:t>
            </a:r>
            <a:r>
              <a:rPr lang="ru-RU" sz="3500" dirty="0" err="1"/>
              <a:t>допомогою</a:t>
            </a:r>
            <a:r>
              <a:rPr lang="ru-RU" sz="3500" dirty="0"/>
              <a:t> </a:t>
            </a:r>
            <a:r>
              <a:rPr lang="ru-RU" sz="3500" dirty="0" err="1"/>
              <a:t>астрономічної</a:t>
            </a:r>
            <a:r>
              <a:rPr lang="ru-RU" sz="3500" dirty="0"/>
              <a:t> </a:t>
            </a:r>
            <a:r>
              <a:rPr lang="ru-RU" sz="3500" dirty="0" err="1"/>
              <a:t>техніки</a:t>
            </a:r>
            <a:r>
              <a:rPr lang="ru-RU" sz="3500" dirty="0"/>
              <a:t> </a:t>
            </a:r>
            <a:r>
              <a:rPr lang="ru-RU" sz="3500" dirty="0" err="1"/>
              <a:t>можна</a:t>
            </a:r>
            <a:r>
              <a:rPr lang="ru-RU" sz="3500" dirty="0"/>
              <a:t> </a:t>
            </a:r>
            <a:r>
              <a:rPr lang="ru-RU" sz="3500" dirty="0" err="1"/>
              <a:t>їх</a:t>
            </a:r>
            <a:r>
              <a:rPr lang="ru-RU" sz="3500" dirty="0"/>
              <a:t> </a:t>
            </a:r>
            <a:r>
              <a:rPr lang="ru-RU" sz="3500" dirty="0" err="1"/>
              <a:t>побачити</a:t>
            </a:r>
            <a:r>
              <a:rPr lang="ru-RU" sz="35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084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380565"/>
            <a:ext cx="9233647" cy="469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Планети </a:t>
            </a:r>
            <a:r>
              <a:rPr lang="ru-RU" sz="3500" dirty="0" err="1"/>
              <a:t>гіганти</a:t>
            </a:r>
            <a:r>
              <a:rPr lang="ru-RU" sz="3500" dirty="0"/>
              <a:t> </a:t>
            </a:r>
            <a:r>
              <a:rPr lang="ru-RU" sz="3500" dirty="0" err="1"/>
              <a:t>мають</a:t>
            </a:r>
            <a:r>
              <a:rPr lang="ru-RU" sz="3500" dirty="0"/>
              <a:t> </a:t>
            </a:r>
            <a:r>
              <a:rPr lang="ru-RU" sz="3500" dirty="0" err="1"/>
              <a:t>велику</a:t>
            </a:r>
            <a:r>
              <a:rPr lang="ru-RU" sz="3500" dirty="0"/>
              <a:t> </a:t>
            </a:r>
            <a:r>
              <a:rPr lang="ru-RU" sz="3500" dirty="0" err="1"/>
              <a:t>кількість</a:t>
            </a:r>
            <a:r>
              <a:rPr lang="ru-RU" sz="3500" dirty="0"/>
              <a:t> </a:t>
            </a:r>
            <a:r>
              <a:rPr lang="ru-RU" sz="3500" dirty="0" err="1"/>
              <a:t>супутників</a:t>
            </a:r>
            <a:r>
              <a:rPr lang="ru-RU" sz="3500" dirty="0"/>
              <a:t>. У </a:t>
            </a:r>
            <a:r>
              <a:rPr lang="ru-RU" sz="3500" dirty="0" err="1"/>
              <a:t>Юпітера</a:t>
            </a:r>
            <a:r>
              <a:rPr lang="ru-RU" sz="3500" dirty="0"/>
              <a:t> </a:t>
            </a:r>
            <a:r>
              <a:rPr lang="ru-RU" sz="3500" dirty="0" err="1"/>
              <a:t>налічується</a:t>
            </a:r>
            <a:r>
              <a:rPr lang="ru-RU" sz="3500" dirty="0"/>
              <a:t> 67 </a:t>
            </a:r>
            <a:r>
              <a:rPr lang="ru-RU" sz="3500" dirty="0" err="1"/>
              <a:t>супутників</a:t>
            </a:r>
            <a:r>
              <a:rPr lang="ru-RU" sz="3500" dirty="0"/>
              <a:t>, у Сатурна 62 </a:t>
            </a:r>
            <a:r>
              <a:rPr lang="ru-RU" sz="3500" dirty="0" err="1"/>
              <a:t>супутники</a:t>
            </a:r>
            <a:r>
              <a:rPr lang="ru-RU" sz="3500" dirty="0"/>
              <a:t>, у Урана 27, а у Нептуна </a:t>
            </a:r>
            <a:r>
              <a:rPr lang="ru-RU" sz="3500" dirty="0" err="1"/>
              <a:t>лише</a:t>
            </a:r>
            <a:r>
              <a:rPr lang="ru-RU" sz="3500" dirty="0"/>
              <a:t> 14 </a:t>
            </a:r>
            <a:r>
              <a:rPr lang="ru-RU" sz="3500" dirty="0" err="1"/>
              <a:t>супутників</a:t>
            </a:r>
            <a:r>
              <a:rPr lang="ru-RU" sz="3500" dirty="0"/>
              <a:t>. Для </a:t>
            </a:r>
            <a:r>
              <a:rPr lang="ru-RU" sz="3500" dirty="0" err="1"/>
              <a:t>порівняння</a:t>
            </a:r>
            <a:r>
              <a:rPr lang="ru-RU" sz="3500" dirty="0"/>
              <a:t> у </a:t>
            </a:r>
            <a:r>
              <a:rPr lang="ru-RU" sz="3500" dirty="0" err="1"/>
              <a:t>Землі</a:t>
            </a:r>
            <a:r>
              <a:rPr lang="ru-RU" sz="3500" dirty="0"/>
              <a:t> є </a:t>
            </a:r>
            <a:r>
              <a:rPr lang="ru-RU" sz="3500" dirty="0" err="1"/>
              <a:t>лише</a:t>
            </a:r>
            <a:r>
              <a:rPr lang="ru-RU" sz="3500" dirty="0"/>
              <a:t> один </a:t>
            </a:r>
            <a:r>
              <a:rPr lang="ru-RU" sz="3500" dirty="0" err="1"/>
              <a:t>супутник</a:t>
            </a:r>
            <a:r>
              <a:rPr lang="ru-RU" sz="3500" dirty="0"/>
              <a:t> – </a:t>
            </a:r>
            <a:r>
              <a:rPr lang="ru-RU" sz="3500" dirty="0" err="1"/>
              <a:t>це</a:t>
            </a:r>
            <a:r>
              <a:rPr lang="ru-RU" sz="3500" dirty="0"/>
              <a:t> </a:t>
            </a:r>
            <a:r>
              <a:rPr lang="ru-RU" sz="3500" dirty="0" err="1"/>
              <a:t>всім</a:t>
            </a:r>
            <a:r>
              <a:rPr lang="ru-RU" sz="3500" dirty="0"/>
              <a:t> </a:t>
            </a:r>
            <a:r>
              <a:rPr lang="ru-RU" sz="3500" dirty="0" err="1"/>
              <a:t>відомий</a:t>
            </a:r>
            <a:r>
              <a:rPr lang="ru-RU" sz="3500" dirty="0"/>
              <a:t> </a:t>
            </a:r>
            <a:r>
              <a:rPr lang="ru-RU" sz="3500" dirty="0" err="1"/>
              <a:t>Місяць</a:t>
            </a:r>
            <a:r>
              <a:rPr lang="ru-RU" sz="3500" dirty="0"/>
              <a:t>. </a:t>
            </a:r>
            <a:r>
              <a:rPr lang="ru-RU" sz="3500" dirty="0" err="1"/>
              <a:t>Супутники</a:t>
            </a:r>
            <a:r>
              <a:rPr lang="ru-RU" sz="3500" dirty="0"/>
              <a:t> </a:t>
            </a:r>
            <a:r>
              <a:rPr lang="ru-RU" sz="3500" dirty="0" err="1"/>
              <a:t>гігантських</a:t>
            </a:r>
            <a:r>
              <a:rPr lang="ru-RU" sz="3500" dirty="0"/>
              <a:t> планет </a:t>
            </a:r>
            <a:r>
              <a:rPr lang="ru-RU" sz="3500" dirty="0" err="1"/>
              <a:t>становлять</a:t>
            </a:r>
            <a:r>
              <a:rPr lang="ru-RU" sz="3500" dirty="0"/>
              <a:t> </a:t>
            </a:r>
            <a:r>
              <a:rPr lang="ru-RU" sz="3500" dirty="0" err="1"/>
              <a:t>особливий</a:t>
            </a:r>
            <a:r>
              <a:rPr lang="ru-RU" sz="3500" dirty="0"/>
              <a:t> </a:t>
            </a:r>
            <a:r>
              <a:rPr lang="ru-RU" sz="3500" dirty="0" err="1"/>
              <a:t>інтерес</a:t>
            </a:r>
            <a:r>
              <a:rPr lang="ru-RU" sz="3500" dirty="0"/>
              <a:t> для </a:t>
            </a:r>
            <a:r>
              <a:rPr lang="ru-RU" sz="3500" dirty="0" err="1"/>
              <a:t>вчених</a:t>
            </a:r>
            <a:r>
              <a:rPr lang="ru-RU" sz="3500" dirty="0"/>
              <a:t>, </a:t>
            </a:r>
            <a:r>
              <a:rPr lang="ru-RU" sz="3500" dirty="0" err="1"/>
              <a:t>оскільки</a:t>
            </a:r>
            <a:r>
              <a:rPr lang="ru-RU" sz="3500" dirty="0"/>
              <a:t> на </a:t>
            </a:r>
            <a:r>
              <a:rPr lang="ru-RU" sz="3500" dirty="0" err="1"/>
              <a:t>деяких</a:t>
            </a:r>
            <a:r>
              <a:rPr lang="ru-RU" sz="3500" dirty="0"/>
              <a:t> з них </a:t>
            </a:r>
            <a:r>
              <a:rPr lang="ru-RU" sz="3500" dirty="0" err="1"/>
              <a:t>може</a:t>
            </a:r>
            <a:r>
              <a:rPr lang="ru-RU" sz="3500" dirty="0"/>
              <a:t> </a:t>
            </a:r>
            <a:r>
              <a:rPr lang="ru-RU" sz="3500" dirty="0" err="1"/>
              <a:t>існувати</a:t>
            </a:r>
            <a:r>
              <a:rPr lang="ru-RU" sz="3500" dirty="0"/>
              <a:t> </a:t>
            </a:r>
            <a:r>
              <a:rPr lang="ru-RU" sz="3500" dirty="0" err="1"/>
              <a:t>життя</a:t>
            </a:r>
            <a:r>
              <a:rPr lang="ru-RU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667435"/>
            <a:ext cx="9233647" cy="4410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Юпітер</a:t>
            </a:r>
            <a:r>
              <a:rPr lang="ru-RU" sz="3500" dirty="0"/>
              <a:t> </a:t>
            </a:r>
            <a:r>
              <a:rPr lang="ru-RU" sz="3500" dirty="0" err="1"/>
              <a:t>настільки</a:t>
            </a:r>
            <a:r>
              <a:rPr lang="ru-RU" sz="3500" dirty="0"/>
              <a:t> </a:t>
            </a:r>
            <a:r>
              <a:rPr lang="ru-RU" sz="3500" dirty="0" err="1"/>
              <a:t>величезний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при </a:t>
            </a:r>
            <a:r>
              <a:rPr lang="ru-RU" sz="3500" dirty="0" err="1"/>
              <a:t>бажанні</a:t>
            </a:r>
            <a:r>
              <a:rPr lang="ru-RU" sz="3500" dirty="0"/>
              <a:t> </a:t>
            </a:r>
            <a:r>
              <a:rPr lang="ru-RU" sz="3500" dirty="0" err="1"/>
              <a:t>він</a:t>
            </a:r>
            <a:r>
              <a:rPr lang="ru-RU" sz="3500" dirty="0"/>
              <a:t> </a:t>
            </a:r>
            <a:r>
              <a:rPr lang="ru-RU" sz="3500" dirty="0" err="1"/>
              <a:t>може</a:t>
            </a:r>
            <a:r>
              <a:rPr lang="ru-RU" sz="3500" dirty="0"/>
              <a:t> </a:t>
            </a:r>
            <a:r>
              <a:rPr lang="ru-RU" sz="3500" dirty="0" err="1"/>
              <a:t>вмістити</a:t>
            </a:r>
            <a:r>
              <a:rPr lang="ru-RU" sz="3500" dirty="0"/>
              <a:t> </a:t>
            </a:r>
            <a:r>
              <a:rPr lang="ru-RU" sz="3500" dirty="0" err="1"/>
              <a:t>всі</a:t>
            </a:r>
            <a:r>
              <a:rPr lang="ru-RU" sz="3500" dirty="0"/>
              <a:t> </a:t>
            </a:r>
            <a:r>
              <a:rPr lang="ru-RU" sz="3500" dirty="0" err="1"/>
              <a:t>планети</a:t>
            </a:r>
            <a:r>
              <a:rPr lang="ru-RU" sz="3500" dirty="0"/>
              <a:t> </a:t>
            </a:r>
            <a:r>
              <a:rPr lang="ru-RU" sz="3500" dirty="0" err="1"/>
              <a:t>Сонячної</a:t>
            </a:r>
            <a:r>
              <a:rPr lang="ru-RU" sz="3500" dirty="0"/>
              <a:t> </a:t>
            </a:r>
            <a:r>
              <a:rPr lang="ru-RU" sz="3500" dirty="0" err="1"/>
              <a:t>системи</a:t>
            </a:r>
            <a:r>
              <a:rPr lang="ru-RU" sz="3500" dirty="0"/>
              <a:t> разом </a:t>
            </a:r>
            <a:r>
              <a:rPr lang="ru-RU" sz="3500" dirty="0" err="1"/>
              <a:t>узяті</a:t>
            </a:r>
            <a:r>
              <a:rPr lang="ru-RU" sz="3500" dirty="0"/>
              <a:t>. </a:t>
            </a:r>
            <a:r>
              <a:rPr lang="ru-RU" sz="3500" dirty="0" err="1"/>
              <a:t>Цікаво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при таких </a:t>
            </a:r>
            <a:r>
              <a:rPr lang="ru-RU" sz="3500" dirty="0" err="1"/>
              <a:t>гігантських</a:t>
            </a:r>
            <a:r>
              <a:rPr lang="ru-RU" sz="3500" dirty="0"/>
              <a:t> </a:t>
            </a:r>
            <a:r>
              <a:rPr lang="ru-RU" sz="3500" dirty="0" err="1"/>
              <a:t>розмірах</a:t>
            </a:r>
            <a:r>
              <a:rPr lang="ru-RU" sz="3500" dirty="0"/>
              <a:t> </a:t>
            </a:r>
            <a:r>
              <a:rPr lang="ru-RU" sz="3500" dirty="0" err="1"/>
              <a:t>Юпітер</a:t>
            </a:r>
            <a:r>
              <a:rPr lang="ru-RU" sz="3500" dirty="0"/>
              <a:t> </a:t>
            </a:r>
            <a:r>
              <a:rPr lang="ru-RU" sz="3500" dirty="0" err="1"/>
              <a:t>обертається</a:t>
            </a:r>
            <a:r>
              <a:rPr lang="ru-RU" sz="3500" dirty="0"/>
              <a:t> з </a:t>
            </a:r>
            <a:r>
              <a:rPr lang="ru-RU" sz="3500" dirty="0" err="1"/>
              <a:t>величезною</a:t>
            </a:r>
            <a:r>
              <a:rPr lang="ru-RU" sz="3500" dirty="0"/>
              <a:t> </a:t>
            </a:r>
            <a:r>
              <a:rPr lang="ru-RU" sz="3500" dirty="0" err="1"/>
              <a:t>швидкістю</a:t>
            </a:r>
            <a:r>
              <a:rPr lang="ru-RU" sz="3500" dirty="0"/>
              <a:t>. </a:t>
            </a:r>
            <a:r>
              <a:rPr lang="ru-RU" sz="3500" dirty="0" err="1"/>
              <a:t>Якщо</a:t>
            </a:r>
            <a:r>
              <a:rPr lang="ru-RU" sz="3500" dirty="0"/>
              <a:t> на </a:t>
            </a:r>
            <a:r>
              <a:rPr lang="ru-RU" sz="3500" dirty="0" err="1"/>
              <a:t>Землі</a:t>
            </a:r>
            <a:r>
              <a:rPr lang="ru-RU" sz="3500" dirty="0"/>
              <a:t> день </a:t>
            </a:r>
            <a:r>
              <a:rPr lang="ru-RU" sz="3500" dirty="0" err="1"/>
              <a:t>триває</a:t>
            </a:r>
            <a:r>
              <a:rPr lang="ru-RU" sz="3500" dirty="0"/>
              <a:t> 24 </a:t>
            </a:r>
            <a:r>
              <a:rPr lang="ru-RU" sz="3500" dirty="0" err="1"/>
              <a:t>години</a:t>
            </a:r>
            <a:r>
              <a:rPr lang="ru-RU" sz="3500" dirty="0"/>
              <a:t>, то на </a:t>
            </a:r>
            <a:r>
              <a:rPr lang="ru-RU" sz="3500" dirty="0" err="1"/>
              <a:t>Юпітері</a:t>
            </a:r>
            <a:r>
              <a:rPr lang="ru-RU" sz="3500" dirty="0"/>
              <a:t> </a:t>
            </a:r>
            <a:r>
              <a:rPr lang="ru-RU" sz="3500" dirty="0" err="1"/>
              <a:t>він</a:t>
            </a:r>
            <a:r>
              <a:rPr lang="ru-RU" sz="3500" dirty="0"/>
              <a:t> </a:t>
            </a:r>
            <a:r>
              <a:rPr lang="ru-RU" sz="3500" dirty="0" err="1"/>
              <a:t>дорівнює</a:t>
            </a:r>
            <a:r>
              <a:rPr lang="ru-RU" sz="3500" dirty="0"/>
              <a:t> </a:t>
            </a:r>
            <a:r>
              <a:rPr lang="ru-RU" sz="3500" dirty="0" err="1"/>
              <a:t>всього</a:t>
            </a:r>
            <a:r>
              <a:rPr lang="ru-RU" sz="3500" dirty="0"/>
              <a:t> </a:t>
            </a:r>
            <a:r>
              <a:rPr lang="ru-RU" sz="3500" dirty="0" err="1"/>
              <a:t>лише</a:t>
            </a:r>
            <a:r>
              <a:rPr lang="ru-RU" sz="3500" dirty="0"/>
              <a:t> 10 годинам.</a:t>
            </a:r>
          </a:p>
        </p:txBody>
      </p:sp>
    </p:spTree>
    <p:extLst>
      <p:ext uri="{BB962C8B-B14F-4D97-AF65-F5344CB8AC3E}">
        <p14:creationId xmlns:p14="http://schemas.microsoft.com/office/powerpoint/2010/main" val="19069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626715"/>
            <a:ext cx="9475636" cy="301562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   </a:t>
            </a:r>
            <a:r>
              <a:rPr lang="ru-RU" sz="4500" dirty="0" err="1"/>
              <a:t>Чи</a:t>
            </a:r>
            <a:r>
              <a:rPr lang="ru-RU" sz="4500" dirty="0"/>
              <a:t> </a:t>
            </a:r>
            <a:r>
              <a:rPr lang="ru-RU" sz="4500" dirty="0" err="1"/>
              <a:t>можливе</a:t>
            </a:r>
            <a:r>
              <a:rPr lang="ru-RU" sz="4500" dirty="0"/>
              <a:t> </a:t>
            </a:r>
            <a:r>
              <a:rPr lang="ru-RU" sz="4500" dirty="0" err="1"/>
              <a:t>життя</a:t>
            </a:r>
            <a:r>
              <a:rPr lang="ru-RU" sz="4500" dirty="0"/>
              <a:t> на планетах-</a:t>
            </a:r>
            <a:r>
              <a:rPr lang="ru-RU" sz="4500" dirty="0" err="1"/>
              <a:t>гігантах</a:t>
            </a:r>
            <a:r>
              <a:rPr lang="ru-RU" sz="4500" dirty="0"/>
              <a:t>? </a:t>
            </a:r>
            <a:r>
              <a:rPr lang="ru-RU" sz="4500" dirty="0" err="1"/>
              <a:t>Чому</a:t>
            </a:r>
            <a:r>
              <a:rPr lang="ru-RU" sz="4500" dirty="0"/>
              <a:t>?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1565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Пошукове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11351" y="1270039"/>
            <a:ext cx="11236233" cy="306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Використовуючи текст підручника, науково-популярну літературу, хрестоматії, енциклопедії, підготуйте у групах розповідь-рекламу про одну з планет-гігантів таким чином, щоб викликати бажання здійснити віртуальну подорож до неї. </a:t>
            </a:r>
          </a:p>
        </p:txBody>
      </p:sp>
      <p:pic>
        <p:nvPicPr>
          <p:cNvPr id="1026" name="Picture 2" descr="Стратегії пошуку відомостей в інтернеті Шевченко Р.О., 2015 — Вікі ЦДП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730" y="4480210"/>
            <a:ext cx="3983568" cy="22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означає слово </a:t>
            </a:r>
            <a:r>
              <a:rPr lang="uk-UA" sz="2400" b="1" dirty="0">
                <a:solidFill>
                  <a:srgbClr val="FFFF00"/>
                </a:solidFill>
              </a:rPr>
              <a:t>планета</a:t>
            </a:r>
            <a:r>
              <a:rPr lang="uk-UA" sz="2400" dirty="0"/>
              <a:t>? Познач      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576" y="1772229"/>
            <a:ext cx="411111" cy="47078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68735" y="23470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959980" y="2342668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951361" y="2351218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788602" y="2342668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64242" y="2298846"/>
            <a:ext cx="1937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подорож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2004" y="2298846"/>
            <a:ext cx="225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мандрівка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6289" y="2298846"/>
            <a:ext cx="2054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екскурсія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53730" y="2298846"/>
            <a:ext cx="1348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турне</a:t>
            </a:r>
            <a:endParaRPr lang="ru-RU" sz="3500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065" y="2285556"/>
            <a:ext cx="411111" cy="47078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2092502" y="2899185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609500" y="3502070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назви планет-гігантів.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175" y="4091228"/>
            <a:ext cx="5218512" cy="2206943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2869465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393465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5932119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415288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9980" y="6258430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Юпітер </a:t>
            </a:r>
            <a:endParaRPr lang="ru-RU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2307" y="6258430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Сатурн  </a:t>
            </a:r>
            <a:endParaRPr lang="ru-RU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3848" y="6258430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Уран  </a:t>
            </a:r>
            <a:endParaRPr lang="ru-RU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7506184" y="6264502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Нептун  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9" grpId="0"/>
      <p:bldP spid="40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0227" y="1751063"/>
            <a:ext cx="8850702" cy="540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Установити відповідності між планетами та їх характеристиками.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1761" y="308331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Уран  </a:t>
            </a:r>
            <a:endParaRPr lang="ru-RU" sz="35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21761" y="2372231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Сатурн  </a:t>
            </a:r>
            <a:endParaRPr lang="ru-RU" sz="35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21761" y="3794393"/>
            <a:ext cx="2175478" cy="593539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Нептун  </a:t>
            </a:r>
            <a:endParaRPr lang="ru-RU" sz="35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21761" y="449984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Юпітер  </a:t>
            </a:r>
            <a:endParaRPr lang="ru-RU" sz="35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772366" y="3037923"/>
            <a:ext cx="7150003" cy="443047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Найбільша планета Сонячної системи.</a:t>
            </a:r>
            <a:endParaRPr lang="ru-RU" sz="30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772365" y="2402057"/>
            <a:ext cx="7150003" cy="452837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Складається з великої кількості льоду.</a:t>
            </a:r>
            <a:endParaRPr lang="ru-RU" sz="3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772367" y="3650169"/>
            <a:ext cx="7150002" cy="1392274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Має кільця, які складаються переважно з крижаних часточок різного розміру, а також гірських порід і пилу.</a:t>
            </a:r>
            <a:endParaRPr lang="ru-RU" sz="3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72366" y="5229620"/>
            <a:ext cx="5031058" cy="940726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Найвіддаленіша від центра планета Сонячної системи.</a:t>
            </a:r>
            <a:endParaRPr lang="ru-RU" sz="3000" dirty="0"/>
          </a:p>
        </p:txBody>
      </p:sp>
      <p:cxnSp>
        <p:nvCxnSpPr>
          <p:cNvPr id="11" name="Прямая соединительная линия 10"/>
          <p:cNvCxnSpPr>
            <a:endCxn id="27" idx="1"/>
          </p:cNvCxnSpPr>
          <p:nvPr/>
        </p:nvCxnSpPr>
        <p:spPr>
          <a:xfrm>
            <a:off x="2697239" y="2709871"/>
            <a:ext cx="2075128" cy="1636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6" idx="1"/>
          </p:cNvCxnSpPr>
          <p:nvPr/>
        </p:nvCxnSpPr>
        <p:spPr>
          <a:xfrm flipV="1">
            <a:off x="2697239" y="2628476"/>
            <a:ext cx="2075126" cy="773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30" idx="1"/>
          </p:cNvCxnSpPr>
          <p:nvPr/>
        </p:nvCxnSpPr>
        <p:spPr>
          <a:xfrm>
            <a:off x="2709097" y="4095521"/>
            <a:ext cx="2063269" cy="1604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5" idx="1"/>
          </p:cNvCxnSpPr>
          <p:nvPr/>
        </p:nvCxnSpPr>
        <p:spPr>
          <a:xfrm flipV="1">
            <a:off x="2685381" y="3259447"/>
            <a:ext cx="2086985" cy="1584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DD681-8BA8-4020-A1D3-D8A5C901DA8E}"/>
              </a:ext>
            </a:extLst>
          </p:cNvPr>
          <p:cNvSpPr txBox="1"/>
          <p:nvPr/>
        </p:nvSpPr>
        <p:spPr>
          <a:xfrm>
            <a:off x="1422857" y="145640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2F3242"/>
                </a:solidFill>
              </a:rPr>
              <a:t>Пролунав уже дзвінок,</a:t>
            </a:r>
          </a:p>
          <a:p>
            <a:r>
              <a:rPr lang="uk-UA" sz="4400" b="1" dirty="0">
                <a:solidFill>
                  <a:srgbClr val="2F3242"/>
                </a:solidFill>
              </a:rPr>
              <a:t>Нас покликав 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418-2C92-46F5-BD07-574CECD5A1FB}"/>
              </a:ext>
            </a:extLst>
          </p:cNvPr>
          <p:cNvSpPr txBox="1"/>
          <p:nvPr/>
        </p:nvSpPr>
        <p:spPr>
          <a:xfrm>
            <a:off x="5577413" y="2133511"/>
            <a:ext cx="624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rgbClr val="00B050"/>
                </a:solidFill>
              </a:rPr>
              <a:t>У</a:t>
            </a:r>
          </a:p>
          <a:p>
            <a:r>
              <a:rPr lang="uk-UA" sz="6600" b="1" dirty="0">
                <a:solidFill>
                  <a:srgbClr val="C00000"/>
                </a:solidFill>
              </a:rPr>
              <a:t>Р</a:t>
            </a:r>
            <a:r>
              <a:rPr lang="uk-UA" sz="6600" b="1" dirty="0">
                <a:solidFill>
                  <a:srgbClr val="FFC000"/>
                </a:solidFill>
              </a:rPr>
              <a:t>О</a:t>
            </a:r>
          </a:p>
          <a:p>
            <a:r>
              <a:rPr lang="uk-UA" sz="6600" b="1" dirty="0">
                <a:solidFill>
                  <a:srgbClr val="295FFF"/>
                </a:solidFill>
              </a:rPr>
              <a:t>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FB145F-7A9B-4F4C-8B85-A4812DFAEC6F}"/>
              </a:ext>
            </a:extLst>
          </p:cNvPr>
          <p:cNvSpPr/>
          <p:nvPr/>
        </p:nvSpPr>
        <p:spPr>
          <a:xfrm>
            <a:off x="6202126" y="2133511"/>
            <a:ext cx="2535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уважні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7785DAE-87C5-497F-957F-8E76F3D3E078}"/>
              </a:ext>
            </a:extLst>
          </p:cNvPr>
          <p:cNvSpPr/>
          <p:nvPr/>
        </p:nvSpPr>
        <p:spPr>
          <a:xfrm>
            <a:off x="6214737" y="3118396"/>
            <a:ext cx="2879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розумні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8A290A-2F86-4D7C-A6C3-171C533E8029}"/>
              </a:ext>
            </a:extLst>
          </p:cNvPr>
          <p:cNvSpPr/>
          <p:nvPr/>
        </p:nvSpPr>
        <p:spPr>
          <a:xfrm>
            <a:off x="6309439" y="4134058"/>
            <a:ext cx="423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організовані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3E9847-ED53-47FB-A8E2-1C8A62844A78}"/>
              </a:ext>
            </a:extLst>
          </p:cNvPr>
          <p:cNvSpPr/>
          <p:nvPr/>
        </p:nvSpPr>
        <p:spPr>
          <a:xfrm>
            <a:off x="6240774" y="5194933"/>
            <a:ext cx="296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кмітливі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Новини НВК№1: Останній дзвоник 2015">
            <a:extLst>
              <a:ext uri="{FF2B5EF4-FFF2-40B4-BE49-F238E27FC236}">
                <a16:creationId xmlns:a16="http://schemas.microsoft.com/office/drawing/2014/main" id="{C8806CB6-7BFA-4479-BCE6-9851A534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2715" y="2940587"/>
            <a:ext cx="3125787" cy="3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37492" y="1751063"/>
            <a:ext cx="9838593" cy="540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Користуючись текстом підручника, заповни таблицю «Планети-гіганти».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52345"/>
              </p:ext>
            </p:extLst>
          </p:nvPr>
        </p:nvGraphicFramePr>
        <p:xfrm>
          <a:off x="264746" y="2383679"/>
          <a:ext cx="1103336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342">
                  <a:extLst>
                    <a:ext uri="{9D8B030D-6E8A-4147-A177-3AD203B41FA5}">
                      <a16:colId xmlns:a16="http://schemas.microsoft.com/office/drawing/2014/main" val="2913583405"/>
                    </a:ext>
                  </a:extLst>
                </a:gridCol>
                <a:gridCol w="2758342">
                  <a:extLst>
                    <a:ext uri="{9D8B030D-6E8A-4147-A177-3AD203B41FA5}">
                      <a16:colId xmlns:a16="http://schemas.microsoft.com/office/drawing/2014/main" val="532610763"/>
                    </a:ext>
                  </a:extLst>
                </a:gridCol>
                <a:gridCol w="2758342">
                  <a:extLst>
                    <a:ext uri="{9D8B030D-6E8A-4147-A177-3AD203B41FA5}">
                      <a16:colId xmlns:a16="http://schemas.microsoft.com/office/drawing/2014/main" val="723241683"/>
                    </a:ext>
                  </a:extLst>
                </a:gridCol>
                <a:gridCol w="2758342">
                  <a:extLst>
                    <a:ext uri="{9D8B030D-6E8A-4147-A177-3AD203B41FA5}">
                      <a16:colId xmlns:a16="http://schemas.microsoft.com/office/drawing/2014/main" val="3245978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Планета 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Особливості будови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Температура 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Кількість супутників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Юпітер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69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Сатурн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Нептун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Уран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1528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91202" y="3292360"/>
            <a:ext cx="279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Найбільша планета, має газову оболонку.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5510" y="3495350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</a:t>
            </a:r>
            <a:r>
              <a:rPr lang="en-US" sz="2000" dirty="0"/>
              <a:t>1</a:t>
            </a:r>
            <a:r>
              <a:rPr lang="uk-UA" sz="2000" dirty="0"/>
              <a:t>3</a:t>
            </a:r>
            <a:r>
              <a:rPr lang="en-US" sz="2000" dirty="0"/>
              <a:t>0</a:t>
            </a:r>
            <a:r>
              <a:rPr lang="uk-UA" sz="2000" dirty="0"/>
              <a:t>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07887" y="3495350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79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91203" y="4059973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Має систему </a:t>
            </a:r>
            <a:r>
              <a:rPr lang="uk-UA" sz="2000" dirty="0" err="1"/>
              <a:t>кілець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75510" y="4059973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</a:t>
            </a:r>
            <a:r>
              <a:rPr lang="en-US" sz="2000" dirty="0"/>
              <a:t>170</a:t>
            </a:r>
            <a:r>
              <a:rPr lang="uk-UA" sz="2000" dirty="0"/>
              <a:t>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7887" y="4059973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82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401" y="4390450"/>
            <a:ext cx="297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«Крижаний гігант», найвіддаленіша планета.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5510" y="4579537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- 22</a:t>
            </a:r>
            <a:r>
              <a:rPr lang="en-US" sz="2000" dirty="0"/>
              <a:t>0</a:t>
            </a:r>
            <a:r>
              <a:rPr lang="uk-UA" sz="2000" dirty="0"/>
              <a:t>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507887" y="4579537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14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1202" y="4944448"/>
            <a:ext cx="279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«Крижаний гігант», найхолодніша планета.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5510" y="5098336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- 224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07887" y="5098336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27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Розташуй планети за зростанням відстані від Сонця.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50089" y="2601446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41334" y="259703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232715" y="26055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069956" y="259703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45596" y="2553210"/>
            <a:ext cx="1937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Юпітер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3358" y="2553210"/>
            <a:ext cx="225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Сатурн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6757643" y="2553210"/>
            <a:ext cx="2054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Нептун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9735084" y="2553210"/>
            <a:ext cx="1348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Уран</a:t>
            </a:r>
            <a:endParaRPr lang="ru-RU" sz="35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082678" y="3413777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238684" y="4016662"/>
            <a:ext cx="9425354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Закресли «зайву» назву в кожному рядку. Поясни (усно) свій вибір.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2597" y="4680632"/>
            <a:ext cx="78575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Меркурій, Юпітер, Венера, Земля, Марс. </a:t>
            </a:r>
            <a:endParaRPr lang="ru-RU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162" y="2467207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1</a:t>
            </a:r>
            <a:endParaRPr lang="ru-RU" sz="4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76186" y="2470879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2</a:t>
            </a:r>
            <a:endParaRPr lang="ru-RU" sz="4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022029" y="2476266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3</a:t>
            </a:r>
            <a:endParaRPr lang="ru-RU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184788" y="2476266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4</a:t>
            </a:r>
            <a:endParaRPr lang="ru-RU" sz="4000" b="1" dirty="0"/>
          </a:p>
        </p:txBody>
      </p:sp>
      <p:sp>
        <p:nvSpPr>
          <p:cNvPr id="11" name="Овал 10"/>
          <p:cNvSpPr/>
          <p:nvPr/>
        </p:nvSpPr>
        <p:spPr>
          <a:xfrm>
            <a:off x="1609500" y="4824653"/>
            <a:ext cx="333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1609500" y="5425902"/>
            <a:ext cx="333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2022597" y="5307626"/>
            <a:ext cx="78575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Юпітер, Сатурн, Венера, Уран, Нептун. </a:t>
            </a:r>
            <a:endParaRPr lang="ru-RU" sz="3500" dirty="0"/>
          </a:p>
        </p:txBody>
      </p:sp>
      <p:sp>
        <p:nvSpPr>
          <p:cNvPr id="47" name="Овал 46"/>
          <p:cNvSpPr/>
          <p:nvPr/>
        </p:nvSpPr>
        <p:spPr>
          <a:xfrm>
            <a:off x="7121769" y="4763872"/>
            <a:ext cx="1521069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5028591" y="5425902"/>
            <a:ext cx="1618394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6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9" grpId="0"/>
      <p:bldP spid="10" grpId="0"/>
      <p:bldP spid="34" grpId="0"/>
      <p:bldP spid="35" grpId="0"/>
      <p:bldP spid="43" grpId="0"/>
      <p:bldP spid="11" grpId="0" animBg="1"/>
      <p:bldP spid="44" grpId="0" animBg="1"/>
      <p:bldP spid="45" grpId="0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7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9954" y="1800493"/>
            <a:ext cx="10093569" cy="56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Вибери і познач       особливості планет-гігантів. Перевірте одне одного.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040" y="1774251"/>
            <a:ext cx="411111" cy="47078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303573" y="2441276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303573" y="30239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305930" y="360604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305930" y="4188749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301770" y="4775946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99080" y="2393040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Більша відстань від Сонця.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1799080" y="2997088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Невеликі розміри.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6448" y="3576073"/>
            <a:ext cx="9870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Великі розміри.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1805596" y="4157373"/>
            <a:ext cx="93782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Невелика відстань від Сонця.</a:t>
            </a:r>
            <a:endParaRPr lang="ru-RU" sz="3500" dirty="0"/>
          </a:p>
        </p:txBody>
      </p:sp>
      <p:sp>
        <p:nvSpPr>
          <p:cNvPr id="34" name="TextBox 33"/>
          <p:cNvSpPr txBox="1"/>
          <p:nvPr/>
        </p:nvSpPr>
        <p:spPr>
          <a:xfrm>
            <a:off x="1805596" y="4723985"/>
            <a:ext cx="95013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Мало супутників.</a:t>
            </a:r>
            <a:endParaRPr lang="ru-RU" sz="3500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944" y="2374712"/>
            <a:ext cx="411111" cy="47078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943" y="3547623"/>
            <a:ext cx="411111" cy="470789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301770" y="5381821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304127" y="59638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797277" y="5354927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Мало або немає супутників.</a:t>
            </a:r>
            <a:endParaRPr lang="ru-RU" sz="35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4645" y="5933912"/>
            <a:ext cx="9870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Наявність </a:t>
            </a:r>
            <a:r>
              <a:rPr lang="uk-UA" sz="3500" dirty="0" err="1"/>
              <a:t>кілець</a:t>
            </a:r>
            <a:r>
              <a:rPr lang="uk-UA" sz="3500" dirty="0"/>
              <a:t>.</a:t>
            </a:r>
            <a:endParaRPr lang="ru-RU" sz="35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912" y="5916042"/>
            <a:ext cx="41456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1"/>
            <a:ext cx="10120819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Назвіть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планети-гіганти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11438" y="56792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2038330"/>
            <a:ext cx="10120821" cy="6278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Які з планет-</a:t>
            </a:r>
            <a:r>
              <a:rPr lang="ru-RU" sz="3000" dirty="0" err="1">
                <a:solidFill>
                  <a:prstClr val="white"/>
                </a:solidFill>
              </a:rPr>
              <a:t>гігантів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отримали</a:t>
            </a:r>
            <a:r>
              <a:rPr lang="ru-RU" sz="3000" dirty="0">
                <a:solidFill>
                  <a:prstClr val="white"/>
                </a:solidFill>
              </a:rPr>
              <a:t> титул «</a:t>
            </a:r>
            <a:r>
              <a:rPr lang="ru-RU" sz="3000" dirty="0" err="1">
                <a:solidFill>
                  <a:prstClr val="white"/>
                </a:solidFill>
              </a:rPr>
              <a:t>крижаного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гіганта</a:t>
            </a:r>
            <a:r>
              <a:rPr lang="ru-RU" sz="3000" dirty="0">
                <a:solidFill>
                  <a:prstClr val="white"/>
                </a:solidFill>
              </a:rPr>
              <a:t>»?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4" y="2915407"/>
            <a:ext cx="10120821" cy="802733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Назвіть</a:t>
            </a:r>
            <a:r>
              <a:rPr lang="ru-RU" sz="3000" dirty="0">
                <a:solidFill>
                  <a:prstClr val="white"/>
                </a:solidFill>
              </a:rPr>
              <a:t> і </a:t>
            </a:r>
            <a:r>
              <a:rPr lang="ru-RU" sz="3000" dirty="0" err="1">
                <a:solidFill>
                  <a:prstClr val="white"/>
                </a:solidFill>
              </a:rPr>
              <a:t>запишіть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зошит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планети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мають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супутники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3" y="3967402"/>
            <a:ext cx="10120821" cy="146563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>
                <a:solidFill>
                  <a:prstClr val="white"/>
                </a:solidFill>
              </a:rPr>
              <a:t>Які </a:t>
            </a:r>
            <a:r>
              <a:rPr lang="ru-RU" sz="3000" dirty="0" err="1">
                <a:solidFill>
                  <a:prstClr val="white"/>
                </a:solidFill>
              </a:rPr>
              <a:t>ваші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досягнення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вивченні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теми?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зрозуміли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</a:p>
          <a:p>
            <a:r>
              <a:rPr lang="ru-RU" sz="3000" dirty="0" err="1">
                <a:solidFill>
                  <a:prstClr val="white"/>
                </a:solidFill>
              </a:rPr>
              <a:t>Чого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навчилися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викликало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труднощі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подолали</a:t>
            </a:r>
            <a:endParaRPr lang="ru-RU" sz="3000" dirty="0">
              <a:solidFill>
                <a:prstClr val="white"/>
              </a:solidFill>
            </a:endParaRPr>
          </a:p>
          <a:p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їх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4627" y="3429001"/>
            <a:ext cx="3099967" cy="32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04946" y="1265380"/>
            <a:ext cx="7682716" cy="4432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…у </a:t>
            </a:r>
            <a:r>
              <a:rPr lang="ru-RU" sz="3500" dirty="0" err="1"/>
              <a:t>давні</a:t>
            </a:r>
            <a:r>
              <a:rPr lang="ru-RU" sz="3500" dirty="0"/>
              <a:t> </a:t>
            </a:r>
            <a:r>
              <a:rPr lang="ru-RU" sz="3500" dirty="0" err="1"/>
              <a:t>часи</a:t>
            </a:r>
            <a:r>
              <a:rPr lang="ru-RU" sz="3500" dirty="0"/>
              <a:t> люди знали </a:t>
            </a:r>
            <a:r>
              <a:rPr lang="ru-RU" sz="3500" dirty="0" err="1"/>
              <a:t>тільки</a:t>
            </a:r>
            <a:r>
              <a:rPr lang="ru-RU" sz="3500" dirty="0"/>
              <a:t> </a:t>
            </a:r>
            <a:r>
              <a:rPr lang="ru-RU" sz="3500" dirty="0" err="1"/>
              <a:t>п’ять</a:t>
            </a:r>
            <a:r>
              <a:rPr lang="ru-RU" sz="3500" dirty="0"/>
              <a:t> планет – </a:t>
            </a:r>
            <a:r>
              <a:rPr lang="ru-RU" sz="3500" dirty="0" err="1"/>
              <a:t>Меркурій</a:t>
            </a:r>
            <a:r>
              <a:rPr lang="ru-RU" sz="3500" dirty="0"/>
              <a:t>, Венеру, Марс, </a:t>
            </a:r>
            <a:r>
              <a:rPr lang="ru-RU" sz="3500" dirty="0" err="1"/>
              <a:t>Юпітер</a:t>
            </a:r>
            <a:r>
              <a:rPr lang="ru-RU" sz="3500" dirty="0"/>
              <a:t> і Сатурн, </a:t>
            </a:r>
            <a:r>
              <a:rPr lang="ru-RU" sz="3500" dirty="0" err="1"/>
              <a:t>оскільки</a:t>
            </a:r>
            <a:r>
              <a:rPr lang="ru-RU" sz="3500" dirty="0"/>
              <a:t> </a:t>
            </a:r>
            <a:r>
              <a:rPr lang="ru-RU" sz="3500" dirty="0" err="1"/>
              <a:t>їх</a:t>
            </a:r>
            <a:r>
              <a:rPr lang="ru-RU" sz="3500" dirty="0"/>
              <a:t> </a:t>
            </a:r>
            <a:r>
              <a:rPr lang="ru-RU" sz="3500" dirty="0" err="1"/>
              <a:t>можна</a:t>
            </a:r>
            <a:r>
              <a:rPr lang="ru-RU" sz="3500" dirty="0"/>
              <a:t> </a:t>
            </a:r>
            <a:r>
              <a:rPr lang="ru-RU" sz="3500" dirty="0" err="1"/>
              <a:t>побачити</a:t>
            </a:r>
            <a:r>
              <a:rPr lang="ru-RU" sz="3500" dirty="0"/>
              <a:t> </a:t>
            </a:r>
            <a:r>
              <a:rPr lang="ru-RU" sz="3500" dirty="0" err="1"/>
              <a:t>неозброєним</a:t>
            </a:r>
            <a:r>
              <a:rPr lang="ru-RU" sz="3500" dirty="0"/>
              <a:t> оком. </a:t>
            </a:r>
            <a:r>
              <a:rPr lang="ru-RU" sz="3500" dirty="0" err="1"/>
              <a:t>Відкриття</a:t>
            </a:r>
            <a:r>
              <a:rPr lang="ru-RU" sz="3500" dirty="0"/>
              <a:t> Урана та Нептуна </a:t>
            </a:r>
            <a:r>
              <a:rPr lang="ru-RU" sz="3500" dirty="0" err="1"/>
              <a:t>відбулося</a:t>
            </a:r>
            <a:r>
              <a:rPr lang="ru-RU" sz="3500" dirty="0"/>
              <a:t> </a:t>
            </a:r>
            <a:r>
              <a:rPr lang="ru-RU" sz="3500" dirty="0" err="1"/>
              <a:t>після</a:t>
            </a:r>
            <a:r>
              <a:rPr lang="ru-RU" sz="3500" dirty="0"/>
              <a:t> того, як в </a:t>
            </a:r>
            <a:r>
              <a:rPr lang="ru-RU" sz="3500" dirty="0" err="1"/>
              <a:t>астрономії</a:t>
            </a:r>
            <a:r>
              <a:rPr lang="ru-RU" sz="3500" dirty="0"/>
              <a:t> стали </a:t>
            </a:r>
            <a:r>
              <a:rPr lang="ru-RU" sz="3500" dirty="0" err="1"/>
              <a:t>використовувати</a:t>
            </a:r>
            <a:r>
              <a:rPr lang="ru-RU" sz="3500" dirty="0"/>
              <a:t> </a:t>
            </a:r>
            <a:r>
              <a:rPr lang="ru-RU" sz="3500" dirty="0" err="1"/>
              <a:t>телескопи</a:t>
            </a:r>
            <a:r>
              <a:rPr lang="ru-RU" sz="3500" dirty="0"/>
              <a:t>. </a:t>
            </a:r>
            <a:endParaRPr lang="uk-UA" sz="3500" dirty="0"/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09" y="1533083"/>
            <a:ext cx="3784093" cy="37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81-83.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с.81-83.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Яку </a:t>
            </a:r>
            <a:r>
              <a:rPr lang="ru-RU" sz="3500" dirty="0" err="1"/>
              <a:t>будову</a:t>
            </a:r>
            <a:r>
              <a:rPr lang="ru-RU" sz="3500" dirty="0"/>
              <a:t> </a:t>
            </a:r>
            <a:r>
              <a:rPr lang="ru-RU" sz="3500" dirty="0" err="1"/>
              <a:t>має</a:t>
            </a:r>
            <a:r>
              <a:rPr lang="ru-RU" sz="3500" dirty="0"/>
              <a:t> </a:t>
            </a:r>
            <a:r>
              <a:rPr lang="ru-RU" sz="3500" dirty="0" err="1"/>
              <a:t>Сонячна</a:t>
            </a:r>
            <a:r>
              <a:rPr lang="ru-RU" sz="3500" dirty="0"/>
              <a:t> система?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4" y="2811492"/>
            <a:ext cx="9017979" cy="1268139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Скільки планет у </a:t>
            </a:r>
            <a:r>
              <a:rPr lang="ru-RU" sz="3500" dirty="0" err="1"/>
              <a:t>складі</a:t>
            </a:r>
            <a:r>
              <a:rPr lang="ru-RU" sz="3500" dirty="0"/>
              <a:t> </a:t>
            </a:r>
            <a:r>
              <a:rPr lang="ru-RU" sz="3500" dirty="0" err="1"/>
              <a:t>Сонячної</a:t>
            </a:r>
            <a:r>
              <a:rPr lang="ru-RU" sz="3500" dirty="0"/>
              <a:t> </a:t>
            </a:r>
            <a:r>
              <a:rPr lang="ru-RU" sz="3500" dirty="0" err="1"/>
              <a:t>системи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284284" y="4111133"/>
            <a:ext cx="8329246" cy="1299641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Назвіть</a:t>
            </a:r>
            <a:r>
              <a:rPr lang="ru-RU" sz="3500" dirty="0"/>
              <a:t> </a:t>
            </a:r>
            <a:r>
              <a:rPr lang="ru-RU" sz="3500" dirty="0" err="1"/>
              <a:t>їх</a:t>
            </a:r>
            <a:r>
              <a:rPr lang="ru-RU" sz="3500" dirty="0"/>
              <a:t> у порядку </a:t>
            </a:r>
            <a:r>
              <a:rPr lang="ru-RU" sz="3500" dirty="0" err="1"/>
              <a:t>віддалення</a:t>
            </a:r>
            <a:r>
              <a:rPr lang="ru-RU" sz="3500" dirty="0"/>
              <a:t> </a:t>
            </a:r>
            <a:r>
              <a:rPr lang="ru-RU" sz="3500" dirty="0" err="1"/>
              <a:t>від</a:t>
            </a:r>
            <a:r>
              <a:rPr lang="ru-RU" sz="3500" dirty="0"/>
              <a:t> </a:t>
            </a:r>
            <a:r>
              <a:rPr lang="ru-RU" sz="3500" dirty="0" err="1"/>
              <a:t>Сонця</a:t>
            </a:r>
            <a:r>
              <a:rPr lang="ru-RU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81-83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Як </a:t>
            </a:r>
            <a:r>
              <a:rPr lang="ru-RU" sz="2000" b="1" dirty="0" err="1">
                <a:solidFill>
                  <a:schemeClr val="bg1"/>
                </a:solidFill>
              </a:rPr>
              <a:t>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думаєте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планети-гіганти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отримали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таку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назву</a:t>
            </a:r>
            <a:r>
              <a:rPr lang="ru-RU" sz="2000" b="1" dirty="0">
                <a:solidFill>
                  <a:schemeClr val="bg1"/>
                </a:solidFill>
              </a:rPr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229" y="2145323"/>
            <a:ext cx="4712677" cy="4712677"/>
          </a:xfrm>
          <a:prstGeom prst="rect">
            <a:avLst/>
          </a:prstGeom>
        </p:spPr>
      </p:pic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B8365FF0-6126-4C77-8FAF-1D931611F372}"/>
              </a:ext>
            </a:extLst>
          </p:cNvPr>
          <p:cNvGrpSpPr/>
          <p:nvPr/>
        </p:nvGrpSpPr>
        <p:grpSpPr>
          <a:xfrm>
            <a:off x="3422651" y="1393995"/>
            <a:ext cx="4035984" cy="5192210"/>
            <a:chOff x="3422651" y="1393995"/>
            <a:chExt cx="4035984" cy="5192210"/>
          </a:xfrm>
        </p:grpSpPr>
        <p:pic>
          <p:nvPicPr>
            <p:cNvPr id="3074" name="Picture 2" descr="Планети гіганти - я лечу в космос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651" y="1393995"/>
              <a:ext cx="4035984" cy="519221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94495-34B4-4286-AF00-98C76432FC46}"/>
                </a:ext>
              </a:extLst>
            </p:cNvPr>
            <p:cNvSpPr txBox="1"/>
            <p:nvPr/>
          </p:nvSpPr>
          <p:spPr>
            <a:xfrm>
              <a:off x="4541041" y="5362112"/>
              <a:ext cx="1016382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uk-UA" sz="2000" dirty="0">
                  <a:solidFill>
                    <a:schemeClr val="bg1"/>
                  </a:solidFill>
                </a:rPr>
                <a:t>Юпітер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Юпітер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Юпітер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Юпітер, який був названий на честь наймогутнішого бога римської міфології, це найбільша планета  Сонячної системи.  Недавно з’явилися гіпотези щодо можливості існування життя у хмарах Юпітера, тому що його ат­мосфера має всі компоненти, які є необхідними для появи життя. Деякі шари хмар є теплі та відносно комфортні для існування навіть земних мікроорганізмів. Планета має потужне магнітне поле, радіаційні пояси інтенсивніші від земних. Доба триває 9 год 50 хв; тривалість року 11,2 з. року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9837" y="1438385"/>
            <a:ext cx="3453401" cy="230226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9837" y="3949714"/>
            <a:ext cx="3453401" cy="194253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Сатурн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Сатурн 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Сатурн — це  друга за розміром планета Сонячної системи, названа на честь батька головного бога Юпітера, цю планету знали астрономи ще у стародавні часи.  Сатурн є найкрасиві­шою планетою Сонячної системи, бо має каз­кове кільце, яке зачаровує і дітей,  і дорослих . Атмосфера цієї планети подібна до атмосфери Юпітера.</a:t>
            </a: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 триває 10 год  14 хв; тривалість року 29,5 з. року.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8554" y="1342240"/>
            <a:ext cx="3475775" cy="231718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578" y="4159624"/>
            <a:ext cx="3973480" cy="21395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27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6549</TotalTime>
  <Words>1235</Words>
  <Application>Microsoft Office PowerPoint</Application>
  <PresentationFormat>Широкоэкранный</PresentationFormat>
  <Paragraphs>253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Monotype Corsiva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2020</cp:revision>
  <dcterms:created xsi:type="dcterms:W3CDTF">2018-01-05T16:38:53Z</dcterms:created>
  <dcterms:modified xsi:type="dcterms:W3CDTF">2022-04-05T05:34:03Z</dcterms:modified>
</cp:coreProperties>
</file>