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70" r:id="rId3"/>
    <p:sldId id="278" r:id="rId4"/>
    <p:sldId id="283" r:id="rId5"/>
    <p:sldId id="282" r:id="rId6"/>
    <p:sldId id="297" r:id="rId7"/>
    <p:sldId id="286" r:id="rId8"/>
    <p:sldId id="290" r:id="rId9"/>
    <p:sldId id="298" r:id="rId10"/>
    <p:sldId id="299" r:id="rId11"/>
    <p:sldId id="300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FF3131"/>
    <a:srgbClr val="1694E9"/>
    <a:srgbClr val="FFFF00"/>
    <a:srgbClr val="295FFF"/>
    <a:srgbClr val="FFB441"/>
    <a:srgbClr val="709E32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9478" y="3121279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Порівнюємо число і математичний вираз.</a:t>
            </a:r>
            <a:endParaRPr lang="ru-RU" sz="1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235E88-FDCD-4368-8794-009A667722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2835" y="281875"/>
            <a:ext cx="4331368" cy="262491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61AD09-9729-4B0A-94D9-4F913E644019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I\Downloads\изображение_viber_2022-03-29_00-05-53-611 — копия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1759" y="1263081"/>
            <a:ext cx="10537825" cy="4556125"/>
          </a:xfrm>
          <a:prstGeom prst="rect">
            <a:avLst/>
          </a:prstGeom>
          <a:noFill/>
        </p:spPr>
      </p:pic>
      <p:grpSp>
        <p:nvGrpSpPr>
          <p:cNvPr id="6" name="Групувати 22">
            <a:extLst>
              <a:ext uri="{FF2B5EF4-FFF2-40B4-BE49-F238E27FC236}">
                <a16:creationId xmlns:a16="http://schemas.microsoft.com/office/drawing/2014/main" id="{C0954BA6-221E-4B55-BFF2-34BFFBB5BF51}"/>
              </a:ext>
            </a:extLst>
          </p:cNvPr>
          <p:cNvGrpSpPr/>
          <p:nvPr/>
        </p:nvGrpSpPr>
        <p:grpSpPr>
          <a:xfrm>
            <a:off x="6054865" y="4393502"/>
            <a:ext cx="2252373" cy="497676"/>
            <a:chOff x="3020681" y="4842031"/>
            <a:chExt cx="3876591" cy="480581"/>
          </a:xfrm>
        </p:grpSpPr>
        <p:cxnSp>
          <p:nvCxnSpPr>
            <p:cNvPr id="7" name="Пряма сполучна лінія 23">
              <a:extLst>
                <a:ext uri="{FF2B5EF4-FFF2-40B4-BE49-F238E27FC236}">
                  <a16:creationId xmlns:a16="http://schemas.microsoft.com/office/drawing/2014/main" id="{A76942E3-4D82-45BB-AFFE-89394541FDDC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37" y="5060381"/>
              <a:ext cx="3775546" cy="12327"/>
            </a:xfrm>
            <a:prstGeom prst="line">
              <a:avLst/>
            </a:prstGeom>
            <a:solidFill>
              <a:srgbClr val="2F3242"/>
            </a:solidFill>
            <a:ln w="76200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 сполучна лінія 24">
              <a:extLst>
                <a:ext uri="{FF2B5EF4-FFF2-40B4-BE49-F238E27FC236}">
                  <a16:creationId xmlns:a16="http://schemas.microsoft.com/office/drawing/2014/main" id="{2857EF62-0426-49F3-AE5F-3ED522B1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4452" y="4842031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5D0C942-4361-4749-B436-23ECC84813AB}"/>
                </a:ext>
              </a:extLst>
            </p:cNvPr>
            <p:cNvSpPr/>
            <p:nvPr/>
          </p:nvSpPr>
          <p:spPr>
            <a:xfrm>
              <a:off x="6754397" y="4993571"/>
              <a:ext cx="142875" cy="155276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90BF2EC2-F58D-44B7-B191-5301773BC200}"/>
                </a:ext>
              </a:extLst>
            </p:cNvPr>
            <p:cNvSpPr/>
            <p:nvPr/>
          </p:nvSpPr>
          <p:spPr>
            <a:xfrm>
              <a:off x="3020681" y="4999314"/>
              <a:ext cx="142875" cy="155275"/>
            </a:xfrm>
            <a:prstGeom prst="ellipse">
              <a:avLst/>
            </a:prstGeom>
            <a:solidFill>
              <a:srgbClr val="2F3242"/>
            </a:solidFill>
            <a:ln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cxnSp>
          <p:nvCxnSpPr>
            <p:cNvPr id="11" name="Пряма сполучна лінія 27">
              <a:extLst>
                <a:ext uri="{FF2B5EF4-FFF2-40B4-BE49-F238E27FC236}">
                  <a16:creationId xmlns:a16="http://schemas.microsoft.com/office/drawing/2014/main" id="{60F7601A-1430-4122-89E7-6E335E64F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3491" y="4846617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 28">
              <a:extLst>
                <a:ext uri="{FF2B5EF4-FFF2-40B4-BE49-F238E27FC236}">
                  <a16:creationId xmlns:a16="http://schemas.microsoft.com/office/drawing/2014/main" id="{50C14E02-D7C6-4A9D-959A-E4820F0C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0041" y="4867021"/>
              <a:ext cx="0" cy="424666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 29">
              <a:extLst>
                <a:ext uri="{FF2B5EF4-FFF2-40B4-BE49-F238E27FC236}">
                  <a16:creationId xmlns:a16="http://schemas.microsoft.com/office/drawing/2014/main" id="{4B2E3FF1-A2EF-4608-959C-7671F11A4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0359" y="4883867"/>
              <a:ext cx="0" cy="424667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 30">
              <a:extLst>
                <a:ext uri="{FF2B5EF4-FFF2-40B4-BE49-F238E27FC236}">
                  <a16:creationId xmlns:a16="http://schemas.microsoft.com/office/drawing/2014/main" id="{98681D33-4227-40B2-AA97-5075DFBEE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847" y="4897945"/>
              <a:ext cx="0" cy="424667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 31">
              <a:extLst>
                <a:ext uri="{FF2B5EF4-FFF2-40B4-BE49-F238E27FC236}">
                  <a16:creationId xmlns:a16="http://schemas.microsoft.com/office/drawing/2014/main" id="{5424D1C0-603F-4EAC-88D2-98E6797B5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285" y="4897944"/>
              <a:ext cx="0" cy="424667"/>
            </a:xfrm>
            <a:prstGeom prst="line">
              <a:avLst/>
            </a:prstGeom>
            <a:solidFill>
              <a:srgbClr val="2F3242"/>
            </a:solidFill>
            <a:ln w="28575">
              <a:solidFill>
                <a:srgbClr val="2F3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Дуга 17">
            <a:extLst>
              <a:ext uri="{FF2B5EF4-FFF2-40B4-BE49-F238E27FC236}">
                <a16:creationId xmlns:a16="http://schemas.microsoft.com/office/drawing/2014/main" id="{3AD76F31-893D-4AE4-B911-34619D1F3A25}"/>
              </a:ext>
            </a:extLst>
          </p:cNvPr>
          <p:cNvSpPr/>
          <p:nvPr/>
        </p:nvSpPr>
        <p:spPr>
          <a:xfrm>
            <a:off x="6099103" y="4250699"/>
            <a:ext cx="1224723" cy="571467"/>
          </a:xfrm>
          <a:prstGeom prst="arc">
            <a:avLst>
              <a:gd name="adj1" fmla="val 10836319"/>
              <a:gd name="adj2" fmla="val 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46D93D93-0B76-4420-A0D3-5D3B559BE875}"/>
              </a:ext>
            </a:extLst>
          </p:cNvPr>
          <p:cNvSpPr/>
          <p:nvPr/>
        </p:nvSpPr>
        <p:spPr>
          <a:xfrm>
            <a:off x="7348760" y="4226899"/>
            <a:ext cx="898093" cy="595267"/>
          </a:xfrm>
          <a:prstGeom prst="arc">
            <a:avLst>
              <a:gd name="adj1" fmla="val 10954566"/>
              <a:gd name="adj2" fmla="val 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567D05D5-7B4D-43F1-AC4F-5AB03FE76E2B}"/>
              </a:ext>
            </a:extLst>
          </p:cNvPr>
          <p:cNvSpPr/>
          <p:nvPr/>
        </p:nvSpPr>
        <p:spPr>
          <a:xfrm flipV="1">
            <a:off x="6106416" y="4432338"/>
            <a:ext cx="2149064" cy="519224"/>
          </a:xfrm>
          <a:prstGeom prst="arc">
            <a:avLst>
              <a:gd name="adj1" fmla="val 10753039"/>
              <a:gd name="adj2" fmla="val 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3EE22B2-5843-4B2A-BFEC-2A5789BDE1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5341" y="3784137"/>
            <a:ext cx="703031" cy="4455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E713739-709A-4FCF-A650-5F1291C2DA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3864" y="3771629"/>
            <a:ext cx="703031" cy="4455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0ABEFC-35C6-4618-9470-55CAA7E4870A}"/>
              </a:ext>
            </a:extLst>
          </p:cNvPr>
          <p:cNvSpPr txBox="1"/>
          <p:nvPr/>
        </p:nvSpPr>
        <p:spPr>
          <a:xfrm>
            <a:off x="7123781" y="4985066"/>
            <a:ext cx="75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i="1" dirty="0"/>
              <a:t>?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3EE22B2-5843-4B2A-BFEC-2A5789BDE1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0141" y="4186703"/>
            <a:ext cx="703031" cy="44551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E713739-709A-4FCF-A650-5F1291C2DA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6626" y="4890187"/>
            <a:ext cx="703031" cy="44551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3EE22B2-5843-4B2A-BFEC-2A5789BDE1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8838" y="4020927"/>
            <a:ext cx="624311" cy="3956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E713739-709A-4FCF-A650-5F1291C2DA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9949" y="4018919"/>
            <a:ext cx="614139" cy="38917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3EE22B2-5843-4B2A-BFEC-2A5789BDE1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1457" y="4639154"/>
            <a:ext cx="624311" cy="39562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61BC819-32DA-4EEB-9995-EFFEA388B4C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3508" y="4688465"/>
            <a:ext cx="408866" cy="32486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E713739-709A-4FCF-A650-5F1291C2DA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1194" y="4637145"/>
            <a:ext cx="614139" cy="38917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322CC7A-F3B6-4DA0-A959-4AA35EB8BCC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6893" y="4716303"/>
            <a:ext cx="377807" cy="22663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CD07536-1C5F-4814-8730-BA8B6A87D45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8290" y="4634270"/>
            <a:ext cx="595988" cy="37767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CD07536-1C5F-4814-8730-BA8B6A87D45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77126" y="5220866"/>
            <a:ext cx="703031" cy="445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29.03.2022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61AD09-9729-4B0A-94D9-4F913E644019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I\Downloads\изображение_viber_2022-03-29_00-05-53-48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325" y="2098675"/>
            <a:ext cx="11307763" cy="2659063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9F767D-04E0-44E2-B54D-DDBDC9ED9A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8829" y="3929108"/>
            <a:ext cx="613270" cy="3886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A5A3EC-C3E3-4F25-8B50-683B9397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8081" y="4026191"/>
            <a:ext cx="367721" cy="1489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EEC841-FAC8-40E9-90E5-706C3891C4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6900" y="3933584"/>
            <a:ext cx="376287" cy="3796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49A8BC-B8E5-4210-A555-8013C17113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7432" y="3967602"/>
            <a:ext cx="377308" cy="2884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606C61-054A-4E5E-BA10-080DA218D12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5350" y="3959257"/>
            <a:ext cx="333740" cy="33669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606C61-054A-4E5E-BA10-080DA218D12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1373" y="3300774"/>
            <a:ext cx="333740" cy="3366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EEC841-FAC8-40E9-90E5-706C3891C4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4583" y="3939335"/>
            <a:ext cx="376287" cy="37962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1BC819-32DA-4EEB-9995-EFFEA388B4C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4579" y="3998351"/>
            <a:ext cx="408866" cy="3248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706EFC-7270-4739-BF21-F696A44046F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9419" y="3966533"/>
            <a:ext cx="403725" cy="36007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131C63F-F704-414C-913C-8F3AA0579FA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9585" y="4028458"/>
            <a:ext cx="393810" cy="3011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608ED3-0545-438A-BAB9-F1B75173256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6619" y="3993764"/>
            <a:ext cx="385043" cy="3884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E608ED3-0545-438A-BAB9-F1B75173256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8793" y="3343908"/>
            <a:ext cx="385043" cy="38845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606C61-054A-4E5E-BA10-080DA218D12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8098" y="4051272"/>
            <a:ext cx="333740" cy="33669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A5A3EC-C3E3-4F25-8B50-683B9397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71273" y="4152712"/>
            <a:ext cx="367721" cy="14899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B815EEF-ED27-4214-91ED-29173D5D8DCD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3380" y="4053343"/>
            <a:ext cx="484196" cy="36338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049A8BC-B8E5-4210-A555-8013C17113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6889" y="4111375"/>
            <a:ext cx="377308" cy="28849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8706EFC-7270-4739-BF21-F696A44046F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0076" y="4093053"/>
            <a:ext cx="403725" cy="36007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8706EFC-7270-4739-BF21-F696A44046F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3095" y="3420194"/>
            <a:ext cx="403725" cy="36007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DC9021B-2A9B-430F-B3BA-D3D2038D167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49694" y="4075109"/>
            <a:ext cx="474077" cy="42281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4A5A3EC-C3E3-4F25-8B50-683B9397BC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9839" y="4210222"/>
            <a:ext cx="367721" cy="14899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E608ED3-0545-438A-BAB9-F1B75173256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1623" y="4128911"/>
            <a:ext cx="385043" cy="38845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049A8BC-B8E5-4210-A555-8013C17113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9576" y="4134379"/>
            <a:ext cx="377308" cy="28849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2EEC841-FAC8-40E9-90E5-706C3891C4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3020" y="4129116"/>
            <a:ext cx="376287" cy="3796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2EEC841-FAC8-40E9-90E5-706C3891C4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59444" y="3430376"/>
            <a:ext cx="376287" cy="379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арифметичні дії.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9C5BB3-6821-43F8-A06D-F818D444E1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216" y="2170619"/>
            <a:ext cx="9546180" cy="1630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99509C-4772-4469-B63B-053C7D673F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9309" y="3801069"/>
            <a:ext cx="8044640" cy="163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9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числа. Усно визнач, на скільки в кожній парі одне число більше або менше за інше.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51DF6C-CF1E-480C-92A5-8A04010E0E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428" y="1372770"/>
            <a:ext cx="11129144" cy="176331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E9F5A9-3B19-4051-A46E-91C5741DAC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7875" y="3298299"/>
            <a:ext cx="3136249" cy="3415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2C5B58-8A0B-41C0-BE18-657E69267E89}"/>
              </a:ext>
            </a:extLst>
          </p:cNvPr>
          <p:cNvSpPr txBox="1"/>
          <p:nvPr/>
        </p:nvSpPr>
        <p:spPr>
          <a:xfrm>
            <a:off x="2264062" y="2015610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622D0-666E-46F8-9EC0-7F965C2E20EB}"/>
              </a:ext>
            </a:extLst>
          </p:cNvPr>
          <p:cNvSpPr txBox="1"/>
          <p:nvPr/>
        </p:nvSpPr>
        <p:spPr>
          <a:xfrm>
            <a:off x="4604877" y="2015609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49DF9-E904-439E-A511-2196BDF723FA}"/>
              </a:ext>
            </a:extLst>
          </p:cNvPr>
          <p:cNvSpPr txBox="1"/>
          <p:nvPr/>
        </p:nvSpPr>
        <p:spPr>
          <a:xfrm>
            <a:off x="7025532" y="2015608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833E1-CD8B-4466-9DF3-41B6B02B7393}"/>
              </a:ext>
            </a:extLst>
          </p:cNvPr>
          <p:cNvSpPr txBox="1"/>
          <p:nvPr/>
        </p:nvSpPr>
        <p:spPr>
          <a:xfrm>
            <a:off x="9343052" y="2015607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316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 числа в першому рядку стовпчика. Здогадайся, як отримана нерівність допоможе порівняти вираз і число в другому рядку стовпчика.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4443C4FF-886C-4FAB-8B7F-05FBEED0968B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6E47F8-6272-4AF1-890C-697E762B67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3736" y="4021807"/>
            <a:ext cx="11504528" cy="1509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85A281-BC66-44A5-9E0A-45EB2AD16B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478" y="1372099"/>
            <a:ext cx="2689151" cy="2928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CA79A1-E2F4-4E0C-B0A4-0861E1DC8DA6}"/>
              </a:ext>
            </a:extLst>
          </p:cNvPr>
          <p:cNvSpPr txBox="1"/>
          <p:nvPr/>
        </p:nvSpPr>
        <p:spPr>
          <a:xfrm>
            <a:off x="1261451" y="4300287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&gt;</a:t>
            </a:r>
            <a:endParaRPr lang="uk-UA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E8DEE-49DC-4045-9212-7C9642730F97}"/>
              </a:ext>
            </a:extLst>
          </p:cNvPr>
          <p:cNvSpPr txBox="1"/>
          <p:nvPr/>
        </p:nvSpPr>
        <p:spPr>
          <a:xfrm>
            <a:off x="1261451" y="4817959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&gt;</a:t>
            </a:r>
            <a:endParaRPr lang="uk-UA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EDF77-534D-4F48-AAF9-F50CE6DF1217}"/>
              </a:ext>
            </a:extLst>
          </p:cNvPr>
          <p:cNvSpPr txBox="1"/>
          <p:nvPr/>
        </p:nvSpPr>
        <p:spPr>
          <a:xfrm>
            <a:off x="4437788" y="4315129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59C42-CED6-41C7-97E8-94430D372425}"/>
              </a:ext>
            </a:extLst>
          </p:cNvPr>
          <p:cNvSpPr txBox="1"/>
          <p:nvPr/>
        </p:nvSpPr>
        <p:spPr>
          <a:xfrm>
            <a:off x="4437787" y="4817959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E3697-543A-40DA-8D2E-A84C8130FCC7}"/>
              </a:ext>
            </a:extLst>
          </p:cNvPr>
          <p:cNvSpPr txBox="1"/>
          <p:nvPr/>
        </p:nvSpPr>
        <p:spPr>
          <a:xfrm>
            <a:off x="7373580" y="4265587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350BA-C9CD-43D2-BC83-D1934C20FF9B}"/>
              </a:ext>
            </a:extLst>
          </p:cNvPr>
          <p:cNvSpPr txBox="1"/>
          <p:nvPr/>
        </p:nvSpPr>
        <p:spPr>
          <a:xfrm>
            <a:off x="7373580" y="4817958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8242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Правило.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54B49F01-556B-4251-B283-323F39898498}"/>
              </a:ext>
            </a:extLst>
          </p:cNvPr>
          <p:cNvSpPr/>
          <p:nvPr/>
        </p:nvSpPr>
        <p:spPr>
          <a:xfrm>
            <a:off x="317634" y="1511166"/>
            <a:ext cx="11502189" cy="4852305"/>
          </a:xfrm>
          <a:prstGeom prst="roundRect">
            <a:avLst>
              <a:gd name="adj" fmla="val 4368"/>
            </a:avLst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Щоб</a:t>
            </a:r>
            <a:r>
              <a:rPr lang="ru-RU" sz="4000" b="1" dirty="0"/>
              <a:t> пор</a:t>
            </a:r>
            <a:r>
              <a:rPr lang="uk-UA" sz="4000" b="1" dirty="0" err="1"/>
              <a:t>івняти</a:t>
            </a:r>
            <a:r>
              <a:rPr lang="uk-UA" sz="4000" b="1" dirty="0"/>
              <a:t> математичний вираз і число, слід:</a:t>
            </a:r>
          </a:p>
          <a:p>
            <a:pPr marL="342900" indent="-342900">
              <a:buAutoNum type="arabicParenR"/>
            </a:pPr>
            <a:r>
              <a:rPr lang="uk-UA" sz="4000" dirty="0"/>
              <a:t>Знайти значення математичного виразу;</a:t>
            </a:r>
          </a:p>
          <a:p>
            <a:pPr marL="342900" indent="-342900">
              <a:buAutoNum type="arabicParenR"/>
            </a:pPr>
            <a:r>
              <a:rPr lang="uk-UA" sz="4000" dirty="0"/>
              <a:t>Порівняти одержаний результат із даним числом;</a:t>
            </a:r>
          </a:p>
          <a:p>
            <a:pPr marL="342900" indent="-342900">
              <a:buAutoNum type="arabicParenR"/>
            </a:pPr>
            <a:r>
              <a:rPr lang="uk-UA" sz="4000" dirty="0"/>
              <a:t>Поставити відповідний знак між математичним виразом і числом.</a:t>
            </a:r>
          </a:p>
        </p:txBody>
      </p:sp>
    </p:spTree>
    <p:extLst>
      <p:ext uri="{BB962C8B-B14F-4D97-AF65-F5344CB8AC3E}">
        <p14:creationId xmlns:p14="http://schemas.microsoft.com/office/powerpoint/2010/main" val="162951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2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порівняння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за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схемами.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B661AD09-9729-4B0A-94D9-4F913E644019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EDD02A-46CE-49D2-BAB9-45AF93173F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907" y="2683042"/>
            <a:ext cx="11348185" cy="14919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1D750D-1ED6-4CC9-AED1-65F4F2E2C1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79"/>
          <a:stretch/>
        </p:blipFill>
        <p:spPr>
          <a:xfrm>
            <a:off x="1181048" y="3539163"/>
            <a:ext cx="428452" cy="618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0EDB0-FB8F-4A3C-9F99-B00D0F97335A}"/>
              </a:ext>
            </a:extLst>
          </p:cNvPr>
          <p:cNvSpPr txBox="1"/>
          <p:nvPr/>
        </p:nvSpPr>
        <p:spPr>
          <a:xfrm>
            <a:off x="1398397" y="3617806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F1AAB-FCE1-4CA7-B602-0AE9F8DE4E8F}"/>
              </a:ext>
            </a:extLst>
          </p:cNvPr>
          <p:cNvSpPr txBox="1"/>
          <p:nvPr/>
        </p:nvSpPr>
        <p:spPr>
          <a:xfrm>
            <a:off x="1398397" y="2807344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EC1CCE-E1BD-4E71-8154-0C561AB0ED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79"/>
          <a:stretch/>
        </p:blipFill>
        <p:spPr>
          <a:xfrm>
            <a:off x="4184130" y="3522059"/>
            <a:ext cx="428452" cy="618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B5CA5B-2BB4-4E3A-9DB8-0443F9E47E84}"/>
              </a:ext>
            </a:extLst>
          </p:cNvPr>
          <p:cNvSpPr txBox="1"/>
          <p:nvPr/>
        </p:nvSpPr>
        <p:spPr>
          <a:xfrm>
            <a:off x="4398356" y="3617806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15298-769D-4728-BD3F-FC8D5276618A}"/>
              </a:ext>
            </a:extLst>
          </p:cNvPr>
          <p:cNvSpPr txBox="1"/>
          <p:nvPr/>
        </p:nvSpPr>
        <p:spPr>
          <a:xfrm>
            <a:off x="4398356" y="2807344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&lt;</a:t>
            </a:r>
            <a:endParaRPr lang="uk-UA" sz="24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DF5DB51-9248-4AD2-826E-99CAAB03AB8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79"/>
          <a:stretch/>
        </p:blipFill>
        <p:spPr>
          <a:xfrm>
            <a:off x="7507403" y="3539162"/>
            <a:ext cx="428452" cy="618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DA0F97-28D8-4515-841D-E38B9073807A}"/>
              </a:ext>
            </a:extLst>
          </p:cNvPr>
          <p:cNvSpPr txBox="1"/>
          <p:nvPr/>
        </p:nvSpPr>
        <p:spPr>
          <a:xfrm>
            <a:off x="6839163" y="3617806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uk-UA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FAF50-1E19-4246-99E5-D3C432BA3DCC}"/>
              </a:ext>
            </a:extLst>
          </p:cNvPr>
          <p:cNvSpPr txBox="1"/>
          <p:nvPr/>
        </p:nvSpPr>
        <p:spPr>
          <a:xfrm>
            <a:off x="6839163" y="2807343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</a:t>
            </a:r>
            <a:endParaRPr lang="uk-UA" sz="2400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89CD95-063C-45D1-8A52-0DA2B3B6FE5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79"/>
          <a:stretch/>
        </p:blipFill>
        <p:spPr>
          <a:xfrm>
            <a:off x="10510485" y="3534088"/>
            <a:ext cx="428452" cy="6189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E5CA71-A6B4-446A-BB13-9A334754DDE7}"/>
              </a:ext>
            </a:extLst>
          </p:cNvPr>
          <p:cNvSpPr txBox="1"/>
          <p:nvPr/>
        </p:nvSpPr>
        <p:spPr>
          <a:xfrm>
            <a:off x="9809401" y="3617806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&gt;</a:t>
            </a:r>
            <a:endParaRPr lang="uk-UA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2DE1D-43FC-47C5-9D9C-EA0375CEB8BD}"/>
              </a:ext>
            </a:extLst>
          </p:cNvPr>
          <p:cNvSpPr txBox="1"/>
          <p:nvPr/>
        </p:nvSpPr>
        <p:spPr>
          <a:xfrm>
            <a:off x="9839122" y="2807343"/>
            <a:ext cx="6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&gt;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372514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29.03.2022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182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короткий запис до кожної задачі. Розв’яжи хоча б одну задачу. Чим вони схожі? Чим відрізняються? </a:t>
            </a: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3ABB517C-2999-45B2-9AC8-9D7B52CFF952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517B36DD-41B6-464F-AE16-69264A60EDA6}"/>
              </a:ext>
            </a:extLst>
          </p:cNvPr>
          <p:cNvGrpSpPr/>
          <p:nvPr/>
        </p:nvGrpSpPr>
        <p:grpSpPr>
          <a:xfrm>
            <a:off x="1609500" y="1575687"/>
            <a:ext cx="9690559" cy="4940616"/>
            <a:chOff x="1733068" y="1456402"/>
            <a:chExt cx="9210856" cy="4691588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DA56E84E-C4C9-42C1-BA60-E61573672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69432" y="1585615"/>
              <a:ext cx="8874492" cy="4562375"/>
            </a:xfrm>
            <a:prstGeom prst="rect">
              <a:avLst/>
            </a:prstGeom>
          </p:spPr>
        </p:pic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5F83561F-2C3C-4223-BAB9-C4068C007EC4}"/>
                </a:ext>
              </a:extLst>
            </p:cNvPr>
            <p:cNvSpPr/>
            <p:nvPr/>
          </p:nvSpPr>
          <p:spPr>
            <a:xfrm>
              <a:off x="1733068" y="1456402"/>
              <a:ext cx="1029383" cy="6996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B2E1E584-9EF4-46C8-B621-E3445EC24647}"/>
              </a:ext>
            </a:extLst>
          </p:cNvPr>
          <p:cNvGrpSpPr/>
          <p:nvPr/>
        </p:nvGrpSpPr>
        <p:grpSpPr>
          <a:xfrm>
            <a:off x="5072514" y="5420340"/>
            <a:ext cx="2541069" cy="1292986"/>
            <a:chOff x="3521038" y="4350619"/>
            <a:chExt cx="1849239" cy="1453520"/>
          </a:xfrm>
        </p:grpSpPr>
        <p:sp>
          <p:nvSpPr>
            <p:cNvPr id="10" name="Прямокутник 9">
              <a:extLst>
                <a:ext uri="{FF2B5EF4-FFF2-40B4-BE49-F238E27FC236}">
                  <a16:creationId xmlns:a16="http://schemas.microsoft.com/office/drawing/2014/main" id="{771999A0-D399-4436-8F25-8EB4CAE1DBB6}"/>
                </a:ext>
              </a:extLst>
            </p:cNvPr>
            <p:cNvSpPr/>
            <p:nvPr/>
          </p:nvSpPr>
          <p:spPr>
            <a:xfrm>
              <a:off x="3521038" y="4350619"/>
              <a:ext cx="1849239" cy="1232035"/>
            </a:xfrm>
            <a:prstGeom prst="rect">
              <a:avLst/>
            </a:prstGeom>
            <a:noFill/>
            <a:ln w="76200"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Прямокутник 10">
              <a:extLst>
                <a:ext uri="{FF2B5EF4-FFF2-40B4-BE49-F238E27FC236}">
                  <a16:creationId xmlns:a16="http://schemas.microsoft.com/office/drawing/2014/main" id="{13A2AAFF-B2D7-4804-9DC9-AFD18596DA8A}"/>
                </a:ext>
              </a:extLst>
            </p:cNvPr>
            <p:cNvSpPr/>
            <p:nvPr/>
          </p:nvSpPr>
          <p:spPr>
            <a:xfrm>
              <a:off x="4199727" y="5443900"/>
              <a:ext cx="456008" cy="36023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>
                  <a:solidFill>
                    <a:srgbClr val="2F3242"/>
                  </a:solidFill>
                </a:rPr>
                <a:t>1</a:t>
              </a:r>
            </a:p>
          </p:txBody>
        </p:sp>
      </p:grpSp>
      <p:grpSp>
        <p:nvGrpSpPr>
          <p:cNvPr id="13" name="Групувати 12">
            <a:extLst>
              <a:ext uri="{FF2B5EF4-FFF2-40B4-BE49-F238E27FC236}">
                <a16:creationId xmlns:a16="http://schemas.microsoft.com/office/drawing/2014/main" id="{DE6A003C-B0DA-45F4-AB08-299CFBD31576}"/>
              </a:ext>
            </a:extLst>
          </p:cNvPr>
          <p:cNvGrpSpPr/>
          <p:nvPr/>
        </p:nvGrpSpPr>
        <p:grpSpPr>
          <a:xfrm>
            <a:off x="2150996" y="5420341"/>
            <a:ext cx="2541069" cy="1292986"/>
            <a:chOff x="3521038" y="4350619"/>
            <a:chExt cx="1849239" cy="1453520"/>
          </a:xfrm>
        </p:grpSpPr>
        <p:sp>
          <p:nvSpPr>
            <p:cNvPr id="14" name="Прямокутник 13">
              <a:extLst>
                <a:ext uri="{FF2B5EF4-FFF2-40B4-BE49-F238E27FC236}">
                  <a16:creationId xmlns:a16="http://schemas.microsoft.com/office/drawing/2014/main" id="{0CA55C6D-65AD-4BF4-9424-F3B52A86E1CE}"/>
                </a:ext>
              </a:extLst>
            </p:cNvPr>
            <p:cNvSpPr/>
            <p:nvPr/>
          </p:nvSpPr>
          <p:spPr>
            <a:xfrm>
              <a:off x="3521038" y="4350619"/>
              <a:ext cx="1849239" cy="1232035"/>
            </a:xfrm>
            <a:prstGeom prst="rect">
              <a:avLst/>
            </a:prstGeom>
            <a:noFill/>
            <a:ln w="76200"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Прямокутник 14">
              <a:extLst>
                <a:ext uri="{FF2B5EF4-FFF2-40B4-BE49-F238E27FC236}">
                  <a16:creationId xmlns:a16="http://schemas.microsoft.com/office/drawing/2014/main" id="{A5E84694-EB35-4770-8E6B-33109C633EA7}"/>
                </a:ext>
              </a:extLst>
            </p:cNvPr>
            <p:cNvSpPr/>
            <p:nvPr/>
          </p:nvSpPr>
          <p:spPr>
            <a:xfrm>
              <a:off x="4199727" y="5443900"/>
              <a:ext cx="456008" cy="36023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>
                  <a:solidFill>
                    <a:srgbClr val="2F3242"/>
                  </a:solidFill>
                </a:rPr>
                <a:t>2</a:t>
              </a:r>
            </a:p>
          </p:txBody>
        </p:sp>
      </p:grpSp>
      <p:grpSp>
        <p:nvGrpSpPr>
          <p:cNvPr id="17" name="Групувати 16">
            <a:extLst>
              <a:ext uri="{FF2B5EF4-FFF2-40B4-BE49-F238E27FC236}">
                <a16:creationId xmlns:a16="http://schemas.microsoft.com/office/drawing/2014/main" id="{F0920F86-41D9-4ACD-A6F6-F7DB3B75965C}"/>
              </a:ext>
            </a:extLst>
          </p:cNvPr>
          <p:cNvGrpSpPr/>
          <p:nvPr/>
        </p:nvGrpSpPr>
        <p:grpSpPr>
          <a:xfrm>
            <a:off x="7944765" y="5420340"/>
            <a:ext cx="2541069" cy="1292986"/>
            <a:chOff x="3521038" y="4350619"/>
            <a:chExt cx="1849239" cy="1453520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627E99FE-979B-44D0-8F5F-527EBFD076A7}"/>
                </a:ext>
              </a:extLst>
            </p:cNvPr>
            <p:cNvSpPr/>
            <p:nvPr/>
          </p:nvSpPr>
          <p:spPr>
            <a:xfrm>
              <a:off x="3521038" y="4350619"/>
              <a:ext cx="1849239" cy="1232035"/>
            </a:xfrm>
            <a:prstGeom prst="rect">
              <a:avLst/>
            </a:prstGeom>
            <a:noFill/>
            <a:ln w="76200"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B9F4488C-24B6-4771-9EAF-6C03951CB5A4}"/>
                </a:ext>
              </a:extLst>
            </p:cNvPr>
            <p:cNvSpPr/>
            <p:nvPr/>
          </p:nvSpPr>
          <p:spPr>
            <a:xfrm>
              <a:off x="4199727" y="5443900"/>
              <a:ext cx="456008" cy="36023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2F3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b="1" dirty="0">
                  <a:solidFill>
                    <a:srgbClr val="2F3242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75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29.03.2022</a:t>
            </a:fld>
            <a:endParaRPr lang="ru-RU"/>
          </a:p>
        </p:txBody>
      </p:sp>
      <p:pic>
        <p:nvPicPr>
          <p:cNvPr id="1026" name="Picture 2" descr="C:\Users\I\Downloads\изображение_viber_2022-03-29_00-05-53-79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996"/>
          <a:stretch>
            <a:fillRect/>
          </a:stretch>
        </p:blipFill>
        <p:spPr bwMode="auto">
          <a:xfrm>
            <a:off x="621102" y="1928394"/>
            <a:ext cx="11110623" cy="2463819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Робота в зошиті.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61AD09-9729-4B0A-94D9-4F913E644019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Зошит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18E025-49ED-434F-B5E9-DE2CA27223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9762" y="3444885"/>
            <a:ext cx="609683" cy="558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426B10-4072-4F4B-B137-BB91914404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4805" y="3628653"/>
            <a:ext cx="356788" cy="2666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426B10-4072-4F4B-B137-BB91914404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0684" y="2938540"/>
            <a:ext cx="356788" cy="2666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74A0E0-66B6-433F-AB9A-4F8D0A5674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2595" y="3512035"/>
            <a:ext cx="609683" cy="5584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BCEB30-788C-4C5D-BF1F-51009A648B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266" y="3686400"/>
            <a:ext cx="356788" cy="2666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BCEB30-788C-4C5D-BF1F-51009A648B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30145" y="2996287"/>
            <a:ext cx="356788" cy="26660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D91C75-120F-4B40-8B5F-240F1A7ABA6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327" y="3564345"/>
            <a:ext cx="609683" cy="5584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BCEB30-788C-4C5D-BF1F-51009A648B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2229" y="3735283"/>
            <a:ext cx="356788" cy="2666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BCEB30-788C-4C5D-BF1F-51009A648B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6734" y="3045170"/>
            <a:ext cx="356788" cy="2666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B7B4DE-9D8E-417E-8A5A-7D68B831275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2053" y="3649041"/>
            <a:ext cx="609683" cy="5584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BCEB30-788C-4C5D-BF1F-51009A648B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40500" y="3807170"/>
            <a:ext cx="356788" cy="2666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BCEB30-788C-4C5D-BF1F-51009A648BD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31874" y="3108431"/>
            <a:ext cx="356788" cy="266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198</Words>
  <Application>Microsoft Office PowerPoint</Application>
  <PresentationFormat>Широкоэкранный</PresentationFormat>
  <Paragraphs>83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89</cp:revision>
  <dcterms:created xsi:type="dcterms:W3CDTF">2018-01-05T16:38:53Z</dcterms:created>
  <dcterms:modified xsi:type="dcterms:W3CDTF">2022-03-29T07:33:30Z</dcterms:modified>
</cp:coreProperties>
</file>