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322" r:id="rId3"/>
    <p:sldId id="323" r:id="rId4"/>
    <p:sldId id="324" r:id="rId5"/>
    <p:sldId id="270" r:id="rId6"/>
    <p:sldId id="279" r:id="rId7"/>
    <p:sldId id="280" r:id="rId8"/>
    <p:sldId id="282" r:id="rId9"/>
    <p:sldId id="274" r:id="rId10"/>
    <p:sldId id="283" r:id="rId11"/>
    <p:sldId id="347" r:id="rId12"/>
    <p:sldId id="348" r:id="rId13"/>
    <p:sldId id="349" r:id="rId14"/>
    <p:sldId id="284" r:id="rId15"/>
    <p:sldId id="286" r:id="rId16"/>
    <p:sldId id="298" r:id="rId17"/>
    <p:sldId id="287" r:id="rId18"/>
    <p:sldId id="278" r:id="rId19"/>
    <p:sldId id="350" r:id="rId20"/>
    <p:sldId id="351" r:id="rId21"/>
    <p:sldId id="352" r:id="rId22"/>
    <p:sldId id="299" r:id="rId23"/>
    <p:sldId id="293" r:id="rId24"/>
    <p:sldId id="304" r:id="rId25"/>
    <p:sldId id="300" r:id="rId26"/>
    <p:sldId id="296" r:id="rId27"/>
    <p:sldId id="345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00B050"/>
    <a:srgbClr val="1694E9"/>
    <a:srgbClr val="FFFF00"/>
    <a:srgbClr val="295FFF"/>
    <a:srgbClr val="FFB441"/>
    <a:srgbClr val="709E32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6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38.png"/><Relationship Id="rId7" Type="http://schemas.openxmlformats.org/officeDocument/2006/relationships/image" Target="../media/image42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jpeg"/><Relationship Id="rId5" Type="http://schemas.openxmlformats.org/officeDocument/2006/relationships/image" Target="../media/image40.jpeg"/><Relationship Id="rId10" Type="http://schemas.openxmlformats.org/officeDocument/2006/relationships/image" Target="../media/image45.jpeg"/><Relationship Id="rId4" Type="http://schemas.openxmlformats.org/officeDocument/2006/relationships/image" Target="../media/image39.jpeg"/><Relationship Id="rId9" Type="http://schemas.openxmlformats.org/officeDocument/2006/relationships/image" Target="../media/image4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jpeg"/><Relationship Id="rId4" Type="http://schemas.openxmlformats.org/officeDocument/2006/relationships/image" Target="../media/image5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jpeg"/><Relationship Id="rId7" Type="http://schemas.openxmlformats.org/officeDocument/2006/relationships/image" Target="../media/image63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jpeg"/><Relationship Id="rId5" Type="http://schemas.openxmlformats.org/officeDocument/2006/relationships/image" Target="../media/image61.jpeg"/><Relationship Id="rId4" Type="http://schemas.openxmlformats.org/officeDocument/2006/relationships/image" Target="../media/image60.jpeg"/><Relationship Id="rId9" Type="http://schemas.openxmlformats.org/officeDocument/2006/relationships/image" Target="../media/image6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66558" y="3271506"/>
            <a:ext cx="73238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rgbClr val="2F3242"/>
                </a:solidFill>
              </a:rPr>
              <a:t>Які матеріали людина </a:t>
            </a:r>
            <a:endParaRPr lang="uk-UA" sz="4000" b="1" dirty="0" smtClean="0">
              <a:solidFill>
                <a:srgbClr val="2F3242"/>
              </a:solidFill>
            </a:endParaRPr>
          </a:p>
          <a:p>
            <a:pPr algn="ctr"/>
            <a:r>
              <a:rPr lang="uk-UA" sz="4000" b="1" dirty="0" smtClean="0">
                <a:solidFill>
                  <a:srgbClr val="2F3242"/>
                </a:solidFill>
              </a:rPr>
              <a:t>використовує </a:t>
            </a:r>
            <a:r>
              <a:rPr lang="uk-UA" sz="4000" b="1" dirty="0">
                <a:solidFill>
                  <a:srgbClr val="2F3242"/>
                </a:solidFill>
              </a:rPr>
              <a:t>в </a:t>
            </a:r>
            <a:r>
              <a:rPr lang="uk-UA" sz="4000" b="1" dirty="0" smtClean="0">
                <a:solidFill>
                  <a:srgbClr val="2F3242"/>
                </a:solidFill>
              </a:rPr>
              <a:t>повсякденному </a:t>
            </a:r>
            <a:r>
              <a:rPr lang="uk-UA" sz="4000" b="1" dirty="0">
                <a:solidFill>
                  <a:srgbClr val="2F3242"/>
                </a:solidFill>
              </a:rPr>
              <a:t>житті</a:t>
            </a:r>
            <a:r>
              <a:rPr lang="uk-UA" sz="4000" b="1" dirty="0" smtClean="0">
                <a:solidFill>
                  <a:srgbClr val="2F3242"/>
                </a:solidFill>
              </a:rPr>
              <a:t>.</a:t>
            </a:r>
            <a:endParaRPr lang="uk-UA" sz="40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178195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ÐºÐ»Ð¸Ð¿Ð°ÑÑ Ð´ÐµÑÐ¸ Ð¸ Ð´ÐµÑÐµÐ²Ð¾&quot;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38751" y="178195"/>
            <a:ext cx="3039171" cy="292695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Матеріали</a:t>
            </a:r>
            <a:r>
              <a:rPr lang="ru-RU" sz="2000" b="1" dirty="0"/>
              <a:t> для </a:t>
            </a:r>
            <a:r>
              <a:rPr lang="ru-RU" sz="2000" b="1" dirty="0" err="1"/>
              <a:t>будинків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Результат пошуку зображень за запитом &quot;иглу&quot;">
            <a:extLst>
              <a:ext uri="{FF2B5EF4-FFF2-40B4-BE49-F238E27FC236}">
                <a16:creationId xmlns:a16="http://schemas.microsoft.com/office/drawing/2014/main" id="{FD214264-0C7D-47CC-8F7E-932ACF76A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32783" y="1194640"/>
            <a:ext cx="9879119" cy="530099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4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Матеріали</a:t>
            </a:r>
            <a:r>
              <a:rPr lang="ru-RU" sz="2000" b="1" dirty="0"/>
              <a:t> для </a:t>
            </a:r>
            <a:r>
              <a:rPr lang="ru-RU" sz="2000" b="1" dirty="0" err="1"/>
              <a:t>будинків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Результат пошуку зображень за запитом &quot;Юрта&quot;">
            <a:extLst>
              <a:ext uri="{FF2B5EF4-FFF2-40B4-BE49-F238E27FC236}">
                <a16:creationId xmlns:a16="http://schemas.microsoft.com/office/drawing/2014/main" id="{BE9B9767-4B83-42C6-9708-D82AFDE2D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70484" y="1417859"/>
            <a:ext cx="7674543" cy="511136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4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Матеріали</a:t>
            </a:r>
            <a:r>
              <a:rPr lang="ru-RU" sz="2000" b="1" dirty="0"/>
              <a:t> для </a:t>
            </a:r>
            <a:r>
              <a:rPr lang="ru-RU" sz="2000" b="1" dirty="0" err="1"/>
              <a:t>будинків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Результат пошуку зображень за запитом &quot;Кирпичный дом&quot;">
            <a:extLst>
              <a:ext uri="{FF2B5EF4-FFF2-40B4-BE49-F238E27FC236}">
                <a16:creationId xmlns:a16="http://schemas.microsoft.com/office/drawing/2014/main" id="{9994AAF0-E33A-4F35-AC37-72A9EE116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5596" y="1414281"/>
            <a:ext cx="6598920" cy="494919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15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Матеріали</a:t>
            </a:r>
            <a:r>
              <a:rPr lang="ru-RU" sz="2000" b="1" dirty="0"/>
              <a:t> для </a:t>
            </a:r>
            <a:r>
              <a:rPr lang="ru-RU" sz="2000" b="1" dirty="0" err="1"/>
              <a:t>будинків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148" name="Picture 4" descr="Результат пошуку зображень за запитом &quot;деревяний дом&quot;">
            <a:extLst>
              <a:ext uri="{FF2B5EF4-FFF2-40B4-BE49-F238E27FC236}">
                <a16:creationId xmlns:a16="http://schemas.microsoft.com/office/drawing/2014/main" id="{51E96CA8-AF85-4FB5-AE5A-75C711F0E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10037" y="1417859"/>
            <a:ext cx="6946232" cy="520967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88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Рукотворні та природні тіла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Результат пошуку зображень за запитом &quot;листок&quot;">
            <a:extLst>
              <a:ext uri="{FF2B5EF4-FFF2-40B4-BE49-F238E27FC236}">
                <a16:creationId xmlns:a16="http://schemas.microsoft.com/office/drawing/2014/main" id="{552095B3-2B8B-409B-960F-237EB6734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803" y="1212783"/>
            <a:ext cx="2933393" cy="245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Результат пошуку зображень за запитом &quot;яблуко&quot;">
            <a:extLst>
              <a:ext uri="{FF2B5EF4-FFF2-40B4-BE49-F238E27FC236}">
                <a16:creationId xmlns:a16="http://schemas.microsoft.com/office/drawing/2014/main" id="{EF63F59F-14DB-4ED3-8A6B-8B117D57F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08123" y="4043436"/>
            <a:ext cx="2561233" cy="250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Результат пошуку зображень за запитом &quot;мяч&quot;">
            <a:extLst>
              <a:ext uri="{FF2B5EF4-FFF2-40B4-BE49-F238E27FC236}">
                <a16:creationId xmlns:a16="http://schemas.microsoft.com/office/drawing/2014/main" id="{65847FC9-9E57-4471-8774-7C8D10909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0528" y="3519995"/>
            <a:ext cx="3616891" cy="319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Результат пошуку зображень за запитом &quot;пеньки&quot;">
            <a:extLst>
              <a:ext uri="{FF2B5EF4-FFF2-40B4-BE49-F238E27FC236}">
                <a16:creationId xmlns:a16="http://schemas.microsoft.com/office/drawing/2014/main" id="{49AFBADC-93F4-4522-B3EF-C73459C80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7471" y="1386405"/>
            <a:ext cx="3066729" cy="204259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Результат пошуку зображень за запитом &quot;скамейка&quot;">
            <a:extLst>
              <a:ext uri="{FF2B5EF4-FFF2-40B4-BE49-F238E27FC236}">
                <a16:creationId xmlns:a16="http://schemas.microsoft.com/office/drawing/2014/main" id="{C48DBEBA-300C-43C1-80D6-3E9D0D102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84919" y="3519995"/>
            <a:ext cx="2921267" cy="292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Результат пошуку зображень за запитом &quot;качели&quot;">
            <a:extLst>
              <a:ext uri="{FF2B5EF4-FFF2-40B4-BE49-F238E27FC236}">
                <a16:creationId xmlns:a16="http://schemas.microsoft.com/office/drawing/2014/main" id="{F45C2523-9B8F-4F17-AF46-11AC30C78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8878" y="1152643"/>
            <a:ext cx="2439686" cy="271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54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8208" name="Picture 16" descr="Результат пошуку зображень за запитом &quot;деревянные санки&quot;">
            <a:extLst>
              <a:ext uri="{FF2B5EF4-FFF2-40B4-BE49-F238E27FC236}">
                <a16:creationId xmlns:a16="http://schemas.microsoft.com/office/drawing/2014/main" id="{94E562DD-916B-4340-8FE0-C2E538710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327" y="3538064"/>
            <a:ext cx="3152675" cy="31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Поміркуй, що спільного та відмінного в продемонстрвованих предметах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194" name="Picture 2" descr="Результат пошуку зображень за запитом &quot;носки колготки&quot;">
            <a:extLst>
              <a:ext uri="{FF2B5EF4-FFF2-40B4-BE49-F238E27FC236}">
                <a16:creationId xmlns:a16="http://schemas.microsoft.com/office/drawing/2014/main" id="{212C79A4-D0C5-4AE2-BCA9-A17A2C6F2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692" y="1423988"/>
            <a:ext cx="2224087" cy="200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Результат пошуку зображень за запитом &quot;носки вязані&quot;">
            <a:extLst>
              <a:ext uri="{FF2B5EF4-FFF2-40B4-BE49-F238E27FC236}">
                <a16:creationId xmlns:a16="http://schemas.microsoft.com/office/drawing/2014/main" id="{1EB18A34-164A-44E2-BA0B-1EF9C0FD6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81409" y="1467661"/>
            <a:ext cx="2811178" cy="187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Результат пошуку зображень за запитом &quot;ложка металлическая&quot;">
            <a:extLst>
              <a:ext uri="{FF2B5EF4-FFF2-40B4-BE49-F238E27FC236}">
                <a16:creationId xmlns:a16="http://schemas.microsoft.com/office/drawing/2014/main" id="{80F591C5-3DD6-4B03-AC20-7113F2E9D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854" y="112098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Результат пошуку зображень за запитом &quot;ложка пластиковая&quot;">
            <a:extLst>
              <a:ext uri="{FF2B5EF4-FFF2-40B4-BE49-F238E27FC236}">
                <a16:creationId xmlns:a16="http://schemas.microsoft.com/office/drawing/2014/main" id="{7BBD1E22-2837-4928-8A35-AB00AD72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65404" y="620773"/>
            <a:ext cx="2811178" cy="281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Результат пошуку зображень за запитом &quot;деревянная кухонная доска&quot;">
            <a:extLst>
              <a:ext uri="{FF2B5EF4-FFF2-40B4-BE49-F238E27FC236}">
                <a16:creationId xmlns:a16="http://schemas.microsoft.com/office/drawing/2014/main" id="{A639532A-F6F3-4E5B-AB47-6B07E90E4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93040" y="1299178"/>
            <a:ext cx="2172747" cy="145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Результат пошуку зображень за запитом &quot;пластикова кухонная доска&quot;">
            <a:extLst>
              <a:ext uri="{FF2B5EF4-FFF2-40B4-BE49-F238E27FC236}">
                <a16:creationId xmlns:a16="http://schemas.microsoft.com/office/drawing/2014/main" id="{816EA78F-74E9-498A-BEF5-9F55496C6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27057" y="2767579"/>
            <a:ext cx="2406251" cy="173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Результат пошуку зображень за запитом &quot;пластмассовые санки&quot;">
            <a:extLst>
              <a:ext uri="{FF2B5EF4-FFF2-40B4-BE49-F238E27FC236}">
                <a16:creationId xmlns:a16="http://schemas.microsoft.com/office/drawing/2014/main" id="{CEEA1ADF-1BA4-4818-AD1E-DE09CE84A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3660" y="3420625"/>
            <a:ext cx="3156838" cy="315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2" name="Picture 20" descr="Результат пошуку зображень за запитом &quot;корзинка для хлеба&quot;">
            <a:extLst>
              <a:ext uri="{FF2B5EF4-FFF2-40B4-BE49-F238E27FC236}">
                <a16:creationId xmlns:a16="http://schemas.microsoft.com/office/drawing/2014/main" id="{E97E08E6-1937-4D12-87CF-AB319ADB4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23908" y="4439383"/>
            <a:ext cx="3103147" cy="167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4" name="Picture 22" descr="Результат пошуку зображень за запитом &quot;пластиковая хлебница&quot;">
            <a:extLst>
              <a:ext uri="{FF2B5EF4-FFF2-40B4-BE49-F238E27FC236}">
                <a16:creationId xmlns:a16="http://schemas.microsoft.com/office/drawing/2014/main" id="{6CEF79F5-D3E3-40AE-84EA-5659BB2CB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58619" y="443938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71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62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127885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Назвіть</a:t>
            </a:r>
            <a:r>
              <a:rPr lang="ru-RU" sz="2000" b="1" dirty="0"/>
              <a:t> </a:t>
            </a:r>
            <a:r>
              <a:rPr lang="ru-RU" sz="2000" b="1" dirty="0" err="1"/>
              <a:t>вироби</a:t>
            </a:r>
            <a:r>
              <a:rPr lang="ru-RU" sz="2000" b="1" dirty="0"/>
              <a:t> </a:t>
            </a:r>
            <a:r>
              <a:rPr lang="ru-RU" sz="2000" b="1" dirty="0" err="1"/>
              <a:t>із</a:t>
            </a:r>
            <a:r>
              <a:rPr lang="ru-RU" sz="2000" b="1" dirty="0"/>
              <a:t> </a:t>
            </a:r>
            <a:r>
              <a:rPr lang="ru-RU" sz="2000" b="1" dirty="0" err="1"/>
              <a:t>штучних</a:t>
            </a:r>
            <a:r>
              <a:rPr lang="ru-RU" sz="2000" b="1" dirty="0"/>
              <a:t> </a:t>
            </a:r>
            <a:r>
              <a:rPr lang="ru-RU" sz="2000" b="1" dirty="0" err="1"/>
              <a:t>матеріалів</a:t>
            </a:r>
            <a:r>
              <a:rPr lang="ru-RU" sz="2000" b="1" dirty="0"/>
              <a:t>, </a:t>
            </a:r>
            <a:r>
              <a:rPr lang="ru-RU" sz="2000" b="1" dirty="0" err="1"/>
              <a:t>які</a:t>
            </a:r>
            <a:r>
              <a:rPr lang="ru-RU" sz="2000" b="1" dirty="0"/>
              <a:t> вас </a:t>
            </a:r>
            <a:r>
              <a:rPr lang="ru-RU" sz="2000" b="1" dirty="0" err="1"/>
              <a:t>оточують</a:t>
            </a:r>
            <a:r>
              <a:rPr lang="ru-RU" sz="2000" b="1" dirty="0"/>
              <a:t>. </a:t>
            </a:r>
            <a:r>
              <a:rPr lang="ru-RU" sz="2000" b="1" dirty="0" err="1"/>
              <a:t>Що</a:t>
            </a:r>
            <a:r>
              <a:rPr lang="ru-RU" sz="2000" b="1" dirty="0"/>
              <a:t> </a:t>
            </a:r>
            <a:r>
              <a:rPr lang="ru-RU" sz="2000" b="1" dirty="0" err="1"/>
              <a:t>спонукало</a:t>
            </a:r>
            <a:r>
              <a:rPr lang="ru-RU" sz="2000" b="1" dirty="0"/>
              <a:t> </a:t>
            </a:r>
            <a:r>
              <a:rPr lang="ru-RU" sz="2000" b="1" dirty="0" err="1"/>
              <a:t>людину</a:t>
            </a:r>
            <a:r>
              <a:rPr lang="ru-RU" sz="2000" b="1" dirty="0"/>
              <a:t> до </a:t>
            </a:r>
            <a:r>
              <a:rPr lang="ru-RU" sz="2000" b="1" dirty="0" err="1"/>
              <a:t>винайдення</a:t>
            </a:r>
            <a:r>
              <a:rPr lang="ru-RU" sz="2000" b="1" dirty="0"/>
              <a:t> </a:t>
            </a:r>
            <a:r>
              <a:rPr lang="ru-RU" sz="2000" b="1" dirty="0" err="1"/>
              <a:t>штучних</a:t>
            </a:r>
            <a:r>
              <a:rPr lang="ru-RU" sz="2000" b="1" dirty="0"/>
              <a:t> </a:t>
            </a:r>
            <a:r>
              <a:rPr lang="ru-RU" sz="2000" b="1" dirty="0" err="1"/>
              <a:t>матеріалів</a:t>
            </a:r>
            <a:r>
              <a:rPr lang="ru-RU" sz="2000" b="1" dirty="0"/>
              <a:t>? </a:t>
            </a:r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можна</a:t>
            </a:r>
            <a:r>
              <a:rPr lang="ru-RU" sz="2000" b="1" dirty="0"/>
              <a:t> </a:t>
            </a:r>
            <a:r>
              <a:rPr lang="ru-RU" sz="2000" b="1" dirty="0" err="1"/>
              <a:t>із</a:t>
            </a:r>
            <a:r>
              <a:rPr lang="ru-RU" sz="2000" b="1" dirty="0"/>
              <a:t> </a:t>
            </a:r>
            <a:r>
              <a:rPr lang="ru-RU" sz="2000" b="1" dirty="0" err="1"/>
              <a:t>цих</a:t>
            </a:r>
            <a:r>
              <a:rPr lang="ru-RU" sz="2000" b="1" dirty="0"/>
              <a:t> </a:t>
            </a:r>
            <a:r>
              <a:rPr lang="ru-RU" sz="2000" b="1" dirty="0" err="1"/>
              <a:t>матеріалів</a:t>
            </a:r>
            <a:r>
              <a:rPr lang="ru-RU" sz="2000" b="1" dirty="0"/>
              <a:t> </a:t>
            </a:r>
            <a:r>
              <a:rPr lang="ru-RU" sz="2000" b="1" dirty="0" err="1"/>
              <a:t>виготовляти</a:t>
            </a:r>
            <a:r>
              <a:rPr lang="ru-RU" sz="2000" b="1" dirty="0"/>
              <a:t> </a:t>
            </a:r>
            <a:r>
              <a:rPr lang="ru-RU" sz="2000" b="1" dirty="0" err="1"/>
              <a:t>вироби</a:t>
            </a:r>
            <a:r>
              <a:rPr lang="ru-RU" sz="2000" b="1" dirty="0"/>
              <a:t> для </a:t>
            </a:r>
            <a:r>
              <a:rPr lang="ru-RU" sz="2000" b="1" dirty="0" err="1"/>
              <a:t>оздоблення</a:t>
            </a:r>
            <a:r>
              <a:rPr lang="ru-RU" sz="2000" b="1" dirty="0"/>
              <a:t> </a:t>
            </a:r>
            <a:r>
              <a:rPr lang="ru-RU" sz="2000" b="1" dirty="0" err="1"/>
              <a:t>житла</a:t>
            </a:r>
            <a:r>
              <a:rPr lang="ru-RU" sz="2000" b="1" dirty="0"/>
              <a:t>, </a:t>
            </a:r>
            <a:r>
              <a:rPr lang="ru-RU" sz="2000" b="1" dirty="0" err="1"/>
              <a:t>робити</a:t>
            </a:r>
            <a:r>
              <a:rPr lang="ru-RU" sz="2000" b="1" dirty="0"/>
              <a:t> </a:t>
            </a:r>
            <a:r>
              <a:rPr lang="ru-RU" sz="2000" b="1" dirty="0" err="1"/>
              <a:t>іграшки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ÐÐ°ÑÑÐ¸Ð½ÐºÐ¸ Ð¿Ð¾ Ð·Ð°Ð¿ÑÐ¾ÑÑ ÐºÐ»Ð¸Ð¿Ð°ÑÑ Ð·Ð½Ð°Ðº Ð²Ð¾Ð¿ÑÐ¾ÑÐ°">
            <a:extLst>
              <a:ext uri="{FF2B5EF4-FFF2-40B4-BE49-F238E27FC236}">
                <a16:creationId xmlns:a16="http://schemas.microsoft.com/office/drawing/2014/main" id="{D23973CD-D6FD-474B-B7A9-4CE4E9868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2924" y="1905000"/>
            <a:ext cx="4643438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55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Вкажіть назви помешкань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42" name="Picture 2" descr="Результат пошуку зображень за запитом &quot;кухня&quot;">
            <a:extLst>
              <a:ext uri="{FF2B5EF4-FFF2-40B4-BE49-F238E27FC236}">
                <a16:creationId xmlns:a16="http://schemas.microsoft.com/office/drawing/2014/main" id="{55DB34ED-3851-400D-920E-AC6FA8DAB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6349" y="1456402"/>
            <a:ext cx="6848124" cy="499358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8672A97-2C8C-4E81-B0AB-86D8387A27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6721" y="2943881"/>
            <a:ext cx="3647855" cy="15130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DB1C5F-987F-42EA-A4B4-3A106ED5272E}"/>
              </a:ext>
            </a:extLst>
          </p:cNvPr>
          <p:cNvSpPr txBox="1"/>
          <p:nvPr/>
        </p:nvSpPr>
        <p:spPr>
          <a:xfrm>
            <a:off x="8864926" y="3012348"/>
            <a:ext cx="25314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dirty="0">
                <a:latin typeface="Monotype Corsiva" panose="03010101010201010101" pitchFamily="66" charset="0"/>
              </a:rPr>
              <a:t>Кухня</a:t>
            </a:r>
            <a:r>
              <a:rPr lang="en-US" sz="6600" dirty="0">
                <a:latin typeface="Monotype Corsiva" panose="03010101010201010101" pitchFamily="66" charset="0"/>
              </a:rPr>
              <a:t> </a:t>
            </a:r>
            <a:endParaRPr lang="uk-UA" sz="6600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Вкажіть назви помешкань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1266" name="Picture 2" descr="Результат пошуку зображень за запитом &quot;детская&quot;">
            <a:extLst>
              <a:ext uri="{FF2B5EF4-FFF2-40B4-BE49-F238E27FC236}">
                <a16:creationId xmlns:a16="http://schemas.microsoft.com/office/drawing/2014/main" id="{897419B1-0F19-44EF-ACDF-904A294D2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1449" y="1552964"/>
            <a:ext cx="7193280" cy="481050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642312C-14C0-41DA-8D3A-1F653D9C2EC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31731" y="2934256"/>
            <a:ext cx="3647855" cy="15130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4BFFAA-5E99-43FA-BE94-757A6959A5DB}"/>
              </a:ext>
            </a:extLst>
          </p:cNvPr>
          <p:cNvSpPr txBox="1"/>
          <p:nvPr/>
        </p:nvSpPr>
        <p:spPr>
          <a:xfrm>
            <a:off x="8797549" y="3031598"/>
            <a:ext cx="30992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dirty="0">
                <a:latin typeface="Monotype Corsiva" panose="03010101010201010101" pitchFamily="66" charset="0"/>
              </a:rPr>
              <a:t>Дитяча</a:t>
            </a:r>
          </a:p>
        </p:txBody>
      </p:sp>
    </p:spTree>
    <p:extLst>
      <p:ext uri="{BB962C8B-B14F-4D97-AF65-F5344CB8AC3E}">
        <p14:creationId xmlns:p14="http://schemas.microsoft.com/office/powerpoint/2010/main" val="164605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Прослухайте вірш та налаштуймося на роботу.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7317" y="1493949"/>
            <a:ext cx="6384283" cy="476187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08691" y="1415827"/>
            <a:ext cx="4172754" cy="49181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Пролунав уже дзвінок,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Починається урок.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Побажаю всім натхнення.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За роботу, в добрий час! </a:t>
            </a:r>
          </a:p>
        </p:txBody>
      </p:sp>
    </p:spTree>
    <p:extLst>
      <p:ext uri="{BB962C8B-B14F-4D97-AF65-F5344CB8AC3E}">
        <p14:creationId xmlns:p14="http://schemas.microsoft.com/office/powerpoint/2010/main" val="190190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2290" name="Picture 2" descr="Результат пошуку зображень за запитом &quot;гостинная&quot;">
            <a:extLst>
              <a:ext uri="{FF2B5EF4-FFF2-40B4-BE49-F238E27FC236}">
                <a16:creationId xmlns:a16="http://schemas.microsoft.com/office/drawing/2014/main" id="{B06528A9-C6C1-4FE9-82F3-CEF9C266A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82580" y="1495405"/>
            <a:ext cx="7285522" cy="478032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Вкажіть назви помешкань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A5D0185-ADD9-4B88-8275-06E1F2A4ED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31731" y="2934256"/>
            <a:ext cx="3647855" cy="15130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5367F2-4DDD-4E16-B42B-48627125D07F}"/>
              </a:ext>
            </a:extLst>
          </p:cNvPr>
          <p:cNvSpPr txBox="1"/>
          <p:nvPr/>
        </p:nvSpPr>
        <p:spPr>
          <a:xfrm>
            <a:off x="8523111" y="3031598"/>
            <a:ext cx="34650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dirty="0">
                <a:latin typeface="Monotype Corsiva" panose="03010101010201010101" pitchFamily="66" charset="0"/>
              </a:rPr>
              <a:t>Вітальня</a:t>
            </a:r>
          </a:p>
        </p:txBody>
      </p:sp>
    </p:spTree>
    <p:extLst>
      <p:ext uri="{BB962C8B-B14F-4D97-AF65-F5344CB8AC3E}">
        <p14:creationId xmlns:p14="http://schemas.microsoft.com/office/powerpoint/2010/main" val="166869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3314" name="Picture 2" descr="Результат пошуку зображень за запитом &quot;спальня&quot;">
            <a:extLst>
              <a:ext uri="{FF2B5EF4-FFF2-40B4-BE49-F238E27FC236}">
                <a16:creationId xmlns:a16="http://schemas.microsoft.com/office/drawing/2014/main" id="{F826FEF1-6E98-4429-9B28-055AE7902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50352" y="1637131"/>
            <a:ext cx="7155958" cy="467821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46166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Вкажіть назви помешкань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22898BD-224D-4FF1-8935-CF6CB256FD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31731" y="2934256"/>
            <a:ext cx="3647855" cy="15130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D9ABC2-83B3-44E8-93E7-ACAA329C5161}"/>
              </a:ext>
            </a:extLst>
          </p:cNvPr>
          <p:cNvSpPr txBox="1"/>
          <p:nvPr/>
        </p:nvSpPr>
        <p:spPr>
          <a:xfrm>
            <a:off x="8739913" y="3012347"/>
            <a:ext cx="34650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dirty="0">
                <a:latin typeface="Monotype Corsiva" panose="03010101010201010101" pitchFamily="66" charset="0"/>
              </a:rPr>
              <a:t>Спальня</a:t>
            </a:r>
          </a:p>
        </p:txBody>
      </p:sp>
    </p:spTree>
    <p:extLst>
      <p:ext uri="{BB962C8B-B14F-4D97-AF65-F5344CB8AC3E}">
        <p14:creationId xmlns:p14="http://schemas.microsoft.com/office/powerpoint/2010/main" val="379455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0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976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Познач зображення давнього житла буквою </a:t>
            </a:r>
            <a:r>
              <a:rPr lang="uk-UA" sz="2000" b="1" i="1" dirty="0">
                <a:solidFill>
                  <a:schemeClr val="bg1"/>
                </a:solidFill>
              </a:rPr>
              <a:t>Д</a:t>
            </a:r>
            <a:r>
              <a:rPr lang="uk-UA" sz="2000" b="1" dirty="0">
                <a:solidFill>
                  <a:schemeClr val="bg1"/>
                </a:solidFill>
              </a:rPr>
              <a:t>, а сучасного – </a:t>
            </a:r>
            <a:r>
              <a:rPr lang="uk-UA" sz="2000" b="1" i="1" dirty="0">
                <a:solidFill>
                  <a:schemeClr val="bg1"/>
                </a:solidFill>
              </a:rPr>
              <a:t>С. </a:t>
            </a:r>
            <a:r>
              <a:rPr lang="uk-UA" sz="2000" b="1" dirty="0">
                <a:solidFill>
                  <a:schemeClr val="bg1"/>
                </a:solidFill>
              </a:rPr>
              <a:t>Чим відрізняються ці будинки. Як виглядає твій будинок? Де він розташований?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4338" name="Picture 2" descr="Результат пошуку зображень за запитом &quot;Древний дом&quot;">
            <a:extLst>
              <a:ext uri="{FF2B5EF4-FFF2-40B4-BE49-F238E27FC236}">
                <a16:creationId xmlns:a16="http://schemas.microsoft.com/office/drawing/2014/main" id="{826B2498-3FA5-49CF-9990-6E85632C7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9484" y="1522620"/>
            <a:ext cx="3363011" cy="252269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Результат пошуку зображень за запитом &quot;Древний дом&quot;">
            <a:extLst>
              <a:ext uri="{FF2B5EF4-FFF2-40B4-BE49-F238E27FC236}">
                <a16:creationId xmlns:a16="http://schemas.microsoft.com/office/drawing/2014/main" id="{84D0BA07-3A65-4ED2-92A0-0F76C294ED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16157" y="4344628"/>
            <a:ext cx="3615725" cy="234661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Пов’язане зображення">
            <a:extLst>
              <a:ext uri="{FF2B5EF4-FFF2-40B4-BE49-F238E27FC236}">
                <a16:creationId xmlns:a16="http://schemas.microsoft.com/office/drawing/2014/main" id="{17C2859F-F64B-424C-913E-62657E16D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9094" y="1441476"/>
            <a:ext cx="5186831" cy="269742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Результат пошуку зображень за запитом &quot;современный багатоетажний дом&quot;">
            <a:extLst>
              <a:ext uri="{FF2B5EF4-FFF2-40B4-BE49-F238E27FC236}">
                <a16:creationId xmlns:a16="http://schemas.microsoft.com/office/drawing/2014/main" id="{49ED8B7A-8638-471C-92C5-04D14A9AD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34789" y="4282843"/>
            <a:ext cx="3615725" cy="240839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D9C89E2A-D34D-410A-87D4-FAEB61E1755B}"/>
              </a:ext>
            </a:extLst>
          </p:cNvPr>
          <p:cNvSpPr/>
          <p:nvPr/>
        </p:nvSpPr>
        <p:spPr>
          <a:xfrm>
            <a:off x="4276483" y="3361874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1838AE06-330A-4B9C-82B5-FE330AFF0E81}"/>
              </a:ext>
            </a:extLst>
          </p:cNvPr>
          <p:cNvSpPr/>
          <p:nvPr/>
        </p:nvSpPr>
        <p:spPr>
          <a:xfrm>
            <a:off x="10842516" y="3236745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0716B53B-17AA-4F7D-A2AD-F1FC6D1759EC}"/>
              </a:ext>
            </a:extLst>
          </p:cNvPr>
          <p:cNvSpPr/>
          <p:nvPr/>
        </p:nvSpPr>
        <p:spPr>
          <a:xfrm>
            <a:off x="4553987" y="6068901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2C59F7A0-A3E8-4AC6-942D-4CA14D60DB54}"/>
              </a:ext>
            </a:extLst>
          </p:cNvPr>
          <p:cNvSpPr/>
          <p:nvPr/>
        </p:nvSpPr>
        <p:spPr>
          <a:xfrm>
            <a:off x="9973010" y="5991899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2D3FF9-E902-462F-8FBE-21B74DDDA957}"/>
              </a:ext>
            </a:extLst>
          </p:cNvPr>
          <p:cNvSpPr txBox="1"/>
          <p:nvPr/>
        </p:nvSpPr>
        <p:spPr>
          <a:xfrm>
            <a:off x="4331482" y="3332497"/>
            <a:ext cx="76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2F80FC-3E39-414D-9CD3-2D3AED549F02}"/>
              </a:ext>
            </a:extLst>
          </p:cNvPr>
          <p:cNvSpPr txBox="1"/>
          <p:nvPr/>
        </p:nvSpPr>
        <p:spPr>
          <a:xfrm>
            <a:off x="10911779" y="3222056"/>
            <a:ext cx="76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B5D6B7-18CF-4B8C-8BD6-8CDA1C083BE0}"/>
              </a:ext>
            </a:extLst>
          </p:cNvPr>
          <p:cNvSpPr txBox="1"/>
          <p:nvPr/>
        </p:nvSpPr>
        <p:spPr>
          <a:xfrm>
            <a:off x="4589622" y="6039525"/>
            <a:ext cx="76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8D672F-5C5C-44D4-B999-31D8B8B4A321}"/>
              </a:ext>
            </a:extLst>
          </p:cNvPr>
          <p:cNvSpPr txBox="1"/>
          <p:nvPr/>
        </p:nvSpPr>
        <p:spPr>
          <a:xfrm>
            <a:off x="10008449" y="5976633"/>
            <a:ext cx="76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С</a:t>
            </a:r>
          </a:p>
        </p:txBody>
      </p:sp>
    </p:spTree>
    <p:extLst>
      <p:ext uri="{BB962C8B-B14F-4D97-AF65-F5344CB8AC3E}">
        <p14:creationId xmlns:p14="http://schemas.microsoft.com/office/powerpoint/2010/main" val="282911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6">
            <a:extLst>
              <a:ext uri="{FF2B5EF4-FFF2-40B4-BE49-F238E27FC236}">
                <a16:creationId xmlns:a16="http://schemas.microsoft.com/office/drawing/2014/main" id="{D8718E1B-03EE-4015-960D-F786688442CF}"/>
              </a:ext>
            </a:extLst>
          </p:cNvPr>
          <p:cNvSpPr/>
          <p:nvPr/>
        </p:nvSpPr>
        <p:spPr>
          <a:xfrm>
            <a:off x="298824" y="1456402"/>
            <a:ext cx="4652681" cy="29615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solidFill>
                  <a:schemeClr val="bg1"/>
                </a:solidFill>
              </a:rPr>
              <a:t>Робота з зошитом на сторінці </a:t>
            </a:r>
            <a:r>
              <a:rPr lang="uk-UA" sz="2400" b="1" dirty="0" smtClean="0">
                <a:solidFill>
                  <a:schemeClr val="bg1"/>
                </a:solidFill>
              </a:rPr>
              <a:t>48. </a:t>
            </a:r>
            <a:r>
              <a:rPr lang="uk-UA" sz="2400" b="1" dirty="0">
                <a:solidFill>
                  <a:schemeClr val="bg1"/>
                </a:solidFill>
              </a:rPr>
              <a:t>Познач дані, які потрібно зазначати в домашній адресі. Перевірте одне в одного правильність виконання завдання.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D8DCC47-CEDD-41E1-9ECE-10F08967C6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  <p:sp>
        <p:nvSpPr>
          <p:cNvPr id="6" name="Прямоугольник 6">
            <a:extLst>
              <a:ext uri="{FF2B5EF4-FFF2-40B4-BE49-F238E27FC236}">
                <a16:creationId xmlns:a16="http://schemas.microsoft.com/office/drawing/2014/main" id="{710E72A8-1EC0-4CC5-891D-27357FCEC1AD}"/>
              </a:ext>
            </a:extLst>
          </p:cNvPr>
          <p:cNvSpPr/>
          <p:nvPr/>
        </p:nvSpPr>
        <p:spPr>
          <a:xfrm>
            <a:off x="298823" y="4700230"/>
            <a:ext cx="4652681" cy="176794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solidFill>
                  <a:schemeClr val="bg1"/>
                </a:solidFill>
              </a:rPr>
              <a:t>Полічи й запиши, скільки непотрібних речей (сміття) з’являється у твоєму будинку впродовж тижня.</a:t>
            </a:r>
          </a:p>
        </p:txBody>
      </p:sp>
    </p:spTree>
    <p:extLst>
      <p:ext uri="{BB962C8B-B14F-4D97-AF65-F5344CB8AC3E}">
        <p14:creationId xmlns:p14="http://schemas.microsoft.com/office/powerpoint/2010/main" val="39017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41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Познач побутові предмети, які можуть бути небезпечними.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2" name="Picture 2" descr="Результат пошуку зображень за запитом &quot;нитка с иголкой&quot;">
            <a:extLst>
              <a:ext uri="{FF2B5EF4-FFF2-40B4-BE49-F238E27FC236}">
                <a16:creationId xmlns:a16="http://schemas.microsoft.com/office/drawing/2014/main" id="{534EE691-8C66-4C71-9FC2-0C0561EBA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0888" y="1264922"/>
            <a:ext cx="2926180" cy="180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Результат пошуку зображень за запитом &quot;спицы в катушке ниток&quot;">
            <a:extLst>
              <a:ext uri="{FF2B5EF4-FFF2-40B4-BE49-F238E27FC236}">
                <a16:creationId xmlns:a16="http://schemas.microsoft.com/office/drawing/2014/main" id="{B51F31C6-14F7-4FB1-847C-EC569767A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5251" y="1067018"/>
            <a:ext cx="2843511" cy="206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Результат пошуку зображень за запитом &quot;гвоздь&quot;">
            <a:extLst>
              <a:ext uri="{FF2B5EF4-FFF2-40B4-BE49-F238E27FC236}">
                <a16:creationId xmlns:a16="http://schemas.microsoft.com/office/drawing/2014/main" id="{04960326-EFB0-48E1-8E46-3AE5E7CDD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6382" y="1295888"/>
            <a:ext cx="1621330" cy="162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Результат пошуку зображень за запитом &quot;таблетки&quot;">
            <a:extLst>
              <a:ext uri="{FF2B5EF4-FFF2-40B4-BE49-F238E27FC236}">
                <a16:creationId xmlns:a16="http://schemas.microsoft.com/office/drawing/2014/main" id="{0878DD78-7FC1-4B56-A73D-14E63644B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7200" y="4206686"/>
            <a:ext cx="3219299" cy="213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Результат пошуку зображень за запитом &quot;білизна відбілювач&quot;">
            <a:extLst>
              <a:ext uri="{FF2B5EF4-FFF2-40B4-BE49-F238E27FC236}">
                <a16:creationId xmlns:a16="http://schemas.microsoft.com/office/drawing/2014/main" id="{AD133981-ED0F-4619-9B33-91AA2F445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3049" y="3668840"/>
            <a:ext cx="2748145" cy="274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4" name="Picture 14" descr="Результат пошуку зображень за запитом &quot;утюг&quot;">
            <a:extLst>
              <a:ext uri="{FF2B5EF4-FFF2-40B4-BE49-F238E27FC236}">
                <a16:creationId xmlns:a16="http://schemas.microsoft.com/office/drawing/2014/main" id="{60AA6462-65A4-476D-8140-166EAE31C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12535" y="3687862"/>
            <a:ext cx="3191213" cy="247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6" name="Picture 16" descr="Результат пошуку зображень за запитом &quot;кружка&quot;">
            <a:extLst>
              <a:ext uri="{FF2B5EF4-FFF2-40B4-BE49-F238E27FC236}">
                <a16:creationId xmlns:a16="http://schemas.microsoft.com/office/drawing/2014/main" id="{C59E3F70-2B84-4F42-9C8D-C98F01B7C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98457" y="982592"/>
            <a:ext cx="2292490" cy="229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Прямокутник 22">
            <a:extLst>
              <a:ext uri="{FF2B5EF4-FFF2-40B4-BE49-F238E27FC236}">
                <a16:creationId xmlns:a16="http://schemas.microsoft.com/office/drawing/2014/main" id="{81C1CB65-8424-415E-8B62-C8C66AB2655F}"/>
              </a:ext>
            </a:extLst>
          </p:cNvPr>
          <p:cNvSpPr/>
          <p:nvPr/>
        </p:nvSpPr>
        <p:spPr>
          <a:xfrm>
            <a:off x="2157323" y="2834461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A4FAFE5-9FEC-45B2-9ADF-F221CDF8E93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0597" y="2949124"/>
            <a:ext cx="395497" cy="329027"/>
          </a:xfrm>
          <a:prstGeom prst="rect">
            <a:avLst/>
          </a:prstGeom>
        </p:spPr>
      </p:pic>
      <p:sp>
        <p:nvSpPr>
          <p:cNvPr id="25" name="Прямокутник 24">
            <a:extLst>
              <a:ext uri="{FF2B5EF4-FFF2-40B4-BE49-F238E27FC236}">
                <a16:creationId xmlns:a16="http://schemas.microsoft.com/office/drawing/2014/main" id="{C19A826D-5DA5-4ABB-BF1E-BB3C164C3322}"/>
              </a:ext>
            </a:extLst>
          </p:cNvPr>
          <p:cNvSpPr/>
          <p:nvPr/>
        </p:nvSpPr>
        <p:spPr>
          <a:xfrm>
            <a:off x="6096000" y="2737630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5538D152-6090-44CF-8411-AA17FFBBB30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9274" y="2852293"/>
            <a:ext cx="395497" cy="329027"/>
          </a:xfrm>
          <a:prstGeom prst="rect">
            <a:avLst/>
          </a:prstGeom>
        </p:spPr>
      </p:pic>
      <p:sp>
        <p:nvSpPr>
          <p:cNvPr id="27" name="Прямокутник 26">
            <a:extLst>
              <a:ext uri="{FF2B5EF4-FFF2-40B4-BE49-F238E27FC236}">
                <a16:creationId xmlns:a16="http://schemas.microsoft.com/office/drawing/2014/main" id="{52D73CFA-F085-4A11-B704-F42020E37A08}"/>
              </a:ext>
            </a:extLst>
          </p:cNvPr>
          <p:cNvSpPr/>
          <p:nvPr/>
        </p:nvSpPr>
        <p:spPr>
          <a:xfrm>
            <a:off x="8213556" y="2671424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7B9E5AB-4607-4D22-94FA-A91FEBB7118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86830" y="2786087"/>
            <a:ext cx="395497" cy="329027"/>
          </a:xfrm>
          <a:prstGeom prst="rect">
            <a:avLst/>
          </a:prstGeom>
        </p:spPr>
      </p:pic>
      <p:sp>
        <p:nvSpPr>
          <p:cNvPr id="29" name="Прямокутник 28">
            <a:extLst>
              <a:ext uri="{FF2B5EF4-FFF2-40B4-BE49-F238E27FC236}">
                <a16:creationId xmlns:a16="http://schemas.microsoft.com/office/drawing/2014/main" id="{76F3B1CE-8026-4D5B-B287-B30EC63F6DE5}"/>
              </a:ext>
            </a:extLst>
          </p:cNvPr>
          <p:cNvSpPr/>
          <p:nvPr/>
        </p:nvSpPr>
        <p:spPr>
          <a:xfrm>
            <a:off x="11235548" y="2823396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Прямокутник 30">
            <a:extLst>
              <a:ext uri="{FF2B5EF4-FFF2-40B4-BE49-F238E27FC236}">
                <a16:creationId xmlns:a16="http://schemas.microsoft.com/office/drawing/2014/main" id="{9B1CDB71-2C85-4E58-8817-1B6A37DF2D29}"/>
              </a:ext>
            </a:extLst>
          </p:cNvPr>
          <p:cNvSpPr/>
          <p:nvPr/>
        </p:nvSpPr>
        <p:spPr>
          <a:xfrm>
            <a:off x="4042111" y="5883438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02A720A1-E067-4570-94EB-2DAFA0E64A9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5385" y="5998101"/>
            <a:ext cx="395497" cy="329027"/>
          </a:xfrm>
          <a:prstGeom prst="rect">
            <a:avLst/>
          </a:prstGeom>
        </p:spPr>
      </p:pic>
      <p:sp>
        <p:nvSpPr>
          <p:cNvPr id="33" name="Прямокутник 32">
            <a:extLst>
              <a:ext uri="{FF2B5EF4-FFF2-40B4-BE49-F238E27FC236}">
                <a16:creationId xmlns:a16="http://schemas.microsoft.com/office/drawing/2014/main" id="{6EE726D4-3B4A-4754-B4D1-5F1625E60761}"/>
              </a:ext>
            </a:extLst>
          </p:cNvPr>
          <p:cNvSpPr/>
          <p:nvPr/>
        </p:nvSpPr>
        <p:spPr>
          <a:xfrm>
            <a:off x="7261410" y="5998101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CC7FFB9-7763-44F8-B401-50B90E05134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34684" y="6112764"/>
            <a:ext cx="395497" cy="329027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4EFA5659-8941-41AD-AE3F-0CC9EC54DDEC}"/>
              </a:ext>
            </a:extLst>
          </p:cNvPr>
          <p:cNvSpPr/>
          <p:nvPr/>
        </p:nvSpPr>
        <p:spPr>
          <a:xfrm>
            <a:off x="11110652" y="5963715"/>
            <a:ext cx="555399" cy="55539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EFA88512-DCAD-451E-9B8A-05070BE468E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83926" y="6078378"/>
            <a:ext cx="395497" cy="32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5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...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7625" y="2867878"/>
            <a:ext cx="5183691" cy="19008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040" y="1186308"/>
            <a:ext cx="4993114" cy="18309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098" y="4754316"/>
            <a:ext cx="4859054" cy="17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2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25003" y="1869264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зараз пора року?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4" y="34287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місяць?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5050663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Яке число?</a:t>
            </a:r>
            <a:endParaRPr lang="ru-RU" sz="36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3217" y="1236372"/>
            <a:ext cx="6503832" cy="51648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2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08715" y="1412049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Тепло чи холодно надворі?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3" y="2802152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стан неба?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4215658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температура повітря?</a:t>
            </a:r>
            <a:endParaRPr lang="ru-RU" sz="36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8691" y="55913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Чи були протягом дня опади?</a:t>
            </a:r>
            <a:endParaRPr lang="ru-RU" sz="36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5335" y="1148886"/>
            <a:ext cx="4799803" cy="330653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4310" y="3848777"/>
            <a:ext cx="3565623" cy="294463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Результат пошуку зображень за запитом &quot;материал глина&quot;">
            <a:extLst>
              <a:ext uri="{FF2B5EF4-FFF2-40B4-BE49-F238E27FC236}">
                <a16:creationId xmlns:a16="http://schemas.microsoft.com/office/drawing/2014/main" id="{252EAF7A-6AAA-4D79-81D9-25A3FF33E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693" y="4073420"/>
            <a:ext cx="3800749" cy="237546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Природні</a:t>
            </a:r>
            <a:r>
              <a:rPr lang="ru-RU" sz="2000" b="1" dirty="0"/>
              <a:t> та </a:t>
            </a:r>
            <a:r>
              <a:rPr lang="ru-RU" sz="2000" b="1" dirty="0" err="1"/>
              <a:t>штучні</a:t>
            </a:r>
            <a:r>
              <a:rPr lang="ru-RU" sz="2000" b="1" dirty="0"/>
              <a:t> </a:t>
            </a:r>
            <a:r>
              <a:rPr lang="ru-RU" sz="2000" b="1" dirty="0" err="1"/>
              <a:t>матеріали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Результат пошуку зображень за запитом &quot;дерево материал&quot;">
            <a:extLst>
              <a:ext uri="{FF2B5EF4-FFF2-40B4-BE49-F238E27FC236}">
                <a16:creationId xmlns:a16="http://schemas.microsoft.com/office/drawing/2014/main" id="{6BE5D317-06D4-4DCF-BB8B-143CF839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1074" y="1630288"/>
            <a:ext cx="3167354" cy="197959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ьтат пошуку зображень за запитом &quot;материал камень&quot;">
            <a:extLst>
              <a:ext uri="{FF2B5EF4-FFF2-40B4-BE49-F238E27FC236}">
                <a16:creationId xmlns:a16="http://schemas.microsoft.com/office/drawing/2014/main" id="{B310E3AA-F294-421B-9388-94B57003E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36988" y="1639676"/>
            <a:ext cx="3645619" cy="211445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Результат пошуку зображень за запитом &quot;материал  песок&quot;">
            <a:extLst>
              <a:ext uri="{FF2B5EF4-FFF2-40B4-BE49-F238E27FC236}">
                <a16:creationId xmlns:a16="http://schemas.microsoft.com/office/drawing/2014/main" id="{3AC12E27-B0C1-4E57-8812-199788DD0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85016" y="1639676"/>
            <a:ext cx="3201724" cy="211445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Пов’язане зображення">
            <a:extLst>
              <a:ext uri="{FF2B5EF4-FFF2-40B4-BE49-F238E27FC236}">
                <a16:creationId xmlns:a16="http://schemas.microsoft.com/office/drawing/2014/main" id="{8D5EA913-554E-4226-8202-5E67AFF48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8002" y="4286051"/>
            <a:ext cx="3295750" cy="215329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увати 8">
            <a:extLst>
              <a:ext uri="{FF2B5EF4-FFF2-40B4-BE49-F238E27FC236}">
                <a16:creationId xmlns:a16="http://schemas.microsoft.com/office/drawing/2014/main" id="{336AEF60-45AB-45C5-8C29-8B50F13F1B36}"/>
              </a:ext>
            </a:extLst>
          </p:cNvPr>
          <p:cNvGrpSpPr/>
          <p:nvPr/>
        </p:nvGrpSpPr>
        <p:grpSpPr>
          <a:xfrm>
            <a:off x="4619731" y="4073420"/>
            <a:ext cx="3553982" cy="2375468"/>
            <a:chOff x="5090589" y="2774649"/>
            <a:chExt cx="3937441" cy="2597542"/>
          </a:xfrm>
        </p:grpSpPr>
        <p:grpSp>
          <p:nvGrpSpPr>
            <p:cNvPr id="8" name="Групувати 7">
              <a:extLst>
                <a:ext uri="{FF2B5EF4-FFF2-40B4-BE49-F238E27FC236}">
                  <a16:creationId xmlns:a16="http://schemas.microsoft.com/office/drawing/2014/main" id="{A282CE77-4135-4CBC-A41B-3654E342BB03}"/>
                </a:ext>
              </a:extLst>
            </p:cNvPr>
            <p:cNvGrpSpPr/>
            <p:nvPr/>
          </p:nvGrpSpPr>
          <p:grpSpPr>
            <a:xfrm>
              <a:off x="5090589" y="2774649"/>
              <a:ext cx="3937441" cy="2597542"/>
              <a:chOff x="2762250" y="1839705"/>
              <a:chExt cx="3937441" cy="2597542"/>
            </a:xfrm>
          </p:grpSpPr>
          <p:pic>
            <p:nvPicPr>
              <p:cNvPr id="1034" name="Picture 10" descr="Результат пошуку зображень за запитом &quot;материал нефть&quot;">
                <a:extLst>
                  <a:ext uri="{FF2B5EF4-FFF2-40B4-BE49-F238E27FC236}">
                    <a16:creationId xmlns:a16="http://schemas.microsoft.com/office/drawing/2014/main" id="{0B85A492-A9F2-44A7-91D4-FAC527AFA1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762250" y="1839705"/>
                <a:ext cx="3937441" cy="2597542"/>
              </a:xfrm>
              <a:prstGeom prst="rect">
                <a:avLst/>
              </a:prstGeom>
              <a:ln w="38100" cap="sq">
                <a:solidFill>
                  <a:srgbClr val="2F3242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Прямокутник 13">
                <a:extLst>
                  <a:ext uri="{FF2B5EF4-FFF2-40B4-BE49-F238E27FC236}">
                    <a16:creationId xmlns:a16="http://schemas.microsoft.com/office/drawing/2014/main" id="{2355720A-2FAA-46CD-A3A8-B3EE92B9B2ED}"/>
                  </a:ext>
                </a:extLst>
              </p:cNvPr>
              <p:cNvSpPr/>
              <p:nvPr/>
            </p:nvSpPr>
            <p:spPr>
              <a:xfrm>
                <a:off x="3647488" y="1911734"/>
                <a:ext cx="300520" cy="173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5" name="Прямокутник 14">
                <a:extLst>
                  <a:ext uri="{FF2B5EF4-FFF2-40B4-BE49-F238E27FC236}">
                    <a16:creationId xmlns:a16="http://schemas.microsoft.com/office/drawing/2014/main" id="{637C9393-487F-4902-A9A0-49E234C99F1E}"/>
                  </a:ext>
                </a:extLst>
              </p:cNvPr>
              <p:cNvSpPr/>
              <p:nvPr/>
            </p:nvSpPr>
            <p:spPr>
              <a:xfrm>
                <a:off x="4159666" y="1998677"/>
                <a:ext cx="300520" cy="173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6" name="Прямокутник 15">
                <a:extLst>
                  <a:ext uri="{FF2B5EF4-FFF2-40B4-BE49-F238E27FC236}">
                    <a16:creationId xmlns:a16="http://schemas.microsoft.com/office/drawing/2014/main" id="{8E3A02EE-4A74-4690-964A-ABD4AABDF208}"/>
                  </a:ext>
                </a:extLst>
              </p:cNvPr>
              <p:cNvSpPr/>
              <p:nvPr/>
            </p:nvSpPr>
            <p:spPr>
              <a:xfrm>
                <a:off x="4658350" y="2053682"/>
                <a:ext cx="300520" cy="173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6" name="Прямокутник 5">
              <a:extLst>
                <a:ext uri="{FF2B5EF4-FFF2-40B4-BE49-F238E27FC236}">
                  <a16:creationId xmlns:a16="http://schemas.microsoft.com/office/drawing/2014/main" id="{49D729E2-B481-43AF-84E8-735A08757DEC}"/>
                </a:ext>
              </a:extLst>
            </p:cNvPr>
            <p:cNvSpPr/>
            <p:nvPr/>
          </p:nvSpPr>
          <p:spPr>
            <a:xfrm>
              <a:off x="5639022" y="2812220"/>
              <a:ext cx="300520" cy="173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3A364AC6-ADB5-4C6F-9AC3-76FE3AD9A1F6}"/>
              </a:ext>
            </a:extLst>
          </p:cNvPr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Природні</a:t>
            </a:r>
            <a:r>
              <a:rPr lang="ru-RU" sz="2000" b="1" dirty="0"/>
              <a:t> та </a:t>
            </a:r>
            <a:r>
              <a:rPr lang="ru-RU" sz="2000" b="1" dirty="0" err="1"/>
              <a:t>штучні</a:t>
            </a:r>
            <a:r>
              <a:rPr lang="ru-RU" sz="2000" b="1" dirty="0"/>
              <a:t> </a:t>
            </a:r>
            <a:r>
              <a:rPr lang="ru-RU" sz="2000" b="1" dirty="0" err="1"/>
              <a:t>матеріали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Результат пошуку зображень за запитом &quot;материал поролон&quot;">
            <a:extLst>
              <a:ext uri="{FF2B5EF4-FFF2-40B4-BE49-F238E27FC236}">
                <a16:creationId xmlns:a16="http://schemas.microsoft.com/office/drawing/2014/main" id="{BAEB6070-A219-4B76-9B59-C3A23B989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925" y="2013573"/>
            <a:ext cx="2838193" cy="211161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езультат пошуку зображень за запитом &quot;материал резина&quot;">
            <a:extLst>
              <a:ext uri="{FF2B5EF4-FFF2-40B4-BE49-F238E27FC236}">
                <a16:creationId xmlns:a16="http://schemas.microsoft.com/office/drawing/2014/main" id="{7B0BB2D8-2343-430C-9D8C-7F75927BB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6449" y="1918067"/>
            <a:ext cx="2519626" cy="25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Пов’язане зображення">
            <a:extLst>
              <a:ext uri="{FF2B5EF4-FFF2-40B4-BE49-F238E27FC236}">
                <a16:creationId xmlns:a16="http://schemas.microsoft.com/office/drawing/2014/main" id="{16E5FE94-E819-4C09-98A1-820E02C20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668" y="2086099"/>
            <a:ext cx="3704234" cy="205469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Результат пошуку зображень за запитом &quot;материал стекло&quot;">
            <a:extLst>
              <a:ext uri="{FF2B5EF4-FFF2-40B4-BE49-F238E27FC236}">
                <a16:creationId xmlns:a16="http://schemas.microsoft.com/office/drawing/2014/main" id="{AC00CF84-B63C-4CCF-9CAF-301AFECD8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549" y="4437693"/>
            <a:ext cx="3652787" cy="205469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Результат пошуку зображень за запитом &quot;материал фарфор&quot;">
            <a:extLst>
              <a:ext uri="{FF2B5EF4-FFF2-40B4-BE49-F238E27FC236}">
                <a16:creationId xmlns:a16="http://schemas.microsoft.com/office/drawing/2014/main" id="{B9433B02-D0A1-4292-A791-E7A6D8D0F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5782" y="4369789"/>
            <a:ext cx="2920666" cy="219050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1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Словничок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2290" name="Picture 2" descr="Ð ÐµÐ·ÑÐ»ÑÑÐ°Ñ Ð¿Ð¾ÑÑÐºÑ Ð·Ð¾Ð±ÑÐ°Ð¶ÐµÐ½Ñ Ð·Ð° Ð·Ð°Ð¿Ð¸ÑÐ¾Ð¼ &quot;ÐºÐ»Ð¸Ð¿Ð°ÑÑ Ð³Ð»Ð¸Ð½Ð°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1899" y="1944092"/>
            <a:ext cx="5483171" cy="411237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6873" y="1730157"/>
            <a:ext cx="4663824" cy="454024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Розрізняємо матеріал предметів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42" name="Picture 2" descr="Ð ÐµÐ·ÑÐ»ÑÑÐ°Ñ Ð¿Ð¾ÑÑÐºÑ Ð·Ð¾Ð±ÑÐ°Ð¶ÐµÐ½Ñ Ð·Ð° Ð·Ð°Ð¿Ð¸ÑÐ¾Ð¼ &quot;ÑÑÐµÐºÐ»Ð¾ ÑÐ°ÑÐµÐ»ÐºÐ°&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1265" y="1306241"/>
            <a:ext cx="1790242" cy="179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Ð ÐµÐ·ÑÐ»ÑÑÐ°Ñ Ð¿Ð¾ÑÑÐºÑ Ð·Ð¾Ð±ÑÐ°Ð¶ÐµÐ½Ñ Ð·Ð° Ð·Ð°Ð¿Ð¸ÑÐ¾Ð¼ &quot;Ð¿Ð»Ð°Ð·Ð¼Ð°&quot;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449" y="1306241"/>
            <a:ext cx="1933641" cy="21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Ð ÐµÐ·ÑÐ»ÑÑÐ°Ñ Ð¿Ð¾ÑÑÐºÑ Ð·Ð¾Ð±ÑÐ°Ð¶ÐµÐ½Ñ Ð·Ð° Ð·Ð°Ð¿Ð¸ÑÐ¾Ð¼ &quot;Ð´Ð²ÐµÑÑ Ð´ÐµÑÐµÐ²ÑÐ½Ð½Ð°Ñ&quot;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55272" y="1755815"/>
            <a:ext cx="2494066" cy="43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Ð ÐµÐ·ÑÐ»ÑÑÐ°Ñ Ð¿Ð¾ÑÑÐºÑ Ð·Ð¾Ð±ÑÐ°Ð¶ÐµÐ½Ñ Ð·Ð° Ð·Ð°Ð¿Ð¸ÑÐ¾Ð¼ &quot;Ð¾ÐºÐ½Ð¾ Ð¿Ð»Ð°ÑÑÐ¸ÐºÐ¾Ð²Ð¾Ðµ&quot;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213" t="4078" r="17982" b="6196"/>
          <a:stretch/>
        </p:blipFill>
        <p:spPr bwMode="auto">
          <a:xfrm>
            <a:off x="3178934" y="3520802"/>
            <a:ext cx="2051771" cy="297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Ð ÐµÐ·ÑÐ»ÑÑÐ°Ñ Ð¿Ð¾ÑÑÐºÑ Ð·Ð¾Ð±ÑÐ°Ð¶ÐµÐ½Ñ Ð·Ð° Ð·Ð°Ð¿Ð¸ÑÐ¾Ð¼ &quot;Ð¿Ð»Ð¸ÑÐºÐ°&quot;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19900" y="2974873"/>
            <a:ext cx="3272310" cy="143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11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381</Words>
  <Application>Microsoft Office PowerPoint</Application>
  <PresentationFormat>Широкоэкранный</PresentationFormat>
  <Paragraphs>154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93</cp:revision>
  <dcterms:created xsi:type="dcterms:W3CDTF">2018-01-05T16:38:53Z</dcterms:created>
  <dcterms:modified xsi:type="dcterms:W3CDTF">2022-03-29T07:30:52Z</dcterms:modified>
</cp:coreProperties>
</file>