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947" r:id="rId3"/>
    <p:sldId id="970" r:id="rId4"/>
    <p:sldId id="1067" r:id="rId5"/>
    <p:sldId id="1091" r:id="rId6"/>
    <p:sldId id="1092" r:id="rId7"/>
    <p:sldId id="1095" r:id="rId8"/>
    <p:sldId id="1096" r:id="rId9"/>
    <p:sldId id="1097" r:id="rId10"/>
    <p:sldId id="1098" r:id="rId11"/>
    <p:sldId id="1099" r:id="rId12"/>
    <p:sldId id="1100" r:id="rId13"/>
    <p:sldId id="1101" r:id="rId14"/>
    <p:sldId id="1102" r:id="rId15"/>
    <p:sldId id="1103" r:id="rId16"/>
    <p:sldId id="1104" r:id="rId17"/>
    <p:sldId id="1020" r:id="rId18"/>
    <p:sldId id="1093" r:id="rId19"/>
    <p:sldId id="109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4" clrIdx="0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2F3242"/>
    <a:srgbClr val="3C4272"/>
    <a:srgbClr val="653819"/>
    <a:srgbClr val="FFC562"/>
    <a:srgbClr val="C3C7E2"/>
    <a:srgbClr val="D3D3B7"/>
    <a:srgbClr val="B2591D"/>
    <a:srgbClr val="B7E5F5"/>
    <a:srgbClr val="FFF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2" autoAdjust="0"/>
    <p:restoredTop sz="96374" autoAdjust="0"/>
  </p:normalViewPr>
  <p:slideViewPr>
    <p:cSldViewPr snapToGrid="0">
      <p:cViewPr varScale="1">
        <p:scale>
          <a:sx n="51" d="100"/>
          <a:sy n="51" d="100"/>
        </p:scale>
        <p:origin x="-90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3709762"/>
            <a:ext cx="8763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Оповідання. Василь Сухомлинський «Глуха дівчинка»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3A43429-11D0-4E4A-A381-D855DC04E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2" t="7391" r="5218" b="14927"/>
          <a:stretch/>
        </p:blipFill>
        <p:spPr>
          <a:xfrm>
            <a:off x="8526924" y="213060"/>
            <a:ext cx="3284300" cy="349670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3747052" y="1680253"/>
            <a:ext cx="8202325" cy="41883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— А яку ж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квітку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поставимо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бузок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чи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тюльпан?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знову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запитала Таня. </a:t>
            </a:r>
          </a:p>
          <a:p>
            <a:pPr algn="ctr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Бузок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!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хотілося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одним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дівчаткам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— Тюльпан!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хотілося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іншим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uk-U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C5522AA-6E9B-47B1-A8AD-65BC0385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14365" b="14782"/>
          <a:stretch/>
        </p:blipFill>
        <p:spPr>
          <a:xfrm>
            <a:off x="69574" y="2146852"/>
            <a:ext cx="3100688" cy="37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3670162" y="2013140"/>
            <a:ext cx="8102934" cy="35073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Тані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іншим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дівчаткам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чомусь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і на думку не спало,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можна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поставити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дві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квітки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— і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бузок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і тюльпан.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Їх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захопила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гра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грати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було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цікаво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uk-U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C5522AA-6E9B-47B1-A8AD-65BC0385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14365" b="14782"/>
          <a:stretch/>
        </p:blipFill>
        <p:spPr>
          <a:xfrm>
            <a:off x="69574" y="2146852"/>
            <a:ext cx="3100688" cy="37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3670162" y="1913552"/>
            <a:ext cx="8102934" cy="41883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Немає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згоди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зітхнула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Таня,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спитаємо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кожного. Яку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квітку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поставимо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стіл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бузок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чи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тюльпан?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Трьом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хотілося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щоб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кімнаті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був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тюльпан,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трьом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бузок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uk-U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C5522AA-6E9B-47B1-A8AD-65BC0385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14365" b="14782"/>
          <a:stretch/>
        </p:blipFill>
        <p:spPr>
          <a:xfrm>
            <a:off x="69574" y="2146852"/>
            <a:ext cx="3100688" cy="37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3670162" y="1913552"/>
            <a:ext cx="8102934" cy="35073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ж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тепер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робити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?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задумливо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запитала Таня. В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її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очах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грала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радісна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усмішка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: Таню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найбільше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захопила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гра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Захопилися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грою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й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інші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дівчатка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uk-U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C5522AA-6E9B-47B1-A8AD-65BC0385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14365" b="14782"/>
          <a:stretch/>
        </p:blipFill>
        <p:spPr>
          <a:xfrm>
            <a:off x="69574" y="2146852"/>
            <a:ext cx="3100688" cy="37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3670162" y="2146852"/>
            <a:ext cx="8102934" cy="2826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ж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робити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троє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за тюльпан,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троє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за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бузок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…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раз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промовила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Таня,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ніби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розмірковуючи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вголос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C5522AA-6E9B-47B1-A8AD-65BC0385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14365" b="14782"/>
          <a:stretch/>
        </p:blipFill>
        <p:spPr>
          <a:xfrm>
            <a:off x="69574" y="2146852"/>
            <a:ext cx="3100688" cy="37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3670162" y="1494053"/>
            <a:ext cx="8102934" cy="48694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Раптом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вона глянула на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Ніну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Глуха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дівчинка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сиділа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біля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вікна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на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її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очах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тремтіли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сльози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Це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були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сльози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обр</a:t>
            </a:r>
            <a:r>
              <a:rPr lang="uk-UA" sz="4000" b="1" dirty="0">
                <a:solidFill>
                  <a:schemeClr val="accent6">
                    <a:lumMod val="50000"/>
                  </a:schemeClr>
                </a:solidFill>
              </a:rPr>
              <a:t>а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несправедливості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Про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неї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забули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її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не питали,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якої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квітки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хочеться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їй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C5522AA-6E9B-47B1-A8AD-65BC0385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14365" b="14782"/>
          <a:stretch/>
        </p:blipFill>
        <p:spPr>
          <a:xfrm>
            <a:off x="69574" y="2146852"/>
            <a:ext cx="3100688" cy="37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3670162" y="1357845"/>
            <a:ext cx="8102934" cy="50056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— Ой! 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вигукнула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Таня. — А про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Ніну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ми й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забули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Яку тобі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квітку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хочеться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бузок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тюльпан?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Ніна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усміхнулася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й тоненьким пальчиком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намалювала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повітрі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квітку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тюльпана. Таня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пішла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по тюльпан.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Ніна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посміхаючись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дивилася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вікно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C5522AA-6E9B-47B1-A8AD-65BC0385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14365" b="14782"/>
          <a:stretch/>
        </p:blipFill>
        <p:spPr>
          <a:xfrm>
            <a:off x="69574" y="2146852"/>
            <a:ext cx="3100688" cy="37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Обери число та дай відповідь на питання чи виконай завдання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74D3C73-6DF5-4373-A34D-C3A450722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197051" y="1944120"/>
            <a:ext cx="5521021" cy="3824870"/>
          </a:xfrm>
          <a:prstGeom prst="rect">
            <a:avLst/>
          </a:prstGeom>
        </p:spPr>
      </p:pic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xmlns="" id="{4F07C1AF-FBF7-45D3-B307-B30F67041B01}"/>
              </a:ext>
            </a:extLst>
          </p:cNvPr>
          <p:cNvSpPr/>
          <p:nvPr/>
        </p:nvSpPr>
        <p:spPr>
          <a:xfrm>
            <a:off x="5930348" y="1191993"/>
            <a:ext cx="6064601" cy="910556"/>
          </a:xfrm>
          <a:prstGeom prst="roundRect">
            <a:avLst/>
          </a:prstGeom>
          <a:solidFill>
            <a:srgbClr val="FFC56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>
                <a:solidFill>
                  <a:srgbClr val="653819"/>
                </a:solidFill>
              </a:rPr>
              <a:t>Чому дівчатка забули про Ніну? Як Таня виправила помилку? </a:t>
            </a:r>
            <a:endParaRPr lang="ru-RU" sz="2400" b="1" dirty="0">
              <a:solidFill>
                <a:srgbClr val="653819"/>
              </a:solidFill>
            </a:endParaRPr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xmlns="" id="{483084F1-C824-41C9-9DFC-3FBFBB6B625A}"/>
              </a:ext>
            </a:extLst>
          </p:cNvPr>
          <p:cNvSpPr/>
          <p:nvPr/>
        </p:nvSpPr>
        <p:spPr>
          <a:xfrm>
            <a:off x="5930348" y="2272366"/>
            <a:ext cx="6064601" cy="910556"/>
          </a:xfrm>
          <a:prstGeom prst="roundRect">
            <a:avLst/>
          </a:prstGeom>
          <a:solidFill>
            <a:srgbClr val="FFC56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>
                <a:solidFill>
                  <a:srgbClr val="653819"/>
                </a:solidFill>
              </a:rPr>
              <a:t>Де відбувся описаний випадок? Хто був у палаті? </a:t>
            </a:r>
            <a:endParaRPr lang="ru-RU" sz="2400" b="1" dirty="0">
              <a:solidFill>
                <a:srgbClr val="653819"/>
              </a:solidFill>
            </a:endParaRPr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xmlns="" id="{E1ECF9C9-78C5-466E-A239-C283EB800DCC}"/>
              </a:ext>
            </a:extLst>
          </p:cNvPr>
          <p:cNvSpPr/>
          <p:nvPr/>
        </p:nvSpPr>
        <p:spPr>
          <a:xfrm>
            <a:off x="5909911" y="2272367"/>
            <a:ext cx="6085038" cy="9105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xmlns="" id="{B0F3F0B2-DBE8-4835-999E-C5EA10101272}"/>
              </a:ext>
            </a:extLst>
          </p:cNvPr>
          <p:cNvSpPr/>
          <p:nvPr/>
        </p:nvSpPr>
        <p:spPr>
          <a:xfrm>
            <a:off x="5930348" y="3352739"/>
            <a:ext cx="6064601" cy="910556"/>
          </a:xfrm>
          <a:prstGeom prst="roundRect">
            <a:avLst/>
          </a:prstGeom>
          <a:solidFill>
            <a:srgbClr val="FFC56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solidFill>
                  <a:srgbClr val="653819"/>
                </a:solidFill>
              </a:rPr>
              <a:t>Розглянь</a:t>
            </a:r>
            <a:r>
              <a:rPr lang="ru-RU" sz="2400" b="1" dirty="0">
                <a:solidFill>
                  <a:srgbClr val="653819"/>
                </a:solidFill>
              </a:rPr>
              <a:t> </a:t>
            </a:r>
            <a:r>
              <a:rPr lang="ru-RU" sz="2400" b="1" dirty="0" err="1">
                <a:solidFill>
                  <a:srgbClr val="653819"/>
                </a:solidFill>
              </a:rPr>
              <a:t>малюнок</a:t>
            </a:r>
            <a:r>
              <a:rPr lang="ru-RU" sz="2400" b="1" dirty="0">
                <a:solidFill>
                  <a:srgbClr val="653819"/>
                </a:solidFill>
              </a:rPr>
              <a:t> у </a:t>
            </a:r>
            <a:r>
              <a:rPr lang="ru-RU" sz="2400" b="1" dirty="0" err="1">
                <a:solidFill>
                  <a:srgbClr val="653819"/>
                </a:solidFill>
              </a:rPr>
              <a:t>книжц</a:t>
            </a:r>
            <a:r>
              <a:rPr lang="uk-UA" sz="2400" b="1" dirty="0">
                <a:solidFill>
                  <a:srgbClr val="653819"/>
                </a:solidFill>
              </a:rPr>
              <a:t>і</a:t>
            </a:r>
            <a:r>
              <a:rPr lang="ru-RU" sz="2400" b="1" dirty="0">
                <a:solidFill>
                  <a:srgbClr val="653819"/>
                </a:solidFill>
              </a:rPr>
              <a:t>. </a:t>
            </a:r>
            <a:r>
              <a:rPr lang="ru-RU" sz="2400" b="1" dirty="0" err="1">
                <a:solidFill>
                  <a:srgbClr val="653819"/>
                </a:solidFill>
              </a:rPr>
              <a:t>Що</a:t>
            </a:r>
            <a:r>
              <a:rPr lang="ru-RU" sz="2400" b="1" dirty="0">
                <a:solidFill>
                  <a:srgbClr val="653819"/>
                </a:solidFill>
              </a:rPr>
              <a:t> нового </a:t>
            </a:r>
            <a:r>
              <a:rPr lang="ru-RU" sz="2400" b="1" dirty="0" err="1">
                <a:solidFill>
                  <a:srgbClr val="653819"/>
                </a:solidFill>
              </a:rPr>
              <a:t>можна</a:t>
            </a:r>
            <a:r>
              <a:rPr lang="ru-RU" sz="2400" b="1" dirty="0">
                <a:solidFill>
                  <a:srgbClr val="653819"/>
                </a:solidFill>
              </a:rPr>
              <a:t> </a:t>
            </a:r>
            <a:r>
              <a:rPr lang="ru-RU" sz="2400" b="1" dirty="0" err="1">
                <a:solidFill>
                  <a:srgbClr val="653819"/>
                </a:solidFill>
              </a:rPr>
              <a:t>дізнатися</a:t>
            </a:r>
            <a:r>
              <a:rPr lang="ru-RU" sz="2400" b="1" dirty="0">
                <a:solidFill>
                  <a:srgbClr val="653819"/>
                </a:solidFill>
              </a:rPr>
              <a:t> про </a:t>
            </a:r>
            <a:r>
              <a:rPr lang="ru-RU" sz="2400" b="1" dirty="0" err="1">
                <a:solidFill>
                  <a:srgbClr val="653819"/>
                </a:solidFill>
              </a:rPr>
              <a:t>Ніну</a:t>
            </a:r>
            <a:r>
              <a:rPr lang="ru-RU" sz="2400" b="1" dirty="0">
                <a:solidFill>
                  <a:srgbClr val="653819"/>
                </a:solidFill>
              </a:rPr>
              <a:t>?</a:t>
            </a: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xmlns="" id="{DC35574C-8C8D-4EB0-8E64-7EEB44B8AD08}"/>
              </a:ext>
            </a:extLst>
          </p:cNvPr>
          <p:cNvSpPr/>
          <p:nvPr/>
        </p:nvSpPr>
        <p:spPr>
          <a:xfrm>
            <a:off x="5909911" y="3352740"/>
            <a:ext cx="6085038" cy="9105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6" name="Прямокутник: округлені кути 35">
            <a:extLst>
              <a:ext uri="{FF2B5EF4-FFF2-40B4-BE49-F238E27FC236}">
                <a16:creationId xmlns:a16="http://schemas.microsoft.com/office/drawing/2014/main" xmlns="" id="{107E356A-29DA-493A-8542-5A70D63F690F}"/>
              </a:ext>
            </a:extLst>
          </p:cNvPr>
          <p:cNvSpPr/>
          <p:nvPr/>
        </p:nvSpPr>
        <p:spPr>
          <a:xfrm>
            <a:off x="5930348" y="4433112"/>
            <a:ext cx="6064601" cy="910556"/>
          </a:xfrm>
          <a:prstGeom prst="roundRect">
            <a:avLst/>
          </a:prstGeom>
          <a:solidFill>
            <a:srgbClr val="FFC56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>
                <a:solidFill>
                  <a:srgbClr val="653819"/>
                </a:solidFill>
              </a:rPr>
              <a:t>Які почуття викликає у вас оповідання? </a:t>
            </a:r>
            <a:endParaRPr lang="ru-RU" sz="2400" b="1" dirty="0">
              <a:solidFill>
                <a:srgbClr val="653819"/>
              </a:solidFill>
            </a:endParaRPr>
          </a:p>
        </p:txBody>
      </p:sp>
      <p:sp>
        <p:nvSpPr>
          <p:cNvPr id="37" name="Прямокутник: округлені кути 36">
            <a:extLst>
              <a:ext uri="{FF2B5EF4-FFF2-40B4-BE49-F238E27FC236}">
                <a16:creationId xmlns:a16="http://schemas.microsoft.com/office/drawing/2014/main" xmlns="" id="{9FDF4ECF-2D30-4DBB-B845-408CF24EF847}"/>
              </a:ext>
            </a:extLst>
          </p:cNvPr>
          <p:cNvSpPr/>
          <p:nvPr/>
        </p:nvSpPr>
        <p:spPr>
          <a:xfrm>
            <a:off x="5930348" y="4433113"/>
            <a:ext cx="6085038" cy="9105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xmlns="" id="{249D6A9F-D5AB-4C9F-982C-7454E17CF4B0}"/>
              </a:ext>
            </a:extLst>
          </p:cNvPr>
          <p:cNvSpPr/>
          <p:nvPr/>
        </p:nvSpPr>
        <p:spPr>
          <a:xfrm>
            <a:off x="5930348" y="1186602"/>
            <a:ext cx="6085038" cy="9105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5" name="Прямокутник: округлені кути 35">
            <a:extLst>
              <a:ext uri="{FF2B5EF4-FFF2-40B4-BE49-F238E27FC236}">
                <a16:creationId xmlns:a16="http://schemas.microsoft.com/office/drawing/2014/main" xmlns="" id="{5878328C-F372-418C-BC1F-964E4B137339}"/>
              </a:ext>
            </a:extLst>
          </p:cNvPr>
          <p:cNvSpPr/>
          <p:nvPr/>
        </p:nvSpPr>
        <p:spPr>
          <a:xfrm>
            <a:off x="5930348" y="5526372"/>
            <a:ext cx="6064601" cy="910556"/>
          </a:xfrm>
          <a:prstGeom prst="roundRect">
            <a:avLst/>
          </a:prstGeom>
          <a:solidFill>
            <a:srgbClr val="FFC56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>
                <a:solidFill>
                  <a:srgbClr val="653819"/>
                </a:solidFill>
              </a:rPr>
              <a:t>Чи запитували дівчатка Ніну про її бажання? Які почуття вона переживала? </a:t>
            </a:r>
            <a:endParaRPr lang="ru-RU" sz="2400" b="1" dirty="0">
              <a:solidFill>
                <a:srgbClr val="653819"/>
              </a:solidFill>
            </a:endParaRPr>
          </a:p>
        </p:txBody>
      </p:sp>
      <p:sp>
        <p:nvSpPr>
          <p:cNvPr id="16" name="Прямокутник: округлені кути 36">
            <a:extLst>
              <a:ext uri="{FF2B5EF4-FFF2-40B4-BE49-F238E27FC236}">
                <a16:creationId xmlns:a16="http://schemas.microsoft.com/office/drawing/2014/main" xmlns="" id="{AE6A0D78-8440-42B3-B417-F2FAD65B1200}"/>
              </a:ext>
            </a:extLst>
          </p:cNvPr>
          <p:cNvSpPr/>
          <p:nvPr/>
        </p:nvSpPr>
        <p:spPr>
          <a:xfrm>
            <a:off x="5930348" y="5526373"/>
            <a:ext cx="6085038" cy="9105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3522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Висловте своє ставлення до думки: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669E516-D3AB-4E3C-8F1A-65AC3B3B9940}"/>
              </a:ext>
            </a:extLst>
          </p:cNvPr>
          <p:cNvSpPr/>
          <p:nvPr/>
        </p:nvSpPr>
        <p:spPr>
          <a:xfrm>
            <a:off x="532587" y="1417859"/>
            <a:ext cx="11126825" cy="5016758"/>
          </a:xfrm>
          <a:prstGeom prst="rect">
            <a:avLst/>
          </a:prstGeom>
          <a:solidFill>
            <a:srgbClr val="FF4343"/>
          </a:solidFill>
          <a:ln w="762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8000" b="1" dirty="0">
                <a:solidFill>
                  <a:schemeClr val="bg1"/>
                </a:solidFill>
              </a:rPr>
              <a:t>Дівчатка, які були в палаті, добре чули вухами, але мали глухе серце. </a:t>
            </a:r>
          </a:p>
        </p:txBody>
      </p:sp>
    </p:spTree>
    <p:extLst>
      <p:ext uri="{BB962C8B-B14F-4D97-AF65-F5344CB8AC3E}">
        <p14:creationId xmlns:p14="http://schemas.microsoft.com/office/powerpoint/2010/main" val="12701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дослідник, я дослідниця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F62A143-BC0B-4DCB-99EA-B63BF516D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273287" y="1277498"/>
            <a:ext cx="5315113" cy="4780825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xmlns="" id="{E665C5C4-DC84-4052-9635-AFF0FD09B1E8}"/>
              </a:ext>
            </a:extLst>
          </p:cNvPr>
          <p:cNvSpPr/>
          <p:nvPr/>
        </p:nvSpPr>
        <p:spPr>
          <a:xfrm>
            <a:off x="5259639" y="1820360"/>
            <a:ext cx="6578635" cy="39159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Дослідіть: за допомогою якої мови спілкуються люди, які не чують і які не бачать. Знайдіть історії про таких особливих людей, які перемагають ці обмеження. Розкажіть про це в класі.</a:t>
            </a:r>
          </a:p>
        </p:txBody>
      </p:sp>
    </p:spTree>
    <p:extLst>
      <p:ext uri="{BB962C8B-B14F-4D97-AF65-F5344CB8AC3E}">
        <p14:creationId xmlns:p14="http://schemas.microsoft.com/office/powerpoint/2010/main" val="34628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E27E25A-3B9A-4B26-A092-960EC5BAA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375993" y="1606621"/>
            <a:ext cx="5959205" cy="5092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D35812-3BA2-49D2-AA7A-D60B6300788C}"/>
              </a:ext>
            </a:extLst>
          </p:cNvPr>
          <p:cNvSpPr txBox="1"/>
          <p:nvPr/>
        </p:nvSpPr>
        <p:spPr>
          <a:xfrm>
            <a:off x="6520070" y="1121953"/>
            <a:ext cx="5448530" cy="11918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Секундний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і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носом.</a:t>
            </a:r>
            <a:endParaRPr lang="uk-U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F6C466-E975-43AE-9150-D8717A11DEF5}"/>
              </a:ext>
            </a:extLst>
          </p:cNvPr>
          <p:cNvSpPr txBox="1"/>
          <p:nvPr/>
        </p:nvSpPr>
        <p:spPr>
          <a:xfrm>
            <a:off x="6520070" y="2635727"/>
            <a:ext cx="5448530" cy="11918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Секундний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і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ротом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uk-U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6A51FC-1A3C-42DB-96A0-A4B9635BE80F}"/>
              </a:ext>
            </a:extLst>
          </p:cNvPr>
          <p:cNvSpPr txBox="1"/>
          <p:nvPr/>
        </p:nvSpPr>
        <p:spPr>
          <a:xfrm>
            <a:off x="6520070" y="4061489"/>
            <a:ext cx="5448530" cy="11918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Секундний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носом,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ротом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uk-U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F561DA5-7F81-4DC2-B4B2-CC02259A2354}"/>
              </a:ext>
            </a:extLst>
          </p:cNvPr>
          <p:cNvSpPr txBox="1"/>
          <p:nvPr/>
        </p:nvSpPr>
        <p:spPr>
          <a:xfrm>
            <a:off x="6520070" y="5507076"/>
            <a:ext cx="5448530" cy="11918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Секундний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ротом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видих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носом.</a:t>
            </a:r>
            <a:endParaRPr lang="uk-U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7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скоромовкою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0608B72-D86B-48B7-BDE1-7099206EFA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3"/>
          <a:stretch/>
        </p:blipFill>
        <p:spPr>
          <a:xfrm>
            <a:off x="5823508" y="1441969"/>
            <a:ext cx="6189587" cy="4187548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xmlns="" id="{21D1848A-2991-4EFE-90F4-610D3A1160E8}"/>
              </a:ext>
            </a:extLst>
          </p:cNvPr>
          <p:cNvSpPr/>
          <p:nvPr/>
        </p:nvSpPr>
        <p:spPr>
          <a:xfrm>
            <a:off x="429860" y="1834994"/>
            <a:ext cx="5522610" cy="41883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Мавпенятко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мовить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: «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Мамо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, масла,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моркви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, маку мало. Миска, мамочка,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мілка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, мало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містить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 молока».</a:t>
            </a:r>
            <a:endParaRPr lang="uk-UA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E86AAE2-E6D5-47D5-AE83-3459643D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91" y="1083364"/>
            <a:ext cx="2489971" cy="5635487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0DB7BAFC-B55D-40B9-ADA8-94072270A7BC}"/>
              </a:ext>
            </a:extLst>
          </p:cNvPr>
          <p:cNvSpPr/>
          <p:nvPr/>
        </p:nvSpPr>
        <p:spPr>
          <a:xfrm>
            <a:off x="318052" y="1461052"/>
            <a:ext cx="8209722" cy="4902419"/>
          </a:xfrm>
          <a:prstGeom prst="roundRect">
            <a:avLst/>
          </a:prstGeom>
          <a:solidFill>
            <a:srgbClr val="FF434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В </a:t>
            </a:r>
            <a:r>
              <a:rPr lang="uk-UA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оповіданнях</a:t>
            </a:r>
            <a:r>
              <a:rPr lang="uk-UA" sz="4400" b="1" dirty="0"/>
              <a:t> розповідається-</a:t>
            </a:r>
            <a:r>
              <a:rPr lang="uk-UA" sz="4400" b="1" dirty="0" err="1"/>
              <a:t>оповідається</a:t>
            </a:r>
            <a:r>
              <a:rPr lang="uk-UA" sz="4400" b="1" dirty="0"/>
              <a:t> про різні події, вчинки з життя людей, тварин. На відміну від віршів, речення в оповіданні </a:t>
            </a:r>
            <a:r>
              <a:rPr lang="uk-UA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римуються</a:t>
            </a:r>
            <a:r>
              <a:rPr lang="uk-UA" sz="4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65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Василь Сухомлинський (1917 – 1970)</a:t>
            </a:r>
          </a:p>
        </p:txBody>
      </p:sp>
      <p:pic>
        <p:nvPicPr>
          <p:cNvPr id="1026" name="Picture 2" descr="Результат пошуку зображень за запитом &quot;Василь Сухомлинський&quot;">
            <a:extLst>
              <a:ext uri="{FF2B5EF4-FFF2-40B4-BE49-F238E27FC236}">
                <a16:creationId xmlns:a16="http://schemas.microsoft.com/office/drawing/2014/main" xmlns="" id="{F00AFF5E-ECF4-4636-AD0D-0C192614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4" y="1456402"/>
            <a:ext cx="3929683" cy="4872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093527D-C637-45C7-9760-3F29F18838A4}"/>
              </a:ext>
            </a:extLst>
          </p:cNvPr>
          <p:cNvSpPr/>
          <p:nvPr/>
        </p:nvSpPr>
        <p:spPr>
          <a:xfrm>
            <a:off x="4584176" y="1815313"/>
            <a:ext cx="7414033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solidFill>
                  <a:schemeClr val="accent6">
                    <a:lumMod val="50000"/>
                  </a:schemeClr>
                </a:solidFill>
              </a:rPr>
              <a:t>Педагог і письменник народився на Кіровоградщині. Багато років був директором і вчителем </a:t>
            </a:r>
            <a:r>
              <a:rPr lang="uk-UA" sz="2400" b="1" dirty="0" err="1">
                <a:solidFill>
                  <a:schemeClr val="accent6">
                    <a:lumMod val="50000"/>
                  </a:schemeClr>
                </a:solidFill>
              </a:rPr>
              <a:t>Павлиської</a:t>
            </a:r>
            <a:r>
              <a:rPr lang="uk-UA" sz="2400" b="1" dirty="0">
                <a:solidFill>
                  <a:schemeClr val="accent6">
                    <a:lumMod val="50000"/>
                  </a:schemeClr>
                </a:solidFill>
              </a:rPr>
              <a:t> школи. Родина Сухомлинських мешкала у школі. Її учні разом із Василем Олександровичем мандрували на луки, у ліс, поле, відкривали таємниці природи, придумували казки, оповідання. Минув час, але й зараз у </a:t>
            </a:r>
            <a:r>
              <a:rPr lang="uk-UA" sz="2400" b="1" dirty="0" err="1">
                <a:solidFill>
                  <a:schemeClr val="accent6">
                    <a:lumMod val="50000"/>
                  </a:schemeClr>
                </a:solidFill>
              </a:rPr>
              <a:t>Павлиській</a:t>
            </a:r>
            <a:r>
              <a:rPr lang="uk-UA" sz="2400" b="1" dirty="0">
                <a:solidFill>
                  <a:schemeClr val="accent6">
                    <a:lumMod val="50000"/>
                  </a:schemeClr>
                </a:solidFill>
              </a:rPr>
              <a:t> школі складають казки. Для дітей письменник залишив багато книжок: «Казки школи під голубим небом», «Чиста криниця», «Співуча пір’їнка», «Гаряча квітка», «Вічна тополя», «Всі добрі люди одна сім’я» та інші.</a:t>
            </a:r>
          </a:p>
        </p:txBody>
      </p:sp>
    </p:spTree>
    <p:extLst>
      <p:ext uri="{BB962C8B-B14F-4D97-AF65-F5344CB8AC3E}">
        <p14:creationId xmlns:p14="http://schemas.microsoft.com/office/powerpoint/2010/main" val="35908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ABB8846-8C8E-46C9-B03A-D9B95494A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5" b="9745"/>
          <a:stretch/>
        </p:blipFill>
        <p:spPr>
          <a:xfrm>
            <a:off x="876104" y="1354045"/>
            <a:ext cx="10623470" cy="534484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6293947" y="1591759"/>
            <a:ext cx="5522610" cy="48694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У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лікарні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дитяча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палата. У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ній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лежало семеро дівчаток, у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кожної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— своя хвороба.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Усі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вони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одужували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і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їм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було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нудно. </a:t>
            </a:r>
            <a:endParaRPr lang="uk-U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ABB8846-8C8E-46C9-B03A-D9B95494A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5" b="9745"/>
          <a:stretch/>
        </p:blipFill>
        <p:spPr>
          <a:xfrm>
            <a:off x="876104" y="1354045"/>
            <a:ext cx="10623470" cy="534484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6313825" y="1830299"/>
            <a:ext cx="5522610" cy="41883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СтаршоювпалатібулатринадцятирічнаТаня,почувалавонасебенібикерівникоммаленькогодитячого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колективу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uk-UA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646043" y="1850176"/>
            <a:ext cx="11200331" cy="41883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Відчинивши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вікно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Таня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дивилася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квітучий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сад. — Уже й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бузок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цвіте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задумливо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сказала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дівчинка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— І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тюльпани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скоро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зацвітуть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Дівчатка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давайте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принесемо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в палату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квітку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й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поставимо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у склянку. Як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це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буде добре!</a:t>
            </a:r>
          </a:p>
          <a:p>
            <a:pPr algn="ctr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— Добре, ой, як добре,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зраділи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всі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uk-U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В. Сухомлинський «Глуха дівчинка»</a:t>
            </a:r>
          </a:p>
        </p:txBody>
      </p:sp>
      <p:sp>
        <p:nvSpPr>
          <p:cNvPr id="7" name="Прямокутник: округлені кути 7">
            <a:extLst>
              <a:ext uri="{FF2B5EF4-FFF2-40B4-BE49-F238E27FC236}">
                <a16:creationId xmlns:a16="http://schemas.microsoft.com/office/drawing/2014/main" xmlns="" id="{11C2F74E-8498-4AD9-9330-6FC5B0713686}"/>
              </a:ext>
            </a:extLst>
          </p:cNvPr>
          <p:cNvSpPr/>
          <p:nvPr/>
        </p:nvSpPr>
        <p:spPr>
          <a:xfrm>
            <a:off x="3257068" y="1148436"/>
            <a:ext cx="8732066" cy="55504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Мовчала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лише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одна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дівчинка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восьмирічна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Ніна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Вона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глуха.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Ніна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добре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розуміла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про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йдеться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Їй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теж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було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радісно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: в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палаті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—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квітка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!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Їй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теж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захотілося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кивнути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головою й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радісно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усміхнутися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але вона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відчула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Таня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її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4000" b="1" dirty="0" err="1">
                <a:solidFill>
                  <a:schemeClr val="accent6">
                    <a:lumMod val="50000"/>
                  </a:schemeClr>
                </a:solidFill>
              </a:rPr>
              <a:t>питає</a:t>
            </a: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uk-U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C5522AA-6E9B-47B1-A8AD-65BC0385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14365" b="14782"/>
          <a:stretch/>
        </p:blipFill>
        <p:spPr>
          <a:xfrm>
            <a:off x="69574" y="2146852"/>
            <a:ext cx="3100688" cy="37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825</Words>
  <Application>Microsoft Office PowerPoint</Application>
  <PresentationFormat>Произвольный</PresentationFormat>
  <Paragraphs>94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1113</cp:revision>
  <dcterms:created xsi:type="dcterms:W3CDTF">2018-01-05T16:38:53Z</dcterms:created>
  <dcterms:modified xsi:type="dcterms:W3CDTF">2022-01-18T09:14:13Z</dcterms:modified>
</cp:coreProperties>
</file>