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738" r:id="rId2"/>
    <p:sldId id="1150" r:id="rId3"/>
    <p:sldId id="1010" r:id="rId4"/>
    <p:sldId id="1005" r:id="rId5"/>
    <p:sldId id="1015" r:id="rId6"/>
    <p:sldId id="1158" r:id="rId7"/>
    <p:sldId id="1163" r:id="rId8"/>
    <p:sldId id="1137" r:id="rId9"/>
    <p:sldId id="1164" r:id="rId10"/>
    <p:sldId id="1139" r:id="rId11"/>
    <p:sldId id="1161" r:id="rId12"/>
    <p:sldId id="1165" r:id="rId13"/>
    <p:sldId id="1132" r:id="rId14"/>
    <p:sldId id="1162" r:id="rId15"/>
    <p:sldId id="1166" r:id="rId16"/>
    <p:sldId id="1089" r:id="rId17"/>
    <p:sldId id="1027" r:id="rId18"/>
    <p:sldId id="1023" r:id="rId19"/>
    <p:sldId id="1033" r:id="rId20"/>
    <p:sldId id="1151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2" clrIdx="0">
    <p:extLst>
      <p:ext uri="{19B8F6BF-5375-455C-9EA6-DF929625EA0E}">
        <p15:presenceInfo xmlns:p15="http://schemas.microsoft.com/office/powerpoint/2012/main" xmlns="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xmlns="" userId="c59f40493c0fa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059D"/>
    <a:srgbClr val="FF4747"/>
    <a:srgbClr val="DCBCD0"/>
    <a:srgbClr val="035110"/>
    <a:srgbClr val="92193A"/>
    <a:srgbClr val="FFFF00"/>
    <a:srgbClr val="00B050"/>
    <a:srgbClr val="D3514F"/>
    <a:srgbClr val="2F3242"/>
    <a:srgbClr val="F17D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90" autoAdjust="0"/>
    <p:restoredTop sz="94660"/>
  </p:normalViewPr>
  <p:slideViewPr>
    <p:cSldViewPr snapToGrid="0">
      <p:cViewPr varScale="1">
        <p:scale>
          <a:sx n="72" d="100"/>
          <a:sy n="72" d="100"/>
        </p:scale>
        <p:origin x="-108" y="-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26D62-0A69-489C-AD8A-DBBB454FE69F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61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541F5A-B942-463D-BFFB-A6C0BF2A95D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979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F5CA3-AACC-4614-BF69-00E689DA5E5C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500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57AFC-C01B-4F35-8E90-7CDC7BDC9F41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58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057DF8-A1C4-4191-9BCE-6255C9741248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966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EB527B-8C9A-436C-98CD-9931061FA41E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380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CE2E25-D864-431C-9803-DC1DF816B3B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686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41627C-B8CA-44C8-AA80-F38F7E2DC94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41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78820F-613B-4084-A210-F6071CA8AA1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230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3D5AF-C886-45A1-B5DC-5A526CB61C15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537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3D2A21-8E22-4A57-9D96-C14531AB525D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397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FBF2D6-4F70-474E-8189-F1C29A9FD44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494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33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12.05.2022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3109" y="2660821"/>
            <a:ext cx="2151017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</a:rPr>
              <a:t>№</a:t>
            </a:r>
            <a:r>
              <a:rPr lang="uk-UA" sz="4500" b="1" dirty="0">
                <a:solidFill>
                  <a:prstClr val="white"/>
                </a:solidFill>
                <a:latin typeface="Monotype Corsiva" panose="03010101010201010101" pitchFamily="66" charset="0"/>
              </a:rPr>
              <a:t>091-92</a:t>
            </a:r>
            <a:endParaRPr kumimoji="0" lang="ru-RU" sz="4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9153" y="4611231"/>
            <a:ext cx="79559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000" b="1" dirty="0">
                <a:solidFill>
                  <a:srgbClr val="2F3242"/>
                </a:solidFill>
              </a:rPr>
              <a:t>Моя дорога до </a:t>
            </a:r>
            <a:r>
              <a:rPr lang="ru-RU" sz="7000" b="1" dirty="0" err="1">
                <a:solidFill>
                  <a:srgbClr val="2F3242"/>
                </a:solidFill>
              </a:rPr>
              <a:t>успіху</a:t>
            </a:r>
            <a:r>
              <a:rPr lang="ru-RU" sz="7000" b="1" dirty="0">
                <a:solidFill>
                  <a:srgbClr val="2F3242"/>
                </a:solidFill>
              </a:rPr>
              <a:t> </a:t>
            </a:r>
            <a:endParaRPr lang="uk-UA" sz="7000" b="1" dirty="0">
              <a:solidFill>
                <a:srgbClr val="2F324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0106" y="178195"/>
            <a:ext cx="240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Я досліджую світ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000" b="1" dirty="0">
                <a:solidFill>
                  <a:prstClr val="white"/>
                </a:solidFill>
                <a:latin typeface="Calibri" panose="020F0502020204030204"/>
              </a:rPr>
              <a:t>4 клас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Перший крок до успіх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30098" y="227701"/>
            <a:ext cx="4381255" cy="3651046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57640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Пам’ятайте!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" name="Picture 2" descr="Інформаційний проект &amp;quot;Книга вчить, як на світі жить&amp;quot; | Робоча програма.  Читанн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92129" y="5200564"/>
            <a:ext cx="1695533" cy="157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кругленный прямоугольник 10"/>
          <p:cNvSpPr/>
          <p:nvPr/>
        </p:nvSpPr>
        <p:spPr>
          <a:xfrm>
            <a:off x="1143747" y="1258054"/>
            <a:ext cx="9248382" cy="47931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b="1" dirty="0">
                <a:solidFill>
                  <a:srgbClr val="FFFF00"/>
                </a:solidFill>
              </a:rPr>
              <a:t>Щоб стати успішним/успішною, потрібно дотримуватися певних правил: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3300" dirty="0"/>
              <a:t>Займайтеся тим, що подобається.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3300" dirty="0"/>
              <a:t>Не бійтеся нового.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3300" dirty="0"/>
              <a:t>Не бійтеся помилитися.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3300" dirty="0" err="1"/>
              <a:t>Ставте</a:t>
            </a:r>
            <a:r>
              <a:rPr lang="uk-UA" sz="3300" dirty="0"/>
              <a:t> чіткі та досяжні цілі.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3300" dirty="0"/>
              <a:t>Обов’язково визначайте час досягнення мети.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3300" dirty="0"/>
              <a:t>Будьте дисциплінованими.</a:t>
            </a:r>
          </a:p>
        </p:txBody>
      </p:sp>
    </p:spTree>
    <p:extLst>
      <p:ext uri="{BB962C8B-B14F-4D97-AF65-F5344CB8AC3E}">
        <p14:creationId xmlns:p14="http://schemas.microsoft.com/office/powerpoint/2010/main" xmlns="" val="2043541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6330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Творче </a:t>
            </a:r>
            <a:r>
              <a:rPr lang="ru-RU" sz="2000" b="1" dirty="0" err="1">
                <a:solidFill>
                  <a:schemeClr val="bg1"/>
                </a:solidFill>
              </a:rPr>
              <a:t>завдання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" name="Picture 2" descr="Інформаційний проект &amp;quot;Книга вчить, як на світі жить&amp;quot; | Робоча програма.  Читанн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92129" y="5200564"/>
            <a:ext cx="1695533" cy="157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1048872" y="1344047"/>
            <a:ext cx="10363200" cy="1739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 err="1"/>
              <a:t>Учні</a:t>
            </a:r>
            <a:r>
              <a:rPr lang="ru-RU" sz="3500" dirty="0"/>
              <a:t> 4 </a:t>
            </a:r>
            <a:r>
              <a:rPr lang="ru-RU" sz="3500" dirty="0" err="1"/>
              <a:t>класу</a:t>
            </a:r>
            <a:r>
              <a:rPr lang="ru-RU" sz="3500" dirty="0"/>
              <a:t> </a:t>
            </a:r>
            <a:r>
              <a:rPr lang="ru-RU" sz="3500" dirty="0" err="1"/>
              <a:t>Оленка</a:t>
            </a:r>
            <a:r>
              <a:rPr lang="ru-RU" sz="3500" dirty="0"/>
              <a:t> та Сашко </a:t>
            </a:r>
            <a:r>
              <a:rPr lang="ru-RU" sz="3500" dirty="0" err="1"/>
              <a:t>розмірковують</a:t>
            </a:r>
            <a:r>
              <a:rPr lang="ru-RU" sz="3500" dirty="0"/>
              <a:t> про </a:t>
            </a:r>
            <a:r>
              <a:rPr lang="ru-RU" sz="3500" dirty="0" err="1"/>
              <a:t>свої</a:t>
            </a:r>
            <a:r>
              <a:rPr lang="ru-RU" sz="3500" dirty="0"/>
              <a:t> </a:t>
            </a:r>
            <a:r>
              <a:rPr lang="ru-RU" sz="3500" dirty="0" err="1"/>
              <a:t>майбутні</a:t>
            </a:r>
            <a:r>
              <a:rPr lang="ru-RU" sz="3500" dirty="0"/>
              <a:t> </a:t>
            </a:r>
            <a:r>
              <a:rPr lang="ru-RU" sz="3500" dirty="0" err="1"/>
              <a:t>професії</a:t>
            </a:r>
            <a:r>
              <a:rPr lang="ru-RU" sz="3500" dirty="0"/>
              <a:t>. </a:t>
            </a:r>
            <a:r>
              <a:rPr lang="ru-RU" sz="3500" dirty="0" err="1"/>
              <a:t>Із</a:t>
            </a:r>
            <a:r>
              <a:rPr lang="ru-RU" sz="3500" dirty="0"/>
              <a:t> </a:t>
            </a:r>
            <a:r>
              <a:rPr lang="ru-RU" sz="3500" dirty="0" err="1"/>
              <a:t>чим</a:t>
            </a:r>
            <a:r>
              <a:rPr lang="ru-RU" sz="3500" dirty="0"/>
              <a:t> </a:t>
            </a:r>
            <a:r>
              <a:rPr lang="ru-RU" sz="3500" dirty="0" err="1"/>
              <a:t>ви</a:t>
            </a:r>
            <a:r>
              <a:rPr lang="ru-RU" sz="3500" dirty="0"/>
              <a:t> </a:t>
            </a:r>
            <a:r>
              <a:rPr lang="ru-RU" sz="3500" dirty="0" err="1"/>
              <a:t>згодні</a:t>
            </a:r>
            <a:r>
              <a:rPr lang="ru-RU" sz="3500" dirty="0"/>
              <a:t>, а з </a:t>
            </a:r>
            <a:r>
              <a:rPr lang="ru-RU" sz="3500" dirty="0" err="1"/>
              <a:t>чим</a:t>
            </a:r>
            <a:r>
              <a:rPr lang="ru-RU" sz="3500" dirty="0"/>
              <a:t> – </a:t>
            </a:r>
            <a:r>
              <a:rPr lang="ru-RU" sz="3500" dirty="0" err="1"/>
              <a:t>ні</a:t>
            </a:r>
            <a:r>
              <a:rPr lang="ru-RU" sz="3500" dirty="0"/>
              <a:t>?</a:t>
            </a:r>
          </a:p>
        </p:txBody>
      </p:sp>
      <p:pic>
        <p:nvPicPr>
          <p:cNvPr id="4098" name="Picture 2" descr="Мальчик и море - Обои для рабочего стола, картинки, фоны, заставк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3548" y="3472948"/>
            <a:ext cx="3767040" cy="2513013"/>
          </a:xfrm>
          <a:prstGeom prst="rect">
            <a:avLst/>
          </a:prstGeom>
          <a:noFill/>
          <a:ln w="28575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Обои девочка, собака, прогулка на рабочий стол 21549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17"/>
          <a:stretch/>
        </p:blipFill>
        <p:spPr bwMode="auto">
          <a:xfrm>
            <a:off x="6106912" y="3472948"/>
            <a:ext cx="3767040" cy="2511425"/>
          </a:xfrm>
          <a:prstGeom prst="rect">
            <a:avLst/>
          </a:prstGeom>
          <a:noFill/>
          <a:ln w="28575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38965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321,629 Which Stock Photos | Free &amp;amp; Royalty-free Which Images |  Depositpho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61121" y="4026876"/>
            <a:ext cx="2593731" cy="259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760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Приймаємо рішення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301410" y="1456402"/>
            <a:ext cx="9475636" cy="3754177"/>
          </a:xfrm>
          <a:prstGeom prst="round2Diag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3500" dirty="0"/>
              <a:t>     1. Чи згодні ви з твердженням, що сумлінність є запорукою успіху в навчанні і в праці?</a:t>
            </a:r>
          </a:p>
          <a:p>
            <a:pPr algn="just"/>
            <a:r>
              <a:rPr lang="uk-UA" sz="3500" dirty="0"/>
              <a:t>     2. Коли можна припинити навчатися? Чи можна навчатися впродовж усього життя?</a:t>
            </a:r>
          </a:p>
        </p:txBody>
      </p:sp>
    </p:spTree>
    <p:extLst>
      <p:ext uri="{BB962C8B-B14F-4D97-AF65-F5344CB8AC3E}">
        <p14:creationId xmlns:p14="http://schemas.microsoft.com/office/powerpoint/2010/main" xmlns="" val="3571071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Перевір себе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92502" y="2287478"/>
            <a:ext cx="9194993" cy="443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5999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185534" y="1204942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</a:t>
            </a:r>
            <a:r>
              <a:rPr lang="uk-UA" sz="2800" b="1" dirty="0" smtClean="0"/>
              <a:t>1</a:t>
            </a:r>
            <a:endParaRPr lang="uk-UA" sz="28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733068" y="1783192"/>
            <a:ext cx="8562724" cy="52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«Відгадай професію»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8305" y="2306696"/>
            <a:ext cx="11725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Я ____________________, я відповідаю за те, щоб люди більше посміхалися.</a:t>
            </a:r>
            <a:endParaRPr lang="ru-RU" sz="3000" dirty="0"/>
          </a:p>
        </p:txBody>
      </p:sp>
      <p:sp>
        <p:nvSpPr>
          <p:cNvPr id="35" name="TextBox 34"/>
          <p:cNvSpPr txBox="1"/>
          <p:nvPr/>
        </p:nvSpPr>
        <p:spPr>
          <a:xfrm>
            <a:off x="258305" y="3307222"/>
            <a:ext cx="11725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Я ____________________, я відповідаю за те, щоб люди жили у добротних і комфортних умовах.</a:t>
            </a:r>
            <a:endParaRPr lang="ru-RU" sz="3000" dirty="0"/>
          </a:p>
        </p:txBody>
      </p:sp>
      <p:sp>
        <p:nvSpPr>
          <p:cNvPr id="36" name="TextBox 35"/>
          <p:cNvSpPr txBox="1"/>
          <p:nvPr/>
        </p:nvSpPr>
        <p:spPr>
          <a:xfrm>
            <a:off x="258305" y="4322885"/>
            <a:ext cx="11725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Я ____________________, я відповідаю за те, щоб перемагала справедливість.</a:t>
            </a:r>
            <a:endParaRPr lang="ru-RU" sz="3000" dirty="0"/>
          </a:p>
        </p:txBody>
      </p:sp>
      <p:sp>
        <p:nvSpPr>
          <p:cNvPr id="37" name="TextBox 36"/>
          <p:cNvSpPr txBox="1"/>
          <p:nvPr/>
        </p:nvSpPr>
        <p:spPr>
          <a:xfrm>
            <a:off x="1263560" y="5405663"/>
            <a:ext cx="8965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Я ____________________, я відповідаю за те, щоб усі вміли читати.</a:t>
            </a:r>
            <a:endParaRPr lang="ru-RU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266120" y="2239581"/>
            <a:ext cx="38510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000" dirty="0"/>
              <a:t>стоматолог</a:t>
            </a:r>
            <a:endParaRPr lang="ru-RU" sz="3000" dirty="0"/>
          </a:p>
        </p:txBody>
      </p:sp>
      <p:sp>
        <p:nvSpPr>
          <p:cNvPr id="38" name="TextBox 37"/>
          <p:cNvSpPr txBox="1"/>
          <p:nvPr/>
        </p:nvSpPr>
        <p:spPr>
          <a:xfrm>
            <a:off x="275420" y="3249968"/>
            <a:ext cx="38510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000" dirty="0"/>
              <a:t>архітектор</a:t>
            </a:r>
            <a:endParaRPr lang="ru-RU" sz="3000" dirty="0"/>
          </a:p>
        </p:txBody>
      </p:sp>
      <p:sp>
        <p:nvSpPr>
          <p:cNvPr id="39" name="TextBox 38"/>
          <p:cNvSpPr txBox="1"/>
          <p:nvPr/>
        </p:nvSpPr>
        <p:spPr>
          <a:xfrm>
            <a:off x="266120" y="4276718"/>
            <a:ext cx="38510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000" dirty="0"/>
              <a:t>суддя</a:t>
            </a:r>
            <a:endParaRPr lang="ru-RU" sz="3000" dirty="0"/>
          </a:p>
        </p:txBody>
      </p:sp>
      <p:sp>
        <p:nvSpPr>
          <p:cNvPr id="40" name="TextBox 39"/>
          <p:cNvSpPr txBox="1"/>
          <p:nvPr/>
        </p:nvSpPr>
        <p:spPr>
          <a:xfrm>
            <a:off x="1609500" y="5358315"/>
            <a:ext cx="38510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000" dirty="0"/>
              <a:t>вчитель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xmlns="" val="2540076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8" grpId="0"/>
      <p:bldP spid="39" grpId="0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17" name="Скругленный прямоугольник 16"/>
          <p:cNvSpPr/>
          <p:nvPr/>
        </p:nvSpPr>
        <p:spPr>
          <a:xfrm>
            <a:off x="2198009" y="1300214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</a:t>
            </a:r>
            <a:r>
              <a:rPr lang="uk-UA" sz="2800" b="1" dirty="0" smtClean="0"/>
              <a:t>2</a:t>
            </a:r>
            <a:endParaRPr lang="uk-UA" sz="2800" b="1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318846" y="1903098"/>
            <a:ext cx="9601200" cy="491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/>
              <a:t>З'єднай </a:t>
            </a:r>
            <a:r>
              <a:rPr lang="uk-UA" sz="2400" dirty="0"/>
              <a:t>частини тверджень, продовж останнє речення.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1718" y="2471454"/>
            <a:ext cx="5200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Допомогти другу досягнути успіху -</a:t>
            </a:r>
            <a:endParaRPr lang="ru-RU" sz="3000" dirty="0"/>
          </a:p>
        </p:txBody>
      </p:sp>
      <p:sp>
        <p:nvSpPr>
          <p:cNvPr id="21" name="TextBox 20"/>
          <p:cNvSpPr txBox="1"/>
          <p:nvPr/>
        </p:nvSpPr>
        <p:spPr>
          <a:xfrm>
            <a:off x="280904" y="3386881"/>
            <a:ext cx="53805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Усвідомлена помилка - </a:t>
            </a:r>
            <a:endParaRPr lang="ru-RU" sz="3000" dirty="0"/>
          </a:p>
        </p:txBody>
      </p:sp>
      <p:sp>
        <p:nvSpPr>
          <p:cNvPr id="22" name="TextBox 21"/>
          <p:cNvSpPr txBox="1"/>
          <p:nvPr/>
        </p:nvSpPr>
        <p:spPr>
          <a:xfrm>
            <a:off x="281717" y="3894678"/>
            <a:ext cx="52398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Чим більше задумано, </a:t>
            </a:r>
            <a:endParaRPr lang="ru-RU" sz="3000" dirty="0"/>
          </a:p>
        </p:txBody>
      </p:sp>
      <p:sp>
        <p:nvSpPr>
          <p:cNvPr id="23" name="TextBox 22"/>
          <p:cNvSpPr txBox="1"/>
          <p:nvPr/>
        </p:nvSpPr>
        <p:spPr>
          <a:xfrm>
            <a:off x="280904" y="4496684"/>
            <a:ext cx="6647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Перемагає той, </a:t>
            </a:r>
            <a:endParaRPr lang="ru-RU" sz="3000" dirty="0"/>
          </a:p>
        </p:txBody>
      </p:sp>
      <p:sp>
        <p:nvSpPr>
          <p:cNvPr id="30" name="TextBox 29"/>
          <p:cNvSpPr txBox="1"/>
          <p:nvPr/>
        </p:nvSpPr>
        <p:spPr>
          <a:xfrm>
            <a:off x="6913484" y="2435328"/>
            <a:ext cx="51741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крок на шляху до успіху.</a:t>
            </a:r>
            <a:endParaRPr lang="ru-RU" sz="3000" dirty="0"/>
          </a:p>
        </p:txBody>
      </p:sp>
      <p:sp>
        <p:nvSpPr>
          <p:cNvPr id="31" name="TextBox 30"/>
          <p:cNvSpPr txBox="1"/>
          <p:nvPr/>
        </p:nvSpPr>
        <p:spPr>
          <a:xfrm>
            <a:off x="6928718" y="3051944"/>
            <a:ext cx="51741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подвійний успіх.</a:t>
            </a:r>
            <a:endParaRPr lang="ru-RU" sz="3000" dirty="0"/>
          </a:p>
        </p:txBody>
      </p:sp>
      <p:sp>
        <p:nvSpPr>
          <p:cNvPr id="32" name="TextBox 31"/>
          <p:cNvSpPr txBox="1"/>
          <p:nvPr/>
        </p:nvSpPr>
        <p:spPr>
          <a:xfrm>
            <a:off x="6932861" y="3665021"/>
            <a:ext cx="51741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хто грає за правилами.</a:t>
            </a:r>
            <a:endParaRPr lang="ru-RU" sz="3000" dirty="0"/>
          </a:p>
        </p:txBody>
      </p:sp>
      <p:sp>
        <p:nvSpPr>
          <p:cNvPr id="33" name="TextBox 32"/>
          <p:cNvSpPr txBox="1"/>
          <p:nvPr/>
        </p:nvSpPr>
        <p:spPr>
          <a:xfrm>
            <a:off x="6913484" y="4279319"/>
            <a:ext cx="51741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тим більше досягнеш.</a:t>
            </a:r>
            <a:endParaRPr lang="ru-RU" sz="3000" dirty="0"/>
          </a:p>
        </p:txBody>
      </p:sp>
      <p:sp>
        <p:nvSpPr>
          <p:cNvPr id="6" name="Овал 5"/>
          <p:cNvSpPr/>
          <p:nvPr/>
        </p:nvSpPr>
        <p:spPr>
          <a:xfrm>
            <a:off x="4914884" y="2696283"/>
            <a:ext cx="202223" cy="190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4909702" y="3541422"/>
            <a:ext cx="202223" cy="190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4914095" y="4076541"/>
            <a:ext cx="202223" cy="190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4909702" y="4686162"/>
            <a:ext cx="202223" cy="190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6676908" y="2684487"/>
            <a:ext cx="202223" cy="190271"/>
          </a:xfrm>
          <a:prstGeom prst="ellipse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6676908" y="3286949"/>
            <a:ext cx="202223" cy="190271"/>
          </a:xfrm>
          <a:prstGeom prst="ellipse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6665635" y="3878867"/>
            <a:ext cx="202223" cy="190271"/>
          </a:xfrm>
          <a:prstGeom prst="ellipse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6665635" y="4526225"/>
            <a:ext cx="202223" cy="190271"/>
          </a:xfrm>
          <a:prstGeom prst="ellipse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>
            <a:endCxn id="38" idx="2"/>
          </p:cNvCxnSpPr>
          <p:nvPr/>
        </p:nvCxnSpPr>
        <p:spPr>
          <a:xfrm>
            <a:off x="5116318" y="2810045"/>
            <a:ext cx="1560590" cy="572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>
            <a:endCxn id="37" idx="2"/>
          </p:cNvCxnSpPr>
          <p:nvPr/>
        </p:nvCxnSpPr>
        <p:spPr>
          <a:xfrm flipV="1">
            <a:off x="5094778" y="2779623"/>
            <a:ext cx="1582130" cy="8569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endCxn id="40" idx="1"/>
          </p:cNvCxnSpPr>
          <p:nvPr/>
        </p:nvCxnSpPr>
        <p:spPr>
          <a:xfrm>
            <a:off x="5099337" y="4188287"/>
            <a:ext cx="1595913" cy="3658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endCxn id="39" idx="2"/>
          </p:cNvCxnSpPr>
          <p:nvPr/>
        </p:nvCxnSpPr>
        <p:spPr>
          <a:xfrm flipV="1">
            <a:off x="5093284" y="3974003"/>
            <a:ext cx="1572351" cy="7992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332866" y="5439580"/>
            <a:ext cx="8657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Усі ці практичні поради важливі для досягнення ___________ .</a:t>
            </a:r>
            <a:endParaRPr lang="ru-RU" sz="3000" dirty="0"/>
          </a:p>
        </p:txBody>
      </p:sp>
      <p:sp>
        <p:nvSpPr>
          <p:cNvPr id="45" name="TextBox 44"/>
          <p:cNvSpPr txBox="1"/>
          <p:nvPr/>
        </p:nvSpPr>
        <p:spPr>
          <a:xfrm>
            <a:off x="1610189" y="5793147"/>
            <a:ext cx="1646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000" dirty="0"/>
              <a:t>успіху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xmlns="" val="3310805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Перевіряємо себе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51346" y="1212490"/>
            <a:ext cx="8271217" cy="57369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prstClr val="white"/>
                </a:solidFill>
              </a:rPr>
              <a:t>1. </a:t>
            </a:r>
            <a:r>
              <a:rPr lang="ru-RU" sz="2400" dirty="0" err="1">
                <a:solidFill>
                  <a:prstClr val="white"/>
                </a:solidFill>
              </a:rPr>
              <a:t>Що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ви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відчуваєте</a:t>
            </a:r>
            <a:r>
              <a:rPr lang="ru-RU" sz="2400" dirty="0">
                <a:solidFill>
                  <a:prstClr val="white"/>
                </a:solidFill>
              </a:rPr>
              <a:t>, коли </a:t>
            </a:r>
            <a:r>
              <a:rPr lang="ru-RU" sz="2400" dirty="0" err="1">
                <a:solidFill>
                  <a:prstClr val="white"/>
                </a:solidFill>
              </a:rPr>
              <a:t>упораєтеся</a:t>
            </a:r>
            <a:r>
              <a:rPr lang="ru-RU" sz="2400" dirty="0">
                <a:solidFill>
                  <a:prstClr val="white"/>
                </a:solidFill>
              </a:rPr>
              <a:t> з </a:t>
            </a:r>
            <a:r>
              <a:rPr lang="ru-RU" sz="2400" dirty="0" err="1">
                <a:solidFill>
                  <a:prstClr val="white"/>
                </a:solidFill>
              </a:rPr>
              <a:t>важким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завданням</a:t>
            </a:r>
            <a:r>
              <a:rPr lang="ru-RU" sz="2400" dirty="0">
                <a:solidFill>
                  <a:prstClr val="white"/>
                </a:solidFill>
              </a:rPr>
              <a:t>?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93854" y="5617731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5366" name="Picture 6" descr="Суд вновь подтвердил выводы комиссии Волгоградского УФАС России - Статьи -  &amp;quot;Новоаннинские вести&amp;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73762" y="4604761"/>
            <a:ext cx="2213900" cy="221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кругленный прямоугольник 10"/>
          <p:cNvSpPr/>
          <p:nvPr/>
        </p:nvSpPr>
        <p:spPr>
          <a:xfrm>
            <a:off x="251344" y="1950445"/>
            <a:ext cx="8102543" cy="87869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prstClr val="white"/>
                </a:solidFill>
              </a:rPr>
              <a:t>2. Як </a:t>
            </a:r>
            <a:r>
              <a:rPr lang="ru-RU" sz="2400" dirty="0" err="1">
                <a:solidFill>
                  <a:prstClr val="white"/>
                </a:solidFill>
              </a:rPr>
              <a:t>почуваєтеся</a:t>
            </a:r>
            <a:r>
              <a:rPr lang="ru-RU" sz="2400" dirty="0">
                <a:solidFill>
                  <a:prstClr val="white"/>
                </a:solidFill>
              </a:rPr>
              <a:t>, коли приходите до </a:t>
            </a:r>
            <a:r>
              <a:rPr lang="ru-RU" sz="2400" dirty="0" err="1">
                <a:solidFill>
                  <a:prstClr val="white"/>
                </a:solidFill>
              </a:rPr>
              <a:t>школи</a:t>
            </a:r>
            <a:r>
              <a:rPr lang="ru-RU" sz="2400" dirty="0">
                <a:solidFill>
                  <a:prstClr val="white"/>
                </a:solidFill>
              </a:rPr>
              <a:t> з </a:t>
            </a:r>
            <a:r>
              <a:rPr lang="ru-RU" sz="2400" dirty="0" err="1">
                <a:solidFill>
                  <a:prstClr val="white"/>
                </a:solidFill>
              </a:rPr>
              <a:t>невиконаним</a:t>
            </a:r>
            <a:endParaRPr lang="ru-RU" sz="2400" dirty="0">
              <a:solidFill>
                <a:prstClr val="white"/>
              </a:solidFill>
            </a:endParaRPr>
          </a:p>
          <a:p>
            <a:r>
              <a:rPr lang="ru-RU" sz="2400" dirty="0" err="1">
                <a:solidFill>
                  <a:prstClr val="white"/>
                </a:solidFill>
              </a:rPr>
              <a:t>домашнім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завданням</a:t>
            </a:r>
            <a:r>
              <a:rPr lang="ru-RU" sz="2400" dirty="0">
                <a:solidFill>
                  <a:prstClr val="white"/>
                </a:solidFill>
              </a:rPr>
              <a:t>?</a:t>
            </a:r>
            <a:endParaRPr lang="uk-UA" sz="2400" dirty="0">
              <a:solidFill>
                <a:srgbClr val="FFFF00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1343" y="2993402"/>
            <a:ext cx="7392331" cy="588252"/>
          </a:xfrm>
          <a:prstGeom prst="roundRect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400" dirty="0">
                <a:solidFill>
                  <a:prstClr val="white"/>
                </a:solidFill>
              </a:rPr>
              <a:t>3. </a:t>
            </a:r>
            <a:r>
              <a:rPr lang="ru-RU" sz="2400" dirty="0" err="1">
                <a:solidFill>
                  <a:prstClr val="white"/>
                </a:solidFill>
              </a:rPr>
              <a:t>Назвіть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декілька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вмінь</a:t>
            </a:r>
            <a:r>
              <a:rPr lang="ru-RU" sz="2400" dirty="0">
                <a:solidFill>
                  <a:prstClr val="white"/>
                </a:solidFill>
              </a:rPr>
              <a:t>, </a:t>
            </a:r>
            <a:r>
              <a:rPr lang="ru-RU" sz="2400" dirty="0" err="1">
                <a:solidFill>
                  <a:prstClr val="white"/>
                </a:solidFill>
              </a:rPr>
              <a:t>якими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ви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бажаєте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оволодіти</a:t>
            </a:r>
            <a:r>
              <a:rPr lang="ru-RU" sz="2400" dirty="0">
                <a:solidFill>
                  <a:prstClr val="white"/>
                </a:solidFill>
              </a:rPr>
              <a:t>.</a:t>
            </a:r>
            <a:endParaRPr lang="uk-UA" sz="2400" dirty="0">
              <a:solidFill>
                <a:srgbClr val="FFFF00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51344" y="3745917"/>
            <a:ext cx="9354296" cy="575830"/>
          </a:xfrm>
          <a:prstGeom prst="round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400" dirty="0">
                <a:solidFill>
                  <a:prstClr val="white"/>
                </a:solidFill>
              </a:rPr>
              <a:t>4. </a:t>
            </a:r>
            <a:r>
              <a:rPr lang="ru-RU" sz="2400" dirty="0">
                <a:solidFill>
                  <a:prstClr val="white"/>
                </a:solidFill>
              </a:rPr>
              <a:t>Які </a:t>
            </a:r>
            <a:r>
              <a:rPr lang="ru-RU" sz="2400" dirty="0" err="1">
                <a:solidFill>
                  <a:prstClr val="white"/>
                </a:solidFill>
              </a:rPr>
              <a:t>риси</a:t>
            </a:r>
            <a:r>
              <a:rPr lang="ru-RU" sz="2400" dirty="0">
                <a:solidFill>
                  <a:prstClr val="white"/>
                </a:solidFill>
              </a:rPr>
              <a:t> характеру </a:t>
            </a:r>
            <a:r>
              <a:rPr lang="ru-RU" sz="2400" dirty="0" err="1">
                <a:solidFill>
                  <a:prstClr val="white"/>
                </a:solidFill>
              </a:rPr>
              <a:t>потрібно</a:t>
            </a:r>
            <a:r>
              <a:rPr lang="ru-RU" sz="2400" dirty="0">
                <a:solidFill>
                  <a:prstClr val="white"/>
                </a:solidFill>
              </a:rPr>
              <a:t> в </a:t>
            </a:r>
            <a:r>
              <a:rPr lang="ru-RU" sz="2400" dirty="0" err="1">
                <a:solidFill>
                  <a:prstClr val="white"/>
                </a:solidFill>
              </a:rPr>
              <a:t>собі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виховувати</a:t>
            </a:r>
            <a:r>
              <a:rPr lang="ru-RU" sz="2400" dirty="0">
                <a:solidFill>
                  <a:prstClr val="white"/>
                </a:solidFill>
              </a:rPr>
              <a:t>, </a:t>
            </a:r>
            <a:r>
              <a:rPr lang="ru-RU" sz="2400" dirty="0" err="1">
                <a:solidFill>
                  <a:prstClr val="white"/>
                </a:solidFill>
              </a:rPr>
              <a:t>щоб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досягти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успіху</a:t>
            </a:r>
            <a:r>
              <a:rPr lang="ru-RU" sz="2400" dirty="0">
                <a:solidFill>
                  <a:prstClr val="white"/>
                </a:solidFill>
              </a:rPr>
              <a:t>?</a:t>
            </a:r>
            <a:endParaRPr lang="uk-UA" sz="2400" dirty="0">
              <a:solidFill>
                <a:prstClr val="white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51342" y="4486010"/>
            <a:ext cx="7880604" cy="95638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400" dirty="0">
                <a:solidFill>
                  <a:prstClr val="white"/>
                </a:solidFill>
              </a:rPr>
              <a:t>5. </a:t>
            </a:r>
            <a:r>
              <a:rPr lang="ru-RU" sz="2400" dirty="0" err="1">
                <a:solidFill>
                  <a:prstClr val="white"/>
                </a:solidFill>
              </a:rPr>
              <a:t>Уявіть</a:t>
            </a:r>
            <a:r>
              <a:rPr lang="ru-RU" sz="2400" dirty="0">
                <a:solidFill>
                  <a:prstClr val="white"/>
                </a:solidFill>
              </a:rPr>
              <a:t> себе </a:t>
            </a:r>
            <a:r>
              <a:rPr lang="ru-RU" sz="2400" dirty="0" err="1">
                <a:solidFill>
                  <a:prstClr val="white"/>
                </a:solidFill>
              </a:rPr>
              <a:t>журналістами</a:t>
            </a:r>
            <a:r>
              <a:rPr lang="ru-RU" sz="2400" dirty="0">
                <a:solidFill>
                  <a:prstClr val="white"/>
                </a:solidFill>
              </a:rPr>
              <a:t> та </a:t>
            </a:r>
            <a:r>
              <a:rPr lang="ru-RU" sz="2400" dirty="0" err="1">
                <a:solidFill>
                  <a:prstClr val="white"/>
                </a:solidFill>
              </a:rPr>
              <a:t>поспілкуйтеся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зі</a:t>
            </a:r>
            <a:r>
              <a:rPr lang="ru-RU" sz="2400" dirty="0">
                <a:solidFill>
                  <a:prstClr val="white"/>
                </a:solidFill>
              </a:rPr>
              <a:t> старшими</a:t>
            </a:r>
          </a:p>
          <a:p>
            <a:r>
              <a:rPr lang="ru-RU" sz="2400" dirty="0">
                <a:solidFill>
                  <a:prstClr val="white"/>
                </a:solidFill>
              </a:rPr>
              <a:t>членами </a:t>
            </a:r>
            <a:r>
              <a:rPr lang="ru-RU" sz="2400" dirty="0" err="1">
                <a:solidFill>
                  <a:prstClr val="white"/>
                </a:solidFill>
              </a:rPr>
              <a:t>родини</a:t>
            </a:r>
            <a:r>
              <a:rPr lang="ru-RU" sz="2400" dirty="0">
                <a:solidFill>
                  <a:prstClr val="white"/>
                </a:solidFill>
              </a:rPr>
              <a:t> про </a:t>
            </a:r>
            <a:r>
              <a:rPr lang="ru-RU" sz="2400" dirty="0" err="1">
                <a:solidFill>
                  <a:prstClr val="white"/>
                </a:solidFill>
              </a:rPr>
              <a:t>вибір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професії</a:t>
            </a:r>
            <a:r>
              <a:rPr lang="ru-RU" sz="2400" dirty="0">
                <a:solidFill>
                  <a:prstClr val="white"/>
                </a:solidFill>
              </a:rPr>
              <a:t>.</a:t>
            </a:r>
            <a:endParaRPr lang="uk-UA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0190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Коротко про головне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27050" y="1995853"/>
            <a:ext cx="8363806" cy="1763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>
                <a:solidFill>
                  <a:prstClr val="white"/>
                </a:solidFill>
              </a:rPr>
              <a:t>Прочитайте висновок.</a:t>
            </a:r>
            <a:endParaRPr lang="uk-UA" sz="4000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05508" y="5590985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5364" name="Picture 4" descr="XXXI ЯК СФОРМУВАТИ ВИСНОВОК - Мої статті - Каталог статей -  Великосорочинська ЗОШ І-ІІІ ступені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50852" y="3965331"/>
            <a:ext cx="2593742" cy="274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60915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ви, що…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266092" y="1265380"/>
            <a:ext cx="10821571" cy="530574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4500" dirty="0"/>
              <a:t>…у найближчі 15-20 років і в Україні, і у світі будуть потрібні фахівці з такими якостями, як здатність самостійно визначати складні задачі й розв’язувати їх та володіння кількома іноземними мовами.</a:t>
            </a:r>
          </a:p>
        </p:txBody>
      </p:sp>
      <p:sp>
        <p:nvSpPr>
          <p:cNvPr id="9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9131" y="5635171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129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9717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=""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822576" y="1250576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>
                <a:solidFill>
                  <a:srgbClr val="2F3242"/>
                </a:solidFill>
              </a:rPr>
              <a:t>Повторити тему на </a:t>
            </a:r>
            <a:r>
              <a:rPr lang="ru-RU" sz="3000" b="1" dirty="0" err="1">
                <a:solidFill>
                  <a:srgbClr val="2F3242"/>
                </a:solidFill>
              </a:rPr>
              <a:t>сторінках</a:t>
            </a:r>
            <a:r>
              <a:rPr lang="ru-RU" sz="3000" b="1" dirty="0">
                <a:solidFill>
                  <a:srgbClr val="2F3242"/>
                </a:solidFill>
              </a:rPr>
              <a:t> </a:t>
            </a:r>
          </a:p>
          <a:p>
            <a:pPr algn="ctr"/>
            <a:r>
              <a:rPr lang="ru-RU" sz="3000" b="1" dirty="0">
                <a:solidFill>
                  <a:srgbClr val="2F3242"/>
                </a:solidFill>
              </a:rPr>
              <a:t>127-129.</a:t>
            </a:r>
          </a:p>
          <a:p>
            <a:pPr algn="ctr"/>
            <a:endParaRPr lang="uk-UA" sz="3000" i="1" dirty="0">
              <a:solidFill>
                <a:srgbClr val="2F3242"/>
              </a:solidFill>
            </a:endParaRPr>
          </a:p>
          <a:p>
            <a:pPr algn="ctr"/>
            <a:r>
              <a:rPr lang="uk-UA" sz="3000" i="1" dirty="0">
                <a:solidFill>
                  <a:srgbClr val="2F3242"/>
                </a:solidFill>
              </a:rPr>
              <a:t>Короткий запис у щоденник</a:t>
            </a:r>
          </a:p>
          <a:p>
            <a:pPr algn="ctr"/>
            <a:r>
              <a:rPr lang="uk-UA" sz="3000" dirty="0" smtClean="0">
                <a:solidFill>
                  <a:srgbClr val="2F3242"/>
                </a:solidFill>
              </a:rPr>
              <a:t>с.127-129, ст. 39 (</a:t>
            </a:r>
            <a:r>
              <a:rPr lang="uk-UA" sz="3000" dirty="0" err="1" smtClean="0">
                <a:solidFill>
                  <a:srgbClr val="2F3242"/>
                </a:solidFill>
              </a:rPr>
              <a:t>зош</a:t>
            </a:r>
            <a:r>
              <a:rPr lang="uk-UA" sz="3000" dirty="0" smtClean="0">
                <a:solidFill>
                  <a:srgbClr val="2F3242"/>
                </a:solidFill>
              </a:rPr>
              <a:t>.)</a:t>
            </a:r>
            <a:endParaRPr lang="uk-UA" sz="3000" dirty="0">
              <a:solidFill>
                <a:srgbClr val="2F3242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739" b="10000"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77990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54772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класу. Вправа «Чи все взяли на урок?»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64FC4111-E6CB-4AE7-AC6B-FD91A111AD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997" b="6631"/>
          <a:stretch/>
        </p:blipFill>
        <p:spPr>
          <a:xfrm>
            <a:off x="904014" y="1351355"/>
            <a:ext cx="4574301" cy="4885872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="" xmlns:a16="http://schemas.microsoft.com/office/drawing/2014/main" id="{81C3F2DE-F9BC-4F94-ADCC-C9ECF60065AE}"/>
              </a:ext>
            </a:extLst>
          </p:cNvPr>
          <p:cNvSpPr/>
          <p:nvPr/>
        </p:nvSpPr>
        <p:spPr>
          <a:xfrm>
            <a:off x="6483927" y="1390428"/>
            <a:ext cx="5032207" cy="70234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694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>
                <a:solidFill>
                  <a:srgbClr val="2F3242"/>
                </a:solidFill>
              </a:rPr>
              <a:t>Голова – щоби думати.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="" xmlns:a16="http://schemas.microsoft.com/office/drawing/2014/main" id="{84B4DDB1-19F2-4129-9355-47283EADBE36}"/>
              </a:ext>
            </a:extLst>
          </p:cNvPr>
          <p:cNvSpPr/>
          <p:nvPr/>
        </p:nvSpPr>
        <p:spPr>
          <a:xfrm>
            <a:off x="6483927" y="2370399"/>
            <a:ext cx="5032207" cy="70234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694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>
                <a:solidFill>
                  <a:srgbClr val="2F3242"/>
                </a:solidFill>
              </a:rPr>
              <a:t>Очі – щоби бачити.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="" xmlns:a16="http://schemas.microsoft.com/office/drawing/2014/main" id="{98F80B7A-7092-4C05-8B8F-1C11320F7BBD}"/>
              </a:ext>
            </a:extLst>
          </p:cNvPr>
          <p:cNvSpPr/>
          <p:nvPr/>
        </p:nvSpPr>
        <p:spPr>
          <a:xfrm>
            <a:off x="6483927" y="3337837"/>
            <a:ext cx="5032207" cy="70234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694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>
                <a:solidFill>
                  <a:srgbClr val="2F3242"/>
                </a:solidFill>
              </a:rPr>
              <a:t>Вуха – щоби чути.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="" xmlns:a16="http://schemas.microsoft.com/office/drawing/2014/main" id="{FA7D727B-C46D-42C1-8F2C-3E313849BCAD}"/>
              </a:ext>
            </a:extLst>
          </p:cNvPr>
          <p:cNvSpPr/>
          <p:nvPr/>
        </p:nvSpPr>
        <p:spPr>
          <a:xfrm>
            <a:off x="6483928" y="4305276"/>
            <a:ext cx="5032208" cy="79731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694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>
                <a:solidFill>
                  <a:srgbClr val="2F3242"/>
                </a:solidFill>
              </a:rPr>
              <a:t>Руки – щоби працювати.</a:t>
            </a:r>
          </a:p>
        </p:txBody>
      </p:sp>
      <p:sp>
        <p:nvSpPr>
          <p:cNvPr id="15" name="Сердце 14">
            <a:extLst>
              <a:ext uri="{FF2B5EF4-FFF2-40B4-BE49-F238E27FC236}">
                <a16:creationId xmlns="" xmlns:a16="http://schemas.microsoft.com/office/drawing/2014/main" id="{622F9CDE-33A9-49E4-BCF5-E104680210B7}"/>
              </a:ext>
            </a:extLst>
          </p:cNvPr>
          <p:cNvSpPr/>
          <p:nvPr/>
        </p:nvSpPr>
        <p:spPr>
          <a:xfrm>
            <a:off x="3257068" y="5128591"/>
            <a:ext cx="580300" cy="622852"/>
          </a:xfrm>
          <a:prstGeom prst="hear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="" xmlns:a16="http://schemas.microsoft.com/office/drawing/2014/main" id="{408161AD-397B-4862-8B81-9BB1CF374784}"/>
              </a:ext>
            </a:extLst>
          </p:cNvPr>
          <p:cNvSpPr/>
          <p:nvPr/>
        </p:nvSpPr>
        <p:spPr>
          <a:xfrm>
            <a:off x="6483927" y="5352786"/>
            <a:ext cx="5032207" cy="79731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694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>
                <a:solidFill>
                  <a:srgbClr val="2F3242"/>
                </a:solidFill>
              </a:rPr>
              <a:t>Серце – щоби відчувати.</a:t>
            </a:r>
          </a:p>
        </p:txBody>
      </p:sp>
    </p:spTree>
    <p:extLst>
      <p:ext uri="{BB962C8B-B14F-4D97-AF65-F5344CB8AC3E}">
        <p14:creationId xmlns:p14="http://schemas.microsoft.com/office/powerpoint/2010/main" xmlns="" val="4122648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=""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Оберіть відповідну цеглинку </a:t>
            </a:r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=""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90763" y="1316565"/>
            <a:ext cx="3435637" cy="257672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71344" y="4096709"/>
            <a:ext cx="3445165" cy="258387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8664" y="4096711"/>
            <a:ext cx="3445163" cy="258387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8664" y="1316565"/>
            <a:ext cx="3438508" cy="257888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49154" y="1405059"/>
            <a:ext cx="3438508" cy="257888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10142" y="4101702"/>
            <a:ext cx="3438508" cy="257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9431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Програма «Як почуває себе ненька Україна?» в прямому ефірі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1973D871-F8E9-49D2-B0F0-2844CCCC5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73612" y="1273705"/>
            <a:ext cx="9644776" cy="54251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="" xmlns:a16="http://schemas.microsoft.com/office/drawing/2014/main" id="{54EB3798-FD88-4C06-853A-DDD3032B46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12694" y="3033088"/>
            <a:ext cx="664369" cy="41496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="" xmlns:a16="http://schemas.microsoft.com/office/drawing/2014/main" id="{F4DF4143-1517-459E-BD87-61BD623184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22477" y="3889659"/>
            <a:ext cx="3116472" cy="3365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="" xmlns:a16="http://schemas.microsoft.com/office/drawing/2014/main" id="{BEBF752B-E74B-4974-88E2-607D0C780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400" t="9052" r="14150" b="16806"/>
          <a:stretch/>
        </p:blipFill>
        <p:spPr>
          <a:xfrm flipH="1">
            <a:off x="501314" y="4226524"/>
            <a:ext cx="2216372" cy="2366318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="" xmlns:a16="http://schemas.microsoft.com/office/drawing/2014/main" id="{877B13A1-60DA-45AE-AA15-944A5F7E597F}"/>
              </a:ext>
            </a:extLst>
          </p:cNvPr>
          <p:cNvSpPr/>
          <p:nvPr/>
        </p:nvSpPr>
        <p:spPr>
          <a:xfrm>
            <a:off x="266700" y="6363471"/>
            <a:ext cx="11658600" cy="229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 36">
            <a:extLst>
              <a:ext uri="{FF2B5EF4-FFF2-40B4-BE49-F238E27FC236}">
                <a16:creationId xmlns="" xmlns:a16="http://schemas.microsoft.com/office/drawing/2014/main" id="{B85ABA71-FB8C-485A-89DE-104D54B4A742}"/>
              </a:ext>
            </a:extLst>
          </p:cNvPr>
          <p:cNvSpPr/>
          <p:nvPr/>
        </p:nvSpPr>
        <p:spPr>
          <a:xfrm>
            <a:off x="363592" y="6226573"/>
            <a:ext cx="655583" cy="450107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 37">
            <a:extLst>
              <a:ext uri="{FF2B5EF4-FFF2-40B4-BE49-F238E27FC236}">
                <a16:creationId xmlns="" xmlns:a16="http://schemas.microsoft.com/office/drawing/2014/main" id="{31D0FF76-9E6F-4DD7-8951-8D7A59D6A5F9}"/>
              </a:ext>
            </a:extLst>
          </p:cNvPr>
          <p:cNvSpPr/>
          <p:nvPr/>
        </p:nvSpPr>
        <p:spPr>
          <a:xfrm>
            <a:off x="240024" y="1264024"/>
            <a:ext cx="1369476" cy="4979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LIVE</a:t>
            </a:r>
            <a:endParaRPr lang="uk-UA" sz="3200" b="1" dirty="0"/>
          </a:p>
        </p:txBody>
      </p:sp>
      <p:sp>
        <p:nvSpPr>
          <p:cNvPr id="39" name="Бульбашка прямої мови: прямокутна з округленими кутами 38">
            <a:extLst>
              <a:ext uri="{FF2B5EF4-FFF2-40B4-BE49-F238E27FC236}">
                <a16:creationId xmlns="" xmlns:a16="http://schemas.microsoft.com/office/drawing/2014/main" id="{4B21E80B-0553-4061-ABBB-97E9DE1F1BF0}"/>
              </a:ext>
            </a:extLst>
          </p:cNvPr>
          <p:cNvSpPr/>
          <p:nvPr/>
        </p:nvSpPr>
        <p:spPr>
          <a:xfrm>
            <a:off x="1784926" y="2105025"/>
            <a:ext cx="3358574" cy="1669615"/>
          </a:xfrm>
          <a:prstGeom prst="wedgeRoundRectCallout">
            <a:avLst>
              <a:gd name="adj1" fmla="val -35552"/>
              <a:gd name="adj2" fmla="val 705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Привіт, друзі!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А яка зараз пора року?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Який місяць?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Яке сьогодні число?</a:t>
            </a:r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="" xmlns:a16="http://schemas.microsoft.com/office/drawing/2014/main" id="{8473B87A-8FC6-499A-A4D1-0F4D70A28CF5}"/>
              </a:ext>
            </a:extLst>
          </p:cNvPr>
          <p:cNvSpPr/>
          <p:nvPr/>
        </p:nvSpPr>
        <p:spPr>
          <a:xfrm>
            <a:off x="7562850" y="2405761"/>
            <a:ext cx="4362450" cy="1669615"/>
          </a:xfrm>
          <a:prstGeom prst="wedgeRoundRectCallout">
            <a:avLst>
              <a:gd name="adj1" fmla="val -2654"/>
              <a:gd name="adj2" fmla="val 659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Мої вітання!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Яким було вранці небо, коли ми йшли до школи?</a:t>
            </a:r>
          </a:p>
          <a:p>
            <a:pPr algn="ctr"/>
            <a:r>
              <a:rPr lang="uk-UA" sz="2000" b="1">
                <a:solidFill>
                  <a:schemeClr val="accent2">
                    <a:lumMod val="50000"/>
                  </a:schemeClr>
                </a:solidFill>
              </a:rPr>
              <a:t>Що стосовно опадів</a:t>
            </a:r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Кому відома температура повітря?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="" xmlns:a16="http://schemas.microsoft.com/office/drawing/2014/main" id="{AEA14DB0-14C2-4135-96D1-6330616A94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414" t="4730" r="75195" b="71911"/>
          <a:stretch/>
        </p:blipFill>
        <p:spPr>
          <a:xfrm>
            <a:off x="5331685" y="1104742"/>
            <a:ext cx="621506" cy="6286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="" xmlns:a16="http://schemas.microsoft.com/office/drawing/2014/main" id="{20C6E46C-1C8C-4CE7-A0E2-3D5534BEDF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0801" t="4730" r="5251" b="74391"/>
          <a:stretch/>
        </p:blipFill>
        <p:spPr>
          <a:xfrm>
            <a:off x="6048863" y="1196049"/>
            <a:ext cx="1034700" cy="5619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="" xmlns:a16="http://schemas.microsoft.com/office/drawing/2014/main" id="{6088A31A-77BF-4574-BBF7-7FF4599864D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8333" t="4730" r="37719" b="74391"/>
          <a:stretch/>
        </p:blipFill>
        <p:spPr>
          <a:xfrm>
            <a:off x="6995683" y="1157129"/>
            <a:ext cx="1034700" cy="5619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="" xmlns:a16="http://schemas.microsoft.com/office/drawing/2014/main" id="{4E614D09-687C-42A4-9540-5D7D98A66C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087" t="27924" r="58714" b="48717"/>
          <a:stretch/>
        </p:blipFill>
        <p:spPr>
          <a:xfrm>
            <a:off x="8536451" y="1191586"/>
            <a:ext cx="1072847" cy="6286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="" xmlns:a16="http://schemas.microsoft.com/office/drawing/2014/main" id="{44CE8BF4-934D-48D5-893B-4631C53F729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3740" t="49114" r="6482" b="27527"/>
          <a:stretch/>
        </p:blipFill>
        <p:spPr>
          <a:xfrm>
            <a:off x="9675376" y="1157129"/>
            <a:ext cx="907593" cy="6286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="" xmlns:a16="http://schemas.microsoft.com/office/drawing/2014/main" id="{95308696-196C-4B58-9F95-8C9A282CEA8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9750" t="20272" r="24250" b="44793"/>
          <a:stretch/>
        </p:blipFill>
        <p:spPr>
          <a:xfrm>
            <a:off x="10624185" y="1023713"/>
            <a:ext cx="1097280" cy="9402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="" xmlns:a16="http://schemas.microsoft.com/office/drawing/2014/main" id="{964141BC-C1B7-44C4-97C1-B884BA08D7F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38612" y="3457731"/>
            <a:ext cx="3063304" cy="2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79024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9883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7.40741E-7 L 0.21055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0.00093 L 0.38073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3 0.00185 L 0.55326 0.0020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26 0.00208 L 0.7013 0.001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3 0.00185 L 0.82461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8" grpId="0" animBg="1"/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Пригадуємо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32862" y="5640686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894" y="3516923"/>
            <a:ext cx="2348425" cy="3040805"/>
          </a:xfrm>
          <a:prstGeom prst="rect">
            <a:avLst/>
          </a:prstGeom>
        </p:spPr>
      </p:pic>
      <p:sp>
        <p:nvSpPr>
          <p:cNvPr id="11" name="Горизонтальный свиток 10"/>
          <p:cNvSpPr/>
          <p:nvPr/>
        </p:nvSpPr>
        <p:spPr>
          <a:xfrm>
            <a:off x="502689" y="1082438"/>
            <a:ext cx="9017979" cy="1176963"/>
          </a:xfrm>
          <a:prstGeom prst="horizontalScroll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 err="1"/>
              <a:t>Що</a:t>
            </a:r>
            <a:r>
              <a:rPr lang="ru-RU" sz="3000" dirty="0"/>
              <a:t> </a:t>
            </a:r>
            <a:r>
              <a:rPr lang="ru-RU" sz="3000" dirty="0" err="1"/>
              <a:t>таке</a:t>
            </a:r>
            <a:r>
              <a:rPr lang="ru-RU" sz="3000" dirty="0"/>
              <a:t> </a:t>
            </a:r>
            <a:r>
              <a:rPr lang="ru-RU" sz="3000" dirty="0" err="1"/>
              <a:t>успіх</a:t>
            </a:r>
            <a:r>
              <a:rPr lang="ru-RU" sz="3000" dirty="0"/>
              <a:t>? </a:t>
            </a:r>
            <a:r>
              <a:rPr lang="ru-RU" sz="3000" dirty="0" err="1"/>
              <a:t>Що</a:t>
            </a:r>
            <a:r>
              <a:rPr lang="ru-RU" sz="3000" dirty="0"/>
              <a:t> </a:t>
            </a:r>
            <a:r>
              <a:rPr lang="ru-RU" sz="3000" dirty="0" err="1"/>
              <a:t>означає</a:t>
            </a:r>
            <a:r>
              <a:rPr lang="ru-RU" sz="3000" dirty="0"/>
              <a:t> бути </a:t>
            </a:r>
            <a:r>
              <a:rPr lang="ru-RU" sz="3000" dirty="0" err="1"/>
              <a:t>успішним</a:t>
            </a:r>
            <a:r>
              <a:rPr lang="ru-RU" sz="3000" dirty="0"/>
              <a:t>?</a:t>
            </a:r>
            <a:endParaRPr lang="uk-UA" sz="3000" dirty="0"/>
          </a:p>
        </p:txBody>
      </p:sp>
      <p:sp>
        <p:nvSpPr>
          <p:cNvPr id="8" name="Горизонтальный свиток 7"/>
          <p:cNvSpPr/>
          <p:nvPr/>
        </p:nvSpPr>
        <p:spPr>
          <a:xfrm>
            <a:off x="502688" y="2456969"/>
            <a:ext cx="9017979" cy="1176963"/>
          </a:xfrm>
          <a:prstGeom prst="horizont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/>
              <a:t>Як </a:t>
            </a:r>
            <a:r>
              <a:rPr lang="ru-RU" sz="3000" dirty="0" err="1"/>
              <a:t>взаємопов’язані</a:t>
            </a:r>
            <a:r>
              <a:rPr lang="ru-RU" sz="3000" dirty="0"/>
              <a:t> </a:t>
            </a:r>
            <a:r>
              <a:rPr lang="ru-RU" sz="3000" dirty="0" err="1"/>
              <a:t>мрія</a:t>
            </a:r>
            <a:r>
              <a:rPr lang="ru-RU" sz="3000" dirty="0"/>
              <a:t> і мета?</a:t>
            </a:r>
            <a:endParaRPr lang="uk-UA" sz="3000" dirty="0"/>
          </a:p>
        </p:txBody>
      </p:sp>
      <p:sp>
        <p:nvSpPr>
          <p:cNvPr id="9" name="Горизонтальный свиток 8"/>
          <p:cNvSpPr/>
          <p:nvPr/>
        </p:nvSpPr>
        <p:spPr>
          <a:xfrm>
            <a:off x="502687" y="3831500"/>
            <a:ext cx="9017979" cy="1176963"/>
          </a:xfrm>
          <a:prstGeom prst="horizontalScroll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 err="1"/>
              <a:t>Що</a:t>
            </a:r>
            <a:r>
              <a:rPr lang="ru-RU" sz="3000" dirty="0"/>
              <a:t> </a:t>
            </a:r>
            <a:r>
              <a:rPr lang="ru-RU" sz="3000" dirty="0" err="1"/>
              <a:t>означає</a:t>
            </a:r>
            <a:r>
              <a:rPr lang="ru-RU" sz="3000" dirty="0"/>
              <a:t> бути </a:t>
            </a:r>
            <a:r>
              <a:rPr lang="ru-RU" sz="3000" dirty="0" err="1"/>
              <a:t>організованим</a:t>
            </a:r>
            <a:r>
              <a:rPr lang="ru-RU" sz="3000" dirty="0"/>
              <a:t>?</a:t>
            </a:r>
            <a:endParaRPr lang="uk-UA" sz="3000" dirty="0"/>
          </a:p>
        </p:txBody>
      </p:sp>
    </p:spTree>
    <p:extLst>
      <p:ext uri="{BB962C8B-B14F-4D97-AF65-F5344CB8AC3E}">
        <p14:creationId xmlns:p14="http://schemas.microsoft.com/office/powerpoint/2010/main" xmlns="" val="1534380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3644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127-129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Тренінгове заняття &amp;quot;Наш дружний 5-й клас&amp;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1" y="1303850"/>
            <a:ext cx="7251318" cy="421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Стратегія «Читання з позначками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9037" y="2006721"/>
            <a:ext cx="4372463" cy="308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80389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760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Поміркуй і дай </a:t>
            </a:r>
            <a:r>
              <a:rPr lang="ru-RU" sz="2000" b="1" dirty="0" err="1">
                <a:solidFill>
                  <a:schemeClr val="bg1"/>
                </a:solidFill>
              </a:rPr>
              <a:t>відповідь</a:t>
            </a:r>
            <a:r>
              <a:rPr lang="ru-RU" sz="2000" b="1" dirty="0">
                <a:solidFill>
                  <a:schemeClr val="bg1"/>
                </a:solidFill>
              </a:rPr>
              <a:t> на </a:t>
            </a:r>
            <a:r>
              <a:rPr lang="ru-RU" sz="2000" b="1" dirty="0" err="1">
                <a:solidFill>
                  <a:schemeClr val="bg1"/>
                </a:solidFill>
              </a:rPr>
              <a:t>запитання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Топ Bf D стикеры для Android и iOS | Gfyca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73694" y="3898968"/>
            <a:ext cx="2371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с двумя скругленными противолежащими углами 17"/>
          <p:cNvSpPr/>
          <p:nvPr/>
        </p:nvSpPr>
        <p:spPr>
          <a:xfrm>
            <a:off x="770964" y="1284671"/>
            <a:ext cx="9726705" cy="1474121"/>
          </a:xfrm>
          <a:prstGeom prst="round2Diag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Які </a:t>
            </a:r>
            <a:r>
              <a:rPr lang="ru-RU" sz="3500" dirty="0" err="1"/>
              <a:t>риси</a:t>
            </a:r>
            <a:r>
              <a:rPr lang="ru-RU" sz="3500" dirty="0"/>
              <a:t> характеру </a:t>
            </a:r>
            <a:r>
              <a:rPr lang="ru-RU" sz="3500" dirty="0" err="1"/>
              <a:t>допомагають</a:t>
            </a:r>
            <a:r>
              <a:rPr lang="ru-RU" sz="3500" dirty="0"/>
              <a:t> </a:t>
            </a:r>
            <a:r>
              <a:rPr lang="ru-RU" sz="3500" dirty="0" err="1"/>
              <a:t>людині</a:t>
            </a:r>
            <a:r>
              <a:rPr lang="ru-RU" sz="3500" dirty="0"/>
              <a:t> стати </a:t>
            </a:r>
            <a:r>
              <a:rPr lang="ru-RU" sz="3500" dirty="0" err="1"/>
              <a:t>успішною</a:t>
            </a:r>
            <a:r>
              <a:rPr lang="ru-RU" sz="3500" dirty="0"/>
              <a:t>? </a:t>
            </a:r>
            <a:r>
              <a:rPr lang="ru-RU" sz="3500" dirty="0" err="1"/>
              <a:t>Доповніть</a:t>
            </a:r>
            <a:r>
              <a:rPr lang="ru-RU" sz="3500" dirty="0"/>
              <a:t> </a:t>
            </a:r>
            <a:r>
              <a:rPr lang="ru-RU" sz="3500" dirty="0" err="1"/>
              <a:t>цей</a:t>
            </a:r>
            <a:r>
              <a:rPr lang="ru-RU" sz="3500" dirty="0"/>
              <a:t> </a:t>
            </a:r>
            <a:r>
              <a:rPr lang="ru-RU" sz="3500" dirty="0" err="1"/>
              <a:t>перелік</a:t>
            </a:r>
            <a:r>
              <a:rPr lang="ru-RU" sz="3500" dirty="0"/>
              <a:t>.</a:t>
            </a:r>
            <a:endParaRPr lang="uk-UA" sz="3500" dirty="0"/>
          </a:p>
        </p:txBody>
      </p:sp>
      <p:pic>
        <p:nvPicPr>
          <p:cNvPr id="2050" name="Picture 2" descr="Презентація &amp;quot;Уперед до успіху&amp;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9220"/>
          <a:stretch/>
        </p:blipFill>
        <p:spPr bwMode="auto">
          <a:xfrm>
            <a:off x="2939317" y="2838582"/>
            <a:ext cx="5639907" cy="3839946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076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760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Поміркуй і дай </a:t>
            </a:r>
            <a:r>
              <a:rPr lang="ru-RU" sz="2000" b="1" dirty="0" err="1">
                <a:solidFill>
                  <a:schemeClr val="bg1"/>
                </a:solidFill>
              </a:rPr>
              <a:t>відповідь</a:t>
            </a:r>
            <a:r>
              <a:rPr lang="ru-RU" sz="2000" b="1" dirty="0">
                <a:solidFill>
                  <a:schemeClr val="bg1"/>
                </a:solidFill>
              </a:rPr>
              <a:t> на </a:t>
            </a:r>
            <a:r>
              <a:rPr lang="ru-RU" sz="2000" b="1" dirty="0" err="1">
                <a:solidFill>
                  <a:schemeClr val="bg1"/>
                </a:solidFill>
              </a:rPr>
              <a:t>запитання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Топ Bf D стикеры для Android и iOS | Gfyca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73694" y="3898968"/>
            <a:ext cx="2371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с двумя скругленными противолежащими углами 17"/>
          <p:cNvSpPr/>
          <p:nvPr/>
        </p:nvSpPr>
        <p:spPr>
          <a:xfrm>
            <a:off x="770962" y="1398368"/>
            <a:ext cx="9726705" cy="1474121"/>
          </a:xfrm>
          <a:prstGeom prst="round2Diag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Які </a:t>
            </a:r>
            <a:r>
              <a:rPr lang="ru-RU" sz="3500" dirty="0" err="1"/>
              <a:t>добрі</a:t>
            </a:r>
            <a:r>
              <a:rPr lang="ru-RU" sz="3500" dirty="0"/>
              <a:t> </a:t>
            </a:r>
            <a:r>
              <a:rPr lang="ru-RU" sz="3500" dirty="0" err="1"/>
              <a:t>справи</a:t>
            </a:r>
            <a:r>
              <a:rPr lang="ru-RU" sz="3500" dirty="0"/>
              <a:t> </a:t>
            </a:r>
            <a:r>
              <a:rPr lang="ru-RU" sz="3500" dirty="0" err="1"/>
              <a:t>допомогли</a:t>
            </a:r>
            <a:r>
              <a:rPr lang="ru-RU" sz="3500" dirty="0"/>
              <a:t> вам </a:t>
            </a:r>
            <a:r>
              <a:rPr lang="ru-RU" sz="3500" dirty="0" err="1"/>
              <a:t>досягнути</a:t>
            </a:r>
            <a:r>
              <a:rPr lang="ru-RU" sz="3500" dirty="0"/>
              <a:t> </a:t>
            </a:r>
            <a:r>
              <a:rPr lang="ru-RU" sz="3500" dirty="0" err="1"/>
              <a:t>успіхів</a:t>
            </a:r>
            <a:r>
              <a:rPr lang="ru-RU" sz="3500" dirty="0"/>
              <a:t> у </a:t>
            </a:r>
            <a:r>
              <a:rPr lang="ru-RU" sz="3500" dirty="0" err="1"/>
              <a:t>шкільному</a:t>
            </a:r>
            <a:r>
              <a:rPr lang="ru-RU" sz="3500" dirty="0"/>
              <a:t> </a:t>
            </a:r>
            <a:r>
              <a:rPr lang="ru-RU" sz="3500" dirty="0" err="1"/>
              <a:t>житті</a:t>
            </a:r>
            <a:r>
              <a:rPr lang="ru-RU" sz="3500" dirty="0"/>
              <a:t>?</a:t>
            </a:r>
            <a:endParaRPr lang="uk-UA" sz="3500" dirty="0"/>
          </a:p>
        </p:txBody>
      </p:sp>
      <p:pic>
        <p:nvPicPr>
          <p:cNvPr id="3074" name="Picture 2" descr="Батьківські помилки та шкільні успіхи дітей – Розвиток дитин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57851" y="3174232"/>
            <a:ext cx="4628314" cy="342313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2974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5726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Оцініть </a:t>
            </a:r>
            <a:r>
              <a:rPr lang="ru-RU" sz="2000" b="1" dirty="0" err="1">
                <a:solidFill>
                  <a:schemeClr val="bg1"/>
                </a:solidFill>
              </a:rPr>
              <a:t>ситуацію</a:t>
            </a:r>
            <a:r>
              <a:rPr lang="ru-RU" sz="2000" b="1" dirty="0">
                <a:solidFill>
                  <a:schemeClr val="bg1"/>
                </a:solidFill>
              </a:rPr>
              <a:t>. </a:t>
            </a:r>
            <a:r>
              <a:rPr lang="ru-RU" sz="2000" b="1" dirty="0" err="1">
                <a:solidFill>
                  <a:schemeClr val="bg1"/>
                </a:solidFill>
              </a:rPr>
              <a:t>Зробіть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висновки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32862" y="5640686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32862" y="1290728"/>
            <a:ext cx="11171632" cy="3222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3200" dirty="0"/>
              <a:t>      Учні 4 класу домовилися на вихідних прибрати шкільний спортивний майданчик для проведення змагань «Веселі старти». Усі прийшли вчасно та із завзяттям виконали заплановане. Відсутні були Дмитро та Іван. Дмитро відвідував у лікарні бабусю, а Іван із друзями ходив на річку.</a:t>
            </a:r>
          </a:p>
        </p:txBody>
      </p:sp>
      <p:pic>
        <p:nvPicPr>
          <p:cNvPr id="6" name="Picture 2" descr="Завдання для парної та групової роботи з української мови в 3 класі | Інші  методичні матеріали. Збірк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92010" y="4670612"/>
            <a:ext cx="2731715" cy="201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82781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321,629 Which Stock Photos | Free &amp;amp; Royalty-free Which Images |  Depositpho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61121" y="4026876"/>
            <a:ext cx="2593731" cy="259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760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Приймаємо рішення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301410" y="1456402"/>
            <a:ext cx="9475636" cy="3754177"/>
          </a:xfrm>
          <a:prstGeom prst="round2Diag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3500" dirty="0"/>
              <a:t>     Чи погодилися б ви товаришувати з однолітком, який відрізняється від вас успішністю в навчанні чи станом здоров’я? Обґрунтуйте свою відповідь. Чи можна довідатися про щось нове, цікаве, не докладаючи ніяких зусиль?</a:t>
            </a:r>
          </a:p>
        </p:txBody>
      </p:sp>
    </p:spTree>
    <p:extLst>
      <p:ext uri="{BB962C8B-B14F-4D97-AF65-F5344CB8AC3E}">
        <p14:creationId xmlns:p14="http://schemas.microsoft.com/office/powerpoint/2010/main" xmlns="" val="515040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8184</TotalTime>
  <Words>697</Words>
  <Application>Microsoft Office PowerPoint</Application>
  <PresentationFormat>Произвольный</PresentationFormat>
  <Paragraphs>165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1_Тема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2255</cp:revision>
  <dcterms:created xsi:type="dcterms:W3CDTF">2018-01-05T16:38:53Z</dcterms:created>
  <dcterms:modified xsi:type="dcterms:W3CDTF">2022-05-11T20:06:11Z</dcterms:modified>
</cp:coreProperties>
</file>