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71" r:id="rId12"/>
    <p:sldId id="269" r:id="rId13"/>
    <p:sldId id="270" r:id="rId14"/>
    <p:sldId id="272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81" d="100"/>
          <a:sy n="81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urok.com.ua/proces-pilyannya-faneri-i-dvp-4771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3000372"/>
            <a:ext cx="6400800" cy="1752600"/>
          </a:xfrm>
        </p:spPr>
        <p:txBody>
          <a:bodyPr/>
          <a:lstStyle/>
          <a:p>
            <a:endParaRPr lang="uk-UA" dirty="0" smtClean="0"/>
          </a:p>
          <a:p>
            <a:r>
              <a:rPr lang="uk-UA" dirty="0" err="1" smtClean="0"/>
              <a:t>Проєкт</a:t>
            </a:r>
            <a:r>
              <a:rPr lang="uk-UA" dirty="0" smtClean="0"/>
              <a:t> </a:t>
            </a:r>
            <a:r>
              <a:rPr lang="uk-UA" dirty="0" err="1" smtClean="0"/>
              <a:t>“Підставка</a:t>
            </a:r>
            <a:r>
              <a:rPr lang="uk-UA" dirty="0" smtClean="0"/>
              <a:t> під </a:t>
            </a:r>
            <a:r>
              <a:rPr lang="uk-UA" dirty="0" err="1" smtClean="0"/>
              <a:t>горнятко”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5клас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Технологія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різання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фанери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та ДВП.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Інструменти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для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ручної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обробки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різанням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фанери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та ДВП: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мілкозуба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ножівка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, лобзик.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Прийоми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000" b="1" dirty="0" err="1" smtClean="0">
                <a:solidFill>
                  <a:schemeClr val="accent6">
                    <a:lumMod val="50000"/>
                  </a:schemeClr>
                </a:solidFill>
              </a:rPr>
              <a:t>пиляння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endParaRPr lang="ru-R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uk-UA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 механізованого належать ручні </a:t>
            </a:r>
            <a:r>
              <a:rPr lang="uk-UA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різномодефікаційні</a:t>
            </a:r>
            <a:r>
              <a:rPr lang="uk-UA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електричні лобзики та </a:t>
            </a:r>
            <a:r>
              <a:rPr lang="uk-UA" sz="28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електролобзики</a:t>
            </a:r>
            <a:r>
              <a:rPr lang="uk-UA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uk-UA" sz="36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193" name="Группа 10"/>
          <p:cNvGrpSpPr>
            <a:grpSpLocks/>
          </p:cNvGrpSpPr>
          <p:nvPr/>
        </p:nvGrpSpPr>
        <p:grpSpPr bwMode="auto">
          <a:xfrm>
            <a:off x="1071538" y="3929066"/>
            <a:ext cx="6143668" cy="1833568"/>
            <a:chOff x="0" y="0"/>
            <a:chExt cx="41070" cy="8989"/>
          </a:xfrm>
        </p:grpSpPr>
        <p:pic>
          <p:nvPicPr>
            <p:cNvPr id="8" name="Рисунок 8" descr="http://narodna-osvita.com.ua/uploads/trud-5-tereshuk/tereskuk-trudove-5-klas-109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22162" cy="8524"/>
            </a:xfrm>
            <a:prstGeom prst="rect">
              <a:avLst/>
            </a:prstGeom>
            <a:noFill/>
          </p:spPr>
        </p:pic>
        <p:pic>
          <p:nvPicPr>
            <p:cNvPr id="9" name="Рисунок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09" y="0"/>
              <a:ext cx="16661" cy="898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Прийоми пиляння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1800" dirty="0" smtClean="0"/>
          </a:p>
          <a:p>
            <a:r>
              <a:rPr lang="uk-UA" sz="1800" dirty="0" smtClean="0"/>
              <a:t>Внутрішні кути випилюють уздовж сторони кута до його вершини, а зовнішні - уздовж сторони кута від його вершини. У цьому випадку не потрібно змінювати напрямок пиляння, а кут буде випиляний досить чітко.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1526600" y="3357562"/>
            <a:ext cx="6359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600" b="1" i="1" dirty="0" smtClean="0"/>
              <a:t>Зовнішні контури</a:t>
            </a:r>
            <a:r>
              <a:rPr lang="uk-UA" sz="1600" dirty="0" smtClean="0"/>
              <a:t> слід випилювати із зовнішнього боку від лінії розмічання, а </a:t>
            </a:r>
            <a:r>
              <a:rPr lang="uk-UA" sz="1600" b="1" i="1" dirty="0" smtClean="0"/>
              <a:t>внутрішні</a:t>
            </a:r>
            <a:r>
              <a:rPr lang="uk-UA" sz="1600" dirty="0" smtClean="0"/>
              <a:t> - з внутрішнього. Це означає, що лінія розмітки повинна залишатися на заготовці для орієнтації під час подальшої обробки. </a:t>
            </a:r>
            <a:endParaRPr lang="ru-RU" sz="1600" dirty="0" smtClean="0"/>
          </a:p>
          <a:p>
            <a:r>
              <a:rPr lang="uk-UA" sz="1600" dirty="0" smtClean="0"/>
              <a:t>Зазор між лінією розмітки і пропилом не повинен перевищувати 0,5 мм. Лінії розмітки після випилювання слугуватимуть межами обробки деталі напилком.</a:t>
            </a:r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uk-UA" sz="1600" dirty="0" smtClean="0"/>
              <a:t>За наявності у заготовки зовнішніх і внутрішніх контурів насамперед випилюють внутрішні контури.</a:t>
            </a:r>
            <a:endParaRPr lang="ru-RU" sz="1600" dirty="0" smtClean="0"/>
          </a:p>
          <a:p>
            <a:r>
              <a:rPr lang="uk-UA" sz="1600" dirty="0" smtClean="0"/>
              <a:t>При випилюванні в заготовці внутрішніх контурів у ній необхідно зробити отвори для встановлення в них пилочки. Їх роблять поблизу лінії розмітки, але так, щоб не пошкодити її. Отвори можна просвердлити або зробити за допомогою шила. </a:t>
            </a:r>
            <a:endParaRPr lang="ru-RU" sz="1600" dirty="0" smtClean="0"/>
          </a:p>
          <a:p>
            <a:endParaRPr lang="ru-RU" sz="1600" dirty="0" smtClean="0"/>
          </a:p>
          <a:p>
            <a:endParaRPr lang="ru-RU" dirty="0"/>
          </a:p>
        </p:txBody>
      </p:sp>
      <p:pic>
        <p:nvPicPr>
          <p:cNvPr id="2050" name="Рисунок 13" descr="Описание: http://narodna-osvita.com.ua/uploads/trud-5-tereshuk/tereskuk-trudove-5-klas-106.png"/>
          <p:cNvPicPr>
            <a:picLocks noChangeAspect="1" noChangeArrowheads="1"/>
          </p:cNvPicPr>
          <p:nvPr/>
        </p:nvPicPr>
        <p:blipFill>
          <a:blip r:embed="rId2"/>
          <a:srcRect b="8696"/>
          <a:stretch>
            <a:fillRect/>
          </a:stretch>
        </p:blipFill>
        <p:spPr bwMode="auto">
          <a:xfrm>
            <a:off x="2294342" y="3000372"/>
            <a:ext cx="37778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Правила техніки безпеки при пилянні лобзиком.</a:t>
            </a:r>
            <a:r>
              <a:rPr lang="uk-UA" b="1" i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1. Працювати в халаті або фартуху в береті або косинці.</a:t>
            </a:r>
            <a:endParaRPr lang="ru-RU" dirty="0" smtClean="0"/>
          </a:p>
          <a:p>
            <a:r>
              <a:rPr lang="uk-UA" dirty="0" smtClean="0"/>
              <a:t>2. На робочому місці мають знаходитися лише необхідні для роботи інструменти й предмети. </a:t>
            </a:r>
            <a:endParaRPr lang="ru-RU" dirty="0" smtClean="0"/>
          </a:p>
          <a:p>
            <a:r>
              <a:rPr lang="uk-UA" dirty="0" smtClean="0"/>
              <a:t>3. Користуватися слід лише справним, добре налагодженим інструментом.</a:t>
            </a:r>
            <a:endParaRPr lang="ru-RU" dirty="0" smtClean="0"/>
          </a:p>
          <a:p>
            <a:r>
              <a:rPr lang="uk-UA" dirty="0" smtClean="0"/>
              <a:t>4. Випилювальний столик має бути надійно закріплений.</a:t>
            </a:r>
            <a:endParaRPr lang="ru-RU" dirty="0" smtClean="0"/>
          </a:p>
          <a:p>
            <a:r>
              <a:rPr lang="uk-UA" dirty="0" smtClean="0"/>
              <a:t>5. У процесі роботи слід сидіти прямо.</a:t>
            </a:r>
            <a:endParaRPr lang="ru-RU" dirty="0" smtClean="0"/>
          </a:p>
          <a:p>
            <a:r>
              <a:rPr lang="uk-UA" dirty="0" smtClean="0"/>
              <a:t>6. Пилочку лобзика слід тримати перпендикулярно до заготовки.</a:t>
            </a:r>
            <a:endParaRPr lang="ru-RU" dirty="0" smtClean="0"/>
          </a:p>
          <a:p>
            <a:r>
              <a:rPr lang="uk-UA" dirty="0" smtClean="0"/>
              <a:t>7. Пиляти потрібно рівномірно, виконуючи рухи вгору-вниз, не натискаючи сильно на пилочку, щоб вона не зламалася.</a:t>
            </a:r>
            <a:endParaRPr lang="ru-RU" dirty="0" smtClean="0"/>
          </a:p>
          <a:p>
            <a:r>
              <a:rPr lang="uk-UA" dirty="0" smtClean="0"/>
              <a:t>8. Пальці рук не можна розміщувати близько та навпроти руху пилочки.</a:t>
            </a:r>
            <a:endParaRPr lang="ru-RU" dirty="0" smtClean="0"/>
          </a:p>
          <a:p>
            <a:r>
              <a:rPr lang="uk-UA" dirty="0" smtClean="0"/>
              <a:t>9. Працюючи інструментом, не можна відволікатися і заважати працювати іншим.</a:t>
            </a:r>
            <a:endParaRPr lang="ru-RU" dirty="0" smtClean="0"/>
          </a:p>
          <a:p>
            <a:r>
              <a:rPr lang="uk-UA" dirty="0" smtClean="0"/>
              <a:t>10. Забороняється здмухувати тирсу, яка утворилася в результаті пиляння. Прибирати її необхідно </a:t>
            </a:r>
            <a:r>
              <a:rPr lang="uk-UA" dirty="0" err="1" smtClean="0"/>
              <a:t>щіткою-зміталкою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11.    Після завершення роботи інструменти потрібно покласти у відповідне місце, а робоче місце прибрати.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Домашня робота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1. Опрацювати матеріал презентації.</a:t>
            </a:r>
          </a:p>
          <a:p>
            <a:r>
              <a:rPr lang="uk-UA" dirty="0" smtClean="0"/>
              <a:t>2. Знати інструменти для пиляння деревини</a:t>
            </a:r>
          </a:p>
          <a:p>
            <a:pPr>
              <a:buNone/>
            </a:pPr>
            <a:r>
              <a:rPr lang="uk-UA" dirty="0" smtClean="0"/>
              <a:t>       та їх будову.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b="1" dirty="0" smtClean="0"/>
              <a:t>Зворотній зв’язок: </a:t>
            </a:r>
            <a:endParaRPr lang="ru-RU" dirty="0" smtClean="0"/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Використані ресурси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https://naurok.com.ua/proces-pilyannya-faneri-i-dvp-47710.html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Мета уроку: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Формувати</a:t>
            </a:r>
            <a:r>
              <a:rPr lang="ru-RU" dirty="0" smtClean="0"/>
              <a:t> </a:t>
            </a:r>
            <a:r>
              <a:rPr lang="ru-RU" dirty="0" err="1" smtClean="0"/>
              <a:t>поняття</a:t>
            </a:r>
            <a:r>
              <a:rPr lang="ru-RU" dirty="0" smtClean="0"/>
              <a:t> про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різання</a:t>
            </a:r>
            <a:r>
              <a:rPr lang="ru-RU" dirty="0" smtClean="0"/>
              <a:t> та </a:t>
            </a:r>
            <a:r>
              <a:rPr lang="ru-RU" dirty="0" err="1" smtClean="0"/>
              <a:t>уявлення</a:t>
            </a:r>
            <a:r>
              <a:rPr lang="ru-RU" dirty="0" smtClean="0"/>
              <a:t> про  </a:t>
            </a:r>
            <a:r>
              <a:rPr lang="ru-RU" dirty="0" err="1" smtClean="0"/>
              <a:t>технологію</a:t>
            </a:r>
            <a:r>
              <a:rPr lang="ru-RU" dirty="0" smtClean="0"/>
              <a:t>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ДВП; </a:t>
            </a:r>
          </a:p>
          <a:p>
            <a:r>
              <a:rPr lang="uk-UA" dirty="0" smtClean="0"/>
              <a:t>ознайомити з б</a:t>
            </a:r>
            <a:r>
              <a:rPr lang="ru-RU" dirty="0" smtClean="0"/>
              <a:t>удов</a:t>
            </a:r>
            <a:r>
              <a:rPr lang="uk-UA" dirty="0" err="1" smtClean="0"/>
              <a:t>ою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uk-UA" dirty="0" smtClean="0"/>
              <a:t>м</a:t>
            </a:r>
            <a:r>
              <a:rPr lang="ru-RU" dirty="0" smtClean="0"/>
              <a:t> лобзика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дрібнозубої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uk-UA" dirty="0" smtClean="0"/>
              <a:t>Ознайомити з прийомами пиляння.</a:t>
            </a:r>
            <a:endParaRPr lang="ru-RU" b="1" i="1" dirty="0" smtClean="0"/>
          </a:p>
          <a:p>
            <a:r>
              <a:rPr lang="uk-UA" dirty="0" smtClean="0"/>
              <a:t>Р</a:t>
            </a:r>
            <a:r>
              <a:rPr lang="ru-RU" dirty="0" err="1" smtClean="0"/>
              <a:t>озвивати</a:t>
            </a:r>
            <a:r>
              <a:rPr lang="ru-RU" dirty="0" smtClean="0"/>
              <a:t> </a:t>
            </a:r>
            <a:r>
              <a:rPr lang="ru-RU" dirty="0" err="1" smtClean="0"/>
              <a:t>просторову</a:t>
            </a:r>
            <a:r>
              <a:rPr lang="ru-RU" dirty="0" smtClean="0"/>
              <a:t> </a:t>
            </a:r>
            <a:r>
              <a:rPr lang="ru-RU" dirty="0" err="1" smtClean="0"/>
              <a:t>уяву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логічне</a:t>
            </a:r>
            <a:r>
              <a:rPr lang="ru-RU" dirty="0" smtClean="0"/>
              <a:t> </a:t>
            </a:r>
            <a:r>
              <a:rPr lang="ru-RU" dirty="0" err="1" smtClean="0"/>
              <a:t>мислення</a:t>
            </a:r>
            <a:r>
              <a:rPr lang="ru-RU" dirty="0" smtClean="0"/>
              <a:t> </a:t>
            </a:r>
            <a:r>
              <a:rPr lang="ru-RU" dirty="0" err="1" smtClean="0"/>
              <a:t>навички</a:t>
            </a:r>
            <a:r>
              <a:rPr lang="ru-RU" dirty="0" smtClean="0"/>
              <a:t> самоконтролю</a:t>
            </a:r>
            <a:r>
              <a:rPr lang="uk-UA" dirty="0" smtClean="0"/>
              <a:t>.</a:t>
            </a:r>
            <a:endParaRPr lang="ru-RU" b="1" i="1" dirty="0" smtClean="0"/>
          </a:p>
          <a:p>
            <a:r>
              <a:rPr lang="uk-UA" dirty="0" smtClean="0"/>
              <a:t>В</a:t>
            </a:r>
            <a:r>
              <a:rPr lang="ru-RU" dirty="0" err="1" smtClean="0"/>
              <a:t>иховувати</a:t>
            </a:r>
            <a:r>
              <a:rPr lang="ru-RU" dirty="0" smtClean="0"/>
              <a:t> культуру </a:t>
            </a:r>
            <a:r>
              <a:rPr lang="ru-RU" dirty="0" err="1" smtClean="0"/>
              <a:t>праці</a:t>
            </a:r>
            <a:r>
              <a:rPr lang="ru-RU" dirty="0" smtClean="0"/>
              <a:t> та </a:t>
            </a:r>
            <a:r>
              <a:rPr lang="ru-RU" dirty="0" err="1" smtClean="0"/>
              <a:t>відповідальність</a:t>
            </a:r>
            <a:r>
              <a:rPr lang="uk-UA" dirty="0" smtClean="0"/>
              <a:t>.</a:t>
            </a:r>
            <a:endParaRPr lang="ru-RU" b="1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</a:rPr>
              <a:t>Основний принцип технологічного процесу різання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800" dirty="0" smtClean="0"/>
              <a:t>Деревину обробляють за допомогою різноманітних інструментів: ножів, пилок, стамесок, доліт. </a:t>
            </a:r>
          </a:p>
          <a:p>
            <a:r>
              <a:rPr lang="uk-UA" sz="1800" dirty="0" smtClean="0"/>
              <a:t>Усі ці інструменти мають важливу особливість — їхні різці мають форму клина. </a:t>
            </a:r>
          </a:p>
          <a:p>
            <a:r>
              <a:rPr lang="uk-UA" sz="1800" dirty="0" smtClean="0"/>
              <a:t>Під дією прикладеної до інструмента сили різець заглиблюється в деревину, розколюючи або розриваючи її. Цей процес називають </a:t>
            </a:r>
            <a:r>
              <a:rPr lang="uk-UA" sz="1800" i="1" dirty="0" smtClean="0">
                <a:solidFill>
                  <a:srgbClr val="0070C0"/>
                </a:solidFill>
              </a:rPr>
              <a:t>різанням.</a:t>
            </a:r>
            <a:endParaRPr lang="ru-RU" sz="1800" dirty="0" smtClean="0">
              <a:solidFill>
                <a:srgbClr val="0070C0"/>
              </a:solidFill>
            </a:endParaRPr>
          </a:p>
          <a:p>
            <a:r>
              <a:rPr lang="uk-UA" sz="1800" dirty="0" smtClean="0"/>
              <a:t>Унаслідок заглиблення вузенького клина в деревину від неї відокремлюються дрібненькі частинки у вигляді тирси. Цей процес називають </a:t>
            </a:r>
            <a:r>
              <a:rPr lang="uk-UA" sz="1800" i="1" dirty="0" smtClean="0">
                <a:solidFill>
                  <a:srgbClr val="0070C0"/>
                </a:solidFill>
              </a:rPr>
              <a:t>пилянням.</a:t>
            </a:r>
            <a:r>
              <a:rPr lang="uk-UA" sz="1800" i="1" dirty="0" smtClean="0"/>
              <a:t> </a:t>
            </a:r>
            <a:r>
              <a:rPr lang="uk-UA" sz="1800" dirty="0" smtClean="0"/>
              <a:t>Здійснюють його </a:t>
            </a:r>
            <a:r>
              <a:rPr lang="uk-UA" sz="1800" dirty="0" err="1" smtClean="0"/>
              <a:t>багаторізцевими</a:t>
            </a:r>
            <a:r>
              <a:rPr lang="uk-UA" sz="1800" dirty="0" smtClean="0"/>
              <a:t> різальними інструментами — пилками</a:t>
            </a:r>
            <a:r>
              <a:rPr lang="uk-UA" sz="1800" i="1" dirty="0" smtClean="0"/>
              <a:t>. 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" descr="Описание: http://narodna-osvita.com.ua/uploads/trud-5-tereshuk/tereskuk-trudove-5-klas-91.png"/>
          <p:cNvPicPr>
            <a:picLocks noChangeAspect="1" noChangeArrowheads="1"/>
          </p:cNvPicPr>
          <p:nvPr/>
        </p:nvPicPr>
        <p:blipFill>
          <a:blip r:embed="rId2"/>
          <a:srcRect l="36650" b="23663"/>
          <a:stretch>
            <a:fillRect/>
          </a:stretch>
        </p:blipFill>
        <p:spPr bwMode="auto">
          <a:xfrm>
            <a:off x="4857752" y="4786322"/>
            <a:ext cx="370437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i="1" dirty="0" smtClean="0"/>
              <a:t>  </a:t>
            </a:r>
            <a:r>
              <a:rPr lang="uk-UA" sz="3100" b="1" dirty="0" smtClean="0">
                <a:solidFill>
                  <a:srgbClr val="0070C0"/>
                </a:solidFill>
              </a:rPr>
              <a:t>Інструменти для пиляння фанери і ДВП. Їх будова.</a:t>
            </a:r>
            <a:endParaRPr lang="ru-RU" sz="3100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000" i="1" dirty="0" smtClean="0">
                <a:solidFill>
                  <a:srgbClr val="FF0000"/>
                </a:solidFill>
              </a:rPr>
              <a:t>Столярна пилка </a:t>
            </a:r>
            <a:r>
              <a:rPr lang="uk-UA" sz="2000" i="1" dirty="0" smtClean="0"/>
              <a:t>— </a:t>
            </a:r>
            <a:r>
              <a:rPr lang="uk-UA" sz="2000" dirty="0" smtClean="0"/>
              <a:t>це металева стрічка з нарізаними на ній з одного боку зубцями. Кожен зубець має форму клина. Між зубцями є проміжки — </a:t>
            </a:r>
            <a:r>
              <a:rPr lang="uk-UA" sz="2000" i="1" dirty="0" smtClean="0">
                <a:solidFill>
                  <a:srgbClr val="0070C0"/>
                </a:solidFill>
              </a:rPr>
              <a:t>пазухи</a:t>
            </a:r>
            <a:r>
              <a:rPr lang="uk-UA" sz="2000" i="1" dirty="0" smtClean="0"/>
              <a:t>.</a:t>
            </a:r>
          </a:p>
          <a:p>
            <a:r>
              <a:rPr lang="uk-UA" sz="2000" dirty="0" smtClean="0"/>
              <a:t>Під час різання тирса попадає в пазухи, а під час виходу зубців з деревини - висипається назовні.</a:t>
            </a:r>
          </a:p>
          <a:p>
            <a:endParaRPr lang="uk-UA" sz="2000" i="1" dirty="0" smtClean="0"/>
          </a:p>
          <a:p>
            <a:r>
              <a:rPr lang="uk-UA" sz="2000" i="1" dirty="0" smtClean="0"/>
              <a:t> </a:t>
            </a:r>
            <a:r>
              <a:rPr lang="uk-UA" sz="2000" dirty="0" smtClean="0"/>
              <a:t>Місце різання, яке утворилося в деревині, називають </a:t>
            </a:r>
            <a:r>
              <a:rPr lang="uk-UA" sz="2000" i="1" dirty="0" smtClean="0">
                <a:solidFill>
                  <a:srgbClr val="0070C0"/>
                </a:solidFill>
              </a:rPr>
              <a:t>пропилом.</a:t>
            </a:r>
            <a:r>
              <a:rPr lang="uk-UA" sz="2000" dirty="0" smtClean="0">
                <a:solidFill>
                  <a:srgbClr val="0070C0"/>
                </a:solidFill>
              </a:rPr>
              <a:t> 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dirty="0" smtClean="0"/>
              <a:t>Утворення пропилу. </a:t>
            </a:r>
            <a:endParaRPr lang="ru-RU" sz="2000" dirty="0"/>
          </a:p>
        </p:txBody>
      </p:sp>
      <p:pic>
        <p:nvPicPr>
          <p:cNvPr id="3074" name="Picture 4" descr="Описание: 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4286256"/>
            <a:ext cx="2214578" cy="14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Ножівка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Щоб пиляння і виготовлення виробів були якісними, зубці пилки добре загострюють. А щоб полегшити процес пиляння та зменшити витрати сил на його виконання, зубці пилки почергово, один за одним відгинають на певну відстань у протилежні сторони. Цей процес називають </a:t>
            </a:r>
            <a:r>
              <a:rPr lang="uk-UA" sz="2000" i="1" dirty="0" smtClean="0">
                <a:solidFill>
                  <a:srgbClr val="0070C0"/>
                </a:solidFill>
              </a:rPr>
              <a:t>розведенням зубців</a:t>
            </a:r>
            <a:r>
              <a:rPr lang="uk-UA" sz="2000" i="1" dirty="0" smtClean="0"/>
              <a:t>.</a:t>
            </a:r>
            <a:r>
              <a:rPr lang="uk-UA" sz="2000" dirty="0" smtClean="0"/>
              <a:t> Виконують його </a:t>
            </a:r>
            <a:r>
              <a:rPr lang="uk-UA" sz="2000" i="1" dirty="0" smtClean="0">
                <a:solidFill>
                  <a:srgbClr val="0070C0"/>
                </a:solidFill>
              </a:rPr>
              <a:t>розводкою.</a:t>
            </a:r>
            <a:r>
              <a:rPr lang="uk-UA" sz="2000" dirty="0" smtClean="0">
                <a:solidFill>
                  <a:srgbClr val="0070C0"/>
                </a:solidFill>
              </a:rPr>
              <a:t> </a:t>
            </a:r>
          </a:p>
          <a:p>
            <a:endParaRPr lang="uk-UA" sz="2000" dirty="0" smtClean="0">
              <a:solidFill>
                <a:srgbClr val="0070C0"/>
              </a:solidFill>
            </a:endParaRPr>
          </a:p>
          <a:p>
            <a:endParaRPr lang="uk-UA" sz="2000" dirty="0" smtClean="0">
              <a:solidFill>
                <a:srgbClr val="0070C0"/>
              </a:solidFill>
            </a:endParaRPr>
          </a:p>
          <a:p>
            <a:endParaRPr lang="uk-UA" sz="2000" dirty="0" smtClean="0">
              <a:solidFill>
                <a:srgbClr val="0070C0"/>
              </a:solidFill>
            </a:endParaRPr>
          </a:p>
          <a:p>
            <a:endParaRPr lang="uk-UA" sz="2000" dirty="0" smtClean="0">
              <a:solidFill>
                <a:srgbClr val="0070C0"/>
              </a:solidFill>
            </a:endParaRPr>
          </a:p>
          <a:p>
            <a:endParaRPr lang="uk-UA" sz="2000" dirty="0" smtClean="0">
              <a:solidFill>
                <a:srgbClr val="0070C0"/>
              </a:solidFill>
            </a:endParaRPr>
          </a:p>
          <a:p>
            <a:r>
              <a:rPr lang="uk-UA" sz="2000" dirty="0" smtClean="0">
                <a:solidFill>
                  <a:srgbClr val="0070C0"/>
                </a:solidFill>
              </a:rPr>
              <a:t>                 Розводка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2050" name="Picture 7" descr="Описание: 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14752"/>
            <a:ext cx="326292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4" descr="Описание: http://narodna-osvita.com.ua/uploads/trud-5-tereshuk/tereskuk-trudove-5-klas-9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714752"/>
            <a:ext cx="4534436" cy="212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Під час пиляння нахил пилки до поверхні </a:t>
            </a:r>
            <a:endParaRPr lang="ru-RU" sz="2000" dirty="0" smtClean="0"/>
          </a:p>
          <a:p>
            <a:r>
              <a:rPr lang="uk-UA" sz="2000" dirty="0" smtClean="0"/>
              <a:t>різання має складати 15...20</a:t>
            </a:r>
            <a:r>
              <a:rPr lang="uk-UA" sz="2000" baseline="30000" dirty="0" smtClean="0"/>
              <a:t>0</a:t>
            </a:r>
            <a:r>
              <a:rPr lang="uk-UA" sz="2000" dirty="0" smtClean="0"/>
              <a:t>. Для зменшення </a:t>
            </a:r>
            <a:endParaRPr lang="ru-RU" sz="2000" dirty="0" smtClean="0"/>
          </a:p>
          <a:p>
            <a:r>
              <a:rPr lang="uk-UA" sz="2000" dirty="0" smtClean="0"/>
              <a:t>тертя полотна пилки користуються дерев'яним клинком.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5122" name="Picture 4" descr="Описание: клин пил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14752"/>
            <a:ext cx="57940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Будова лобзика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600" dirty="0" smtClean="0"/>
              <a:t>Пилочка для лобзика являє собою вузьку сталеву смужку із зубчиками, які спрямовані в один бік. Пилочки розрізняються за шириною полотна та насічкою зубчиків.</a:t>
            </a:r>
            <a:endParaRPr lang="ru-RU" sz="1600" dirty="0" smtClean="0"/>
          </a:p>
          <a:p>
            <a:r>
              <a:rPr lang="uk-UA" sz="1600" dirty="0" smtClean="0"/>
              <a:t>Для роботи з товстою фанерою та деревиною використовують широке полотно з крупними зубчиками, а для пиляння тонкої фанери - вузеньке полотно з дрібними зубчиками. Чим дрібніші зубчики, тим довший процес пиляння, але водночас тим краща якість отриманої поверхні.</a:t>
            </a:r>
          </a:p>
          <a:p>
            <a:r>
              <a:rPr lang="uk-UA" sz="1600" dirty="0" smtClean="0"/>
              <a:t>Щоб підготувати лобзик до роботи, пилочку закріплюють у нижньому затискачі так, щоб зубчики були спрямовані в бік ручки.</a:t>
            </a:r>
            <a:endParaRPr lang="ru-RU" sz="1600" dirty="0" smtClean="0"/>
          </a:p>
          <a:p>
            <a:endParaRPr lang="ru-RU" sz="1800" dirty="0" smtClean="0"/>
          </a:p>
          <a:p>
            <a:endParaRPr lang="ru-RU" dirty="0"/>
          </a:p>
        </p:txBody>
      </p:sp>
      <p:pic>
        <p:nvPicPr>
          <p:cNvPr id="6146" name="Рисунок 14" descr="Описание: http://narodna-osvita.com.ua/uploads/trud-5-tereshuk/tereskuk-trudove-5-klas-9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929066"/>
            <a:ext cx="5433957" cy="243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2000" dirty="0" smtClean="0"/>
              <a:t>Пиляння лобзиком здійснюється за допомогою так званого столика, який кріпиться до столярного верстака. Столик для випилювання - це спеціальна підставка, яка кріпиться до стола   для зручності випилювання лобзиком. Він може кріпитися за допомогою струбцини або шурупами. Якщо до столика прикріпити поздовжню пластину, то його кріплення можна здійснити в затискачах верстака.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7170" name="Рисунок 16" descr="Описание: http://narodna-osvita.com.ua/uploads/trud-5-tereshuk/tereskuk-trudove-5-klas-9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071942"/>
            <a:ext cx="50387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85860"/>
          </a:xfrm>
        </p:spPr>
        <p:txBody>
          <a:bodyPr>
            <a:normAutofit fontScale="90000"/>
          </a:bodyPr>
          <a:lstStyle/>
          <a:p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3100" b="1" dirty="0" smtClean="0"/>
              <a:t/>
            </a:r>
            <a:br>
              <a:rPr lang="uk-UA" sz="3100" b="1" dirty="0" smtClean="0"/>
            </a:br>
            <a:r>
              <a:rPr lang="uk-UA" sz="2700" b="1" dirty="0" smtClean="0">
                <a:solidFill>
                  <a:srgbClr val="0070C0"/>
                </a:solidFill>
              </a:rPr>
              <a:t>Ручне і механізоване пиляння фанери і ДВП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2000" dirty="0" smtClean="0"/>
              <a:t>На сьогоднішній день людську працю полегшують механізовані інструменти, що покращують якість роботи та швидкість виконання. Тому ми розглянемо, яке це ручне пиляння а яке механізоване. </a:t>
            </a:r>
          </a:p>
          <a:p>
            <a:r>
              <a:rPr lang="uk-UA" sz="2000" dirty="0" smtClean="0"/>
              <a:t>Отож </a:t>
            </a:r>
            <a:r>
              <a:rPr lang="uk-UA" sz="2000" b="1" i="1" dirty="0" smtClean="0"/>
              <a:t>для ручного пиляння</a:t>
            </a:r>
            <a:r>
              <a:rPr lang="uk-UA" sz="2000" dirty="0" smtClean="0"/>
              <a:t> фанери та  ДВП </a:t>
            </a:r>
            <a:r>
              <a:rPr lang="uk-UA" sz="2000" b="1" dirty="0" smtClean="0"/>
              <a:t>використовують</a:t>
            </a:r>
            <a:r>
              <a:rPr lang="uk-UA" sz="2000" dirty="0" smtClean="0"/>
              <a:t> такі інструменти: </a:t>
            </a:r>
            <a:r>
              <a:rPr lang="uk-UA" sz="2000" b="1" dirty="0" smtClean="0"/>
              <a:t>ручний лобзик, столярна ножівка, лучкова пилка. 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4" name="Рисунок 2" descr="Описание: http://narodna-osvita.com.ua/uploads/trud-5-tereshuk/tereskuk-trudove-5-klas-9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571876"/>
            <a:ext cx="568421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</TotalTime>
  <Words>859</Words>
  <PresentationFormat>Экран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Официальная</vt:lpstr>
      <vt:lpstr>Технологія різання фанери та ДВП. Інструменти для ручної обробки різанням фанери та ДВП: мілкозуба ножівка, лобзик. Прийоми пиляння. </vt:lpstr>
      <vt:lpstr>Мета уроку:</vt:lpstr>
      <vt:lpstr>Основний принцип технологічного процесу різання</vt:lpstr>
      <vt:lpstr>  Інструменти для пиляння фанери і ДВП. Їх будова.</vt:lpstr>
      <vt:lpstr>Ножівка</vt:lpstr>
      <vt:lpstr>Слайд 6</vt:lpstr>
      <vt:lpstr>Будова лобзика</vt:lpstr>
      <vt:lpstr>Слайд 8</vt:lpstr>
      <vt:lpstr>                Ручне і механізоване пиляння фанери і ДВП </vt:lpstr>
      <vt:lpstr>Слайд 10</vt:lpstr>
      <vt:lpstr>Прийоми пиляння лобзиком</vt:lpstr>
      <vt:lpstr>Слайд 12</vt:lpstr>
      <vt:lpstr>    Правила техніки безпеки при пилянні лобзиком.  </vt:lpstr>
      <vt:lpstr>Домашня робота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Технологія різання фанери та ДВП. Інструменти для ручної обробки різанням фанери та ДВП: мілкозуба ножівка, лобзик. Будова і призначення лобзика і дрібнозубої ножівки . </dc:title>
  <dc:creator>Валентина Капуста</dc:creator>
  <cp:lastModifiedBy>Валентина Капуста</cp:lastModifiedBy>
  <cp:revision>38</cp:revision>
  <dcterms:created xsi:type="dcterms:W3CDTF">2022-04-30T20:41:46Z</dcterms:created>
  <dcterms:modified xsi:type="dcterms:W3CDTF">2022-05-03T21:18:13Z</dcterms:modified>
</cp:coreProperties>
</file>