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70" r:id="rId3"/>
    <p:sldId id="258" r:id="rId4"/>
    <p:sldId id="268" r:id="rId5"/>
    <p:sldId id="267" r:id="rId6"/>
    <p:sldId id="266" r:id="rId7"/>
    <p:sldId id="265" r:id="rId8"/>
    <p:sldId id="271" r:id="rId9"/>
    <p:sldId id="272" r:id="rId10"/>
    <p:sldId id="262" r:id="rId11"/>
    <p:sldId id="261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81" d="100"/>
          <a:sy n="81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53223-084B-4A32-8C4F-04A38289D8A2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40FCE-F551-4641-A236-FC7E4B7DDD5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rudove34.blogspot.com/p/7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714884"/>
            <a:ext cx="6400800" cy="1643074"/>
          </a:xfrm>
        </p:spPr>
        <p:txBody>
          <a:bodyPr>
            <a:normAutofit/>
          </a:bodyPr>
          <a:lstStyle/>
          <a:p>
            <a:r>
              <a:rPr lang="uk-UA" sz="3600" dirty="0" smtClean="0"/>
              <a:t>               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uk-UA" sz="2400" b="0" dirty="0" smtClean="0">
                <a:latin typeface="Times New Roman" pitchFamily="18" charset="0"/>
                <a:cs typeface="Times New Roman" pitchFamily="18" charset="0"/>
              </a:rPr>
              <a:t> клас</a:t>
            </a:r>
            <a:endParaRPr lang="ru-RU" sz="2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290" y="1214422"/>
            <a:ext cx="7100910" cy="3571900"/>
          </a:xfrm>
        </p:spPr>
        <p:txBody>
          <a:bodyPr>
            <a:normAutofit/>
          </a:bodyPr>
          <a:lstStyle/>
          <a:p>
            <a:r>
              <a:rPr lang="uk-UA" sz="4000" dirty="0" smtClean="0"/>
              <a:t> </a:t>
            </a:r>
            <a:r>
              <a:rPr lang="uk-UA" sz="2400" dirty="0" err="1" smtClean="0">
                <a:solidFill>
                  <a:srgbClr val="0070C0"/>
                </a:solidFill>
              </a:rPr>
              <a:t>Проєкт</a:t>
            </a:r>
            <a:r>
              <a:rPr lang="uk-UA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smtClean="0">
                <a:solidFill>
                  <a:srgbClr val="0070C0"/>
                </a:solidFill>
              </a:rPr>
              <a:t>« </a:t>
            </a:r>
            <a:r>
              <a:rPr lang="ru-RU" sz="2400" dirty="0" err="1" smtClean="0">
                <a:solidFill>
                  <a:srgbClr val="0070C0"/>
                </a:solidFill>
              </a:rPr>
              <a:t>Підставка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під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горнятко</a:t>
            </a:r>
            <a:r>
              <a:rPr lang="ru-RU" sz="2400" dirty="0" smtClean="0">
                <a:solidFill>
                  <a:srgbClr val="0070C0"/>
                </a:solidFill>
              </a:rPr>
              <a:t>»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uk-UA" sz="3200" dirty="0" smtClean="0"/>
              <a:t/>
            </a:r>
            <a:br>
              <a:rPr lang="uk-UA" sz="3200" dirty="0" smtClean="0"/>
            </a:br>
            <a:r>
              <a:rPr lang="uk-UA" sz="2700" dirty="0" smtClean="0">
                <a:solidFill>
                  <a:srgbClr val="FF0000"/>
                </a:solidFill>
              </a:rPr>
              <a:t>Технологічний процес виготовлення деталей підставки з деревини: розмічання, розпилювання</a:t>
            </a:r>
            <a:r>
              <a:rPr lang="uk-UA" sz="6000" dirty="0" smtClean="0">
                <a:solidFill>
                  <a:srgbClr val="FF0000"/>
                </a:solidFill>
              </a:rPr>
              <a:t/>
            </a:r>
            <a:br>
              <a:rPr lang="uk-UA" sz="6000" dirty="0" smtClean="0">
                <a:solidFill>
                  <a:srgbClr val="FF0000"/>
                </a:solidFill>
              </a:rPr>
            </a:br>
            <a:endParaRPr lang="ru-RU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/>
              <a:t>Опрацювати матеріал презентації.</a:t>
            </a:r>
          </a:p>
          <a:p>
            <a:r>
              <a:rPr lang="uk-UA" sz="2000" dirty="0" smtClean="0"/>
              <a:t>Продовжити роботу з виготовлення власної  підставки під горнятко з доступних вам матеріалів.</a:t>
            </a:r>
          </a:p>
          <a:p>
            <a:endParaRPr lang="uk-UA" sz="2000" dirty="0" smtClean="0"/>
          </a:p>
          <a:p>
            <a:endParaRPr lang="uk-UA" sz="2000" dirty="0" smtClean="0"/>
          </a:p>
          <a:p>
            <a:r>
              <a:rPr lang="uk-UA" sz="2000" b="1" dirty="0" smtClean="0"/>
              <a:t>Зворотній зв’язок: </a:t>
            </a:r>
            <a:endParaRPr lang="ru-RU" sz="2000" dirty="0" smtClean="0"/>
          </a:p>
          <a:p>
            <a:r>
              <a:rPr lang="uk-UA" sz="2000" dirty="0" smtClean="0"/>
              <a:t> освітня платформа</a:t>
            </a:r>
            <a:r>
              <a:rPr lang="uk-UA" sz="2000" b="1" dirty="0" smtClean="0"/>
              <a:t> </a:t>
            </a:r>
            <a:r>
              <a:rPr lang="ru-RU" sz="2000" b="1" dirty="0" err="1" smtClean="0"/>
              <a:t>Human</a:t>
            </a:r>
            <a:r>
              <a:rPr lang="ru-RU" sz="2000" b="1" dirty="0" smtClean="0"/>
              <a:t> </a:t>
            </a:r>
            <a:r>
              <a:rPr lang="uk-UA" sz="2000" dirty="0" smtClean="0"/>
              <a:t>або  </a:t>
            </a:r>
            <a:r>
              <a:rPr lang="uk-UA" sz="2000" dirty="0" err="1" smtClean="0"/>
              <a:t>ел</a:t>
            </a:r>
            <a:r>
              <a:rPr lang="uk-UA" sz="2000" dirty="0" smtClean="0"/>
              <a:t>. пошта </a:t>
            </a:r>
            <a:r>
              <a:rPr lang="uk-UA" sz="2000" u="sng" dirty="0" smtClean="0">
                <a:hlinkClick r:id="rId2"/>
              </a:rPr>
              <a:t>valentinakapusta55@</a:t>
            </a:r>
            <a:r>
              <a:rPr lang="uk-UA" sz="2000" u="sng" dirty="0" err="1" smtClean="0">
                <a:hlinkClick r:id="rId2"/>
              </a:rPr>
              <a:t>gmail.com</a:t>
            </a:r>
            <a:endParaRPr lang="ru-RU" sz="2000" dirty="0" smtClean="0"/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ресурси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b="1" u="sng" dirty="0" smtClean="0">
                <a:hlinkClick r:id="rId2"/>
              </a:rPr>
              <a:t>http://trudove34.blogspot.com/p/7.html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Тема уроку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/>
              <a:t>Ознайомити з розмічанням деталей виробу  та інструментами для роботи;</a:t>
            </a:r>
          </a:p>
          <a:p>
            <a:r>
              <a:rPr lang="uk-UA" sz="2000" dirty="0" smtClean="0"/>
              <a:t>формувати знання про процес розпилювання та  прийоми пиляння</a:t>
            </a:r>
            <a:r>
              <a:rPr lang="en-US" sz="2000" smtClean="0"/>
              <a:t>;</a:t>
            </a:r>
            <a:endParaRPr lang="uk-UA" sz="2000" dirty="0" smtClean="0"/>
          </a:p>
          <a:p>
            <a:r>
              <a:rPr lang="uk-UA" sz="2000" dirty="0" smtClean="0"/>
              <a:t> розвивати творче мислення, увагу, пізнавальний інтерес, </a:t>
            </a:r>
            <a:endParaRPr lang="ru-RU" sz="2000" dirty="0" smtClean="0"/>
          </a:p>
          <a:p>
            <a:r>
              <a:rPr lang="uk-UA" sz="2000" dirty="0" smtClean="0"/>
              <a:t>виховувати бережливе ставлення до матеріалів;  виховувати організованість, раціональність, практичність</a:t>
            </a:r>
            <a:r>
              <a:rPr lang="ru-RU" sz="2000" dirty="0" smtClean="0"/>
              <a:t>;</a:t>
            </a:r>
          </a:p>
          <a:p>
            <a:r>
              <a:rPr lang="uk-UA" sz="2000" dirty="0" smtClean="0"/>
              <a:t>формувати технологічну компетентність. </a:t>
            </a:r>
            <a:endParaRPr lang="ru-RU" sz="2000" dirty="0" smtClean="0"/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 smtClean="0">
                <a:solidFill>
                  <a:srgbClr val="FF0000"/>
                </a:solidFill>
              </a:rPr>
              <a:t> </a:t>
            </a:r>
            <a:r>
              <a:rPr lang="uk-UA" sz="3200" b="1" dirty="0" smtClean="0">
                <a:solidFill>
                  <a:srgbClr val="00B050"/>
                </a:solidFill>
              </a:rPr>
              <a:t>Технологічний процес: р</a:t>
            </a:r>
            <a:r>
              <a:rPr lang="ru-RU" sz="3200" b="1" dirty="0" err="1" smtClean="0">
                <a:solidFill>
                  <a:srgbClr val="00B050"/>
                </a:solidFill>
              </a:rPr>
              <a:t>озмічання</a:t>
            </a:r>
            <a:endParaRPr lang="ru-RU" sz="3200" b="1" dirty="0">
              <a:solidFill>
                <a:srgbClr val="00B05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714612" y="2714620"/>
            <a:ext cx="6091060" cy="3384428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Розмічання</a:t>
            </a:r>
            <a:r>
              <a:rPr lang="ru-RU" dirty="0" smtClean="0"/>
              <a:t> -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процес</a:t>
            </a:r>
            <a:r>
              <a:rPr lang="ru-RU" dirty="0" smtClean="0"/>
              <a:t> </a:t>
            </a:r>
            <a:r>
              <a:rPr lang="ru-RU" dirty="0" err="1" smtClean="0"/>
              <a:t>нанесення</a:t>
            </a:r>
            <a:r>
              <a:rPr lang="ru-RU" dirty="0" smtClean="0"/>
              <a:t> на заготовку </a:t>
            </a:r>
            <a:r>
              <a:rPr lang="ru-RU" dirty="0" err="1" smtClean="0"/>
              <a:t>розмірів</a:t>
            </a:r>
            <a:r>
              <a:rPr lang="ru-RU" dirty="0" smtClean="0"/>
              <a:t> у </a:t>
            </a:r>
            <a:r>
              <a:rPr lang="ru-RU" dirty="0" err="1" smtClean="0"/>
              <a:t>вигляді</a:t>
            </a:r>
            <a:r>
              <a:rPr lang="ru-RU" dirty="0" smtClean="0"/>
              <a:t> </a:t>
            </a:r>
            <a:r>
              <a:rPr lang="ru-RU" dirty="0" err="1" smtClean="0"/>
              <a:t>точок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ліній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окреслюють</a:t>
            </a:r>
            <a:r>
              <a:rPr lang="ru-RU" dirty="0" smtClean="0"/>
              <a:t> </a:t>
            </a:r>
            <a:r>
              <a:rPr lang="ru-RU" dirty="0" err="1" smtClean="0"/>
              <a:t>контури</a:t>
            </a:r>
            <a:r>
              <a:rPr lang="ru-RU" dirty="0" smtClean="0"/>
              <a:t> </a:t>
            </a:r>
            <a:r>
              <a:rPr lang="ru-RU" dirty="0" err="1" smtClean="0"/>
              <a:t>поверхонь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підлягають</a:t>
            </a:r>
            <a:r>
              <a:rPr lang="ru-RU" dirty="0" smtClean="0"/>
              <a:t> </a:t>
            </a:r>
            <a:r>
              <a:rPr lang="ru-RU" dirty="0" err="1" smtClean="0"/>
              <a:t>обробці</a:t>
            </a:r>
            <a:r>
              <a:rPr lang="ru-RU" dirty="0" smtClean="0"/>
              <a:t>, </a:t>
            </a:r>
            <a:r>
              <a:rPr lang="ru-RU" dirty="0" err="1" smtClean="0"/>
              <a:t>центрів</a:t>
            </a:r>
            <a:r>
              <a:rPr lang="ru-RU" dirty="0" smtClean="0"/>
              <a:t> </a:t>
            </a:r>
            <a:r>
              <a:rPr lang="ru-RU" dirty="0" err="1" smtClean="0"/>
              <a:t>отворів</a:t>
            </a:r>
            <a:r>
              <a:rPr lang="ru-RU" dirty="0" smtClean="0"/>
              <a:t> </a:t>
            </a:r>
            <a:r>
              <a:rPr lang="ru-RU" dirty="0" err="1" smtClean="0"/>
              <a:t>майбутнього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 (</a:t>
            </a:r>
            <a:r>
              <a:rPr lang="ru-RU" dirty="0" err="1" smtClean="0"/>
              <a:t>деталі</a:t>
            </a:r>
            <a:r>
              <a:rPr lang="ru-RU" dirty="0" smtClean="0"/>
              <a:t>).</a:t>
            </a:r>
          </a:p>
          <a:p>
            <a:r>
              <a:rPr lang="uk-UA" dirty="0" smtClean="0"/>
              <a:t>Деталі круглої форми розмічаємо з допомогою циркуля.</a:t>
            </a:r>
            <a:endParaRPr lang="ru-RU" dirty="0"/>
          </a:p>
        </p:txBody>
      </p:sp>
      <p:pic>
        <p:nvPicPr>
          <p:cNvPr id="32770" name="Picture 2" descr="https://uahistory.co/pidruchniki/tereshyk-labor-training-for-boys-7-class-2016/tereshyk-labor-training-for-boys-7-class-2016.files/image04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2381264" cy="1785950"/>
          </a:xfrm>
          <a:prstGeom prst="rect">
            <a:avLst/>
          </a:prstGeom>
          <a:noFill/>
        </p:spPr>
      </p:pic>
      <p:pic>
        <p:nvPicPr>
          <p:cNvPr id="32772" name="Picture 4" descr="https://uahistory.co/pidruchniki/tereshyk-labor-training-for-boys-7-class-2016/tereshyk-labor-training-for-boys-7-class-2016.files/image05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500570"/>
            <a:ext cx="2357454" cy="1652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Що</a:t>
            </a:r>
            <a:r>
              <a:rPr lang="ru-RU" b="1" dirty="0" smtClean="0"/>
              <a:t> треба </a:t>
            </a:r>
            <a:r>
              <a:rPr lang="ru-RU" b="1" dirty="0" err="1" smtClean="0"/>
              <a:t>мати</a:t>
            </a:r>
            <a:r>
              <a:rPr lang="ru-RU" b="1" dirty="0" smtClean="0"/>
              <a:t> для </a:t>
            </a:r>
            <a:r>
              <a:rPr lang="ru-RU" b="1" dirty="0" err="1" smtClean="0"/>
              <a:t>розмічання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1800" dirty="0" smtClean="0"/>
              <a:t>Для </a:t>
            </a:r>
            <a:r>
              <a:rPr lang="ru-RU" sz="1800" dirty="0" err="1" smtClean="0"/>
              <a:t>розмічання</a:t>
            </a:r>
            <a:r>
              <a:rPr lang="ru-RU" sz="1800" dirty="0" smtClean="0"/>
              <a:t> </a:t>
            </a:r>
            <a:r>
              <a:rPr lang="ru-RU" sz="1800" dirty="0" err="1" smtClean="0"/>
              <a:t>майбутньої</a:t>
            </a:r>
            <a:r>
              <a:rPr lang="ru-RU" sz="1800" dirty="0" smtClean="0"/>
              <a:t> </a:t>
            </a:r>
            <a:r>
              <a:rPr lang="ru-RU" sz="1800" dirty="0" err="1" smtClean="0"/>
              <a:t>деталі</a:t>
            </a:r>
            <a:r>
              <a:rPr lang="ru-RU" sz="1800" dirty="0" smtClean="0"/>
              <a:t> </a:t>
            </a:r>
            <a:r>
              <a:rPr lang="ru-RU" sz="1800" dirty="0" err="1" smtClean="0"/>
              <a:t>виробу</a:t>
            </a:r>
            <a:r>
              <a:rPr lang="ru-RU" sz="1800" dirty="0" smtClean="0"/>
              <a:t> нам треба </a:t>
            </a:r>
            <a:r>
              <a:rPr lang="ru-RU" sz="1800" dirty="0" err="1" smtClean="0"/>
              <a:t>мати</a:t>
            </a:r>
            <a:r>
              <a:rPr lang="ru-RU" sz="1800" dirty="0" smtClean="0"/>
              <a:t>:</a:t>
            </a:r>
          </a:p>
          <a:p>
            <a:r>
              <a:rPr lang="ru-RU" sz="1800" b="1" i="1" dirty="0" smtClean="0"/>
              <a:t>шаблон</a:t>
            </a:r>
            <a:r>
              <a:rPr lang="ru-RU" sz="1800" dirty="0" smtClean="0"/>
              <a:t> (</a:t>
            </a:r>
            <a:r>
              <a:rPr lang="ru-RU" sz="1800" dirty="0" err="1" smtClean="0"/>
              <a:t>кресленик</a:t>
            </a:r>
            <a:r>
              <a:rPr lang="ru-RU" sz="1800" dirty="0" smtClean="0"/>
              <a:t> </a:t>
            </a:r>
            <a:r>
              <a:rPr lang="ru-RU" sz="1800" dirty="0" err="1" smtClean="0"/>
              <a:t>або</a:t>
            </a:r>
            <a:r>
              <a:rPr lang="ru-RU" sz="1800" dirty="0" smtClean="0"/>
              <a:t> </a:t>
            </a:r>
            <a:r>
              <a:rPr lang="ru-RU" sz="1800" dirty="0" err="1" smtClean="0"/>
              <a:t>ескіз</a:t>
            </a:r>
            <a:r>
              <a:rPr lang="ru-RU" sz="1800" dirty="0" smtClean="0"/>
              <a:t>) </a:t>
            </a:r>
            <a:r>
              <a:rPr lang="ru-RU" sz="1800" b="1" i="1" dirty="0" err="1" smtClean="0"/>
              <a:t>деталі</a:t>
            </a:r>
            <a:r>
              <a:rPr lang="ru-RU" sz="1800" b="1" i="1" dirty="0" smtClean="0"/>
              <a:t> </a:t>
            </a:r>
            <a:r>
              <a:rPr lang="ru-RU" sz="1800" b="1" i="1" dirty="0" err="1" smtClean="0"/>
              <a:t>виробу</a:t>
            </a:r>
            <a:r>
              <a:rPr lang="ru-RU" sz="1800" dirty="0" smtClean="0"/>
              <a:t>;</a:t>
            </a:r>
          </a:p>
          <a:p>
            <a:r>
              <a:rPr lang="ru-RU" sz="1800" b="1" i="1" dirty="0" err="1" smtClean="0"/>
              <a:t>креслярський</a:t>
            </a:r>
            <a:r>
              <a:rPr lang="ru-RU" sz="1800" b="1" i="1" dirty="0" smtClean="0"/>
              <a:t> </a:t>
            </a:r>
            <a:r>
              <a:rPr lang="ru-RU" sz="1800" b="1" i="1" dirty="0" err="1" smtClean="0"/>
              <a:t>інструмент</a:t>
            </a:r>
            <a:r>
              <a:rPr lang="ru-RU" sz="1800" dirty="0" smtClean="0"/>
              <a:t>.</a:t>
            </a:r>
          </a:p>
          <a:p>
            <a:r>
              <a:rPr lang="ru-RU" sz="1600" dirty="0" err="1" smtClean="0"/>
              <a:t>Щоб</a:t>
            </a:r>
            <a:r>
              <a:rPr lang="ru-RU" sz="1600" dirty="0" smtClean="0"/>
              <a:t> </a:t>
            </a:r>
            <a:r>
              <a:rPr lang="ru-RU" sz="1600" dirty="0" err="1" smtClean="0"/>
              <a:t>розмітити</a:t>
            </a:r>
            <a:r>
              <a:rPr lang="ru-RU" sz="1600" dirty="0" smtClean="0"/>
              <a:t> </a:t>
            </a:r>
            <a:r>
              <a:rPr lang="ru-RU" sz="1600" dirty="0" err="1" smtClean="0"/>
              <a:t>деревні</a:t>
            </a:r>
            <a:r>
              <a:rPr lang="ru-RU" sz="1600" dirty="0" smtClean="0"/>
              <a:t> </a:t>
            </a:r>
            <a:r>
              <a:rPr lang="ru-RU" sz="1600" dirty="0" err="1" smtClean="0"/>
              <a:t>матеріали</a:t>
            </a:r>
            <a:r>
              <a:rPr lang="ru-RU" sz="1600" dirty="0" smtClean="0"/>
              <a:t> та заготовки </a:t>
            </a:r>
            <a:r>
              <a:rPr lang="ru-RU" sz="1600" dirty="0" err="1" smtClean="0"/>
              <a:t>з</a:t>
            </a:r>
            <a:r>
              <a:rPr lang="ru-RU" sz="1600" dirty="0" smtClean="0"/>
              <a:t> </a:t>
            </a:r>
            <a:r>
              <a:rPr lang="ru-RU" sz="1600" dirty="0" err="1" smtClean="0"/>
              <a:t>деревини</a:t>
            </a:r>
            <a:r>
              <a:rPr lang="ru-RU" sz="1600" dirty="0" smtClean="0"/>
              <a:t> </a:t>
            </a:r>
            <a:r>
              <a:rPr lang="ru-RU" sz="1600" dirty="0" err="1" smtClean="0"/>
              <a:t>використовують</a:t>
            </a:r>
            <a:r>
              <a:rPr lang="ru-RU" sz="1600" dirty="0" smtClean="0"/>
              <a:t>: </a:t>
            </a:r>
          </a:p>
          <a:p>
            <a:r>
              <a:rPr lang="ru-RU" sz="1600" dirty="0" smtClean="0"/>
              <a:t>метр - для </a:t>
            </a:r>
            <a:r>
              <a:rPr lang="ru-RU" sz="1600" dirty="0" err="1" smtClean="0"/>
              <a:t>розмічання</a:t>
            </a:r>
            <a:r>
              <a:rPr lang="ru-RU" sz="1600" dirty="0" smtClean="0"/>
              <a:t> </a:t>
            </a:r>
            <a:r>
              <a:rPr lang="ru-RU" sz="1600" dirty="0" err="1" smtClean="0"/>
              <a:t>чорнових</a:t>
            </a:r>
            <a:r>
              <a:rPr lang="ru-RU" sz="1600" dirty="0" smtClean="0"/>
              <a:t> заготовок (а); </a:t>
            </a:r>
            <a:r>
              <a:rPr lang="ru-RU" sz="1600" dirty="0" err="1" smtClean="0"/>
              <a:t>лінійку</a:t>
            </a:r>
            <a:r>
              <a:rPr lang="ru-RU" sz="1600" dirty="0" smtClean="0"/>
              <a:t> - для </a:t>
            </a:r>
            <a:r>
              <a:rPr lang="ru-RU" sz="1600" dirty="0" err="1" smtClean="0"/>
              <a:t>вимірювання</a:t>
            </a:r>
            <a:r>
              <a:rPr lang="ru-RU" sz="1600" dirty="0" smtClean="0"/>
              <a:t> деталей </a:t>
            </a:r>
            <a:r>
              <a:rPr lang="ru-RU" sz="1600" dirty="0" err="1" smtClean="0"/>
              <a:t>і</a:t>
            </a:r>
            <a:r>
              <a:rPr lang="ru-RU" sz="1600" dirty="0" smtClean="0"/>
              <a:t> заготовок (б); </a:t>
            </a:r>
            <a:r>
              <a:rPr lang="ru-RU" sz="1600" dirty="0" err="1" smtClean="0"/>
              <a:t>кутник</a:t>
            </a:r>
            <a:r>
              <a:rPr lang="ru-RU" sz="1600" dirty="0" smtClean="0"/>
              <a:t> - для </a:t>
            </a:r>
            <a:r>
              <a:rPr lang="ru-RU" sz="1600" dirty="0" err="1" smtClean="0"/>
              <a:t>вимірювання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креслення</a:t>
            </a:r>
            <a:r>
              <a:rPr lang="ru-RU" sz="1600" dirty="0" smtClean="0"/>
              <a:t> </a:t>
            </a:r>
            <a:r>
              <a:rPr lang="ru-RU" sz="1600" dirty="0" err="1" smtClean="0"/>
              <a:t>прямокутних</a:t>
            </a:r>
            <a:r>
              <a:rPr lang="ru-RU" sz="1600" dirty="0" smtClean="0"/>
              <a:t> деталей (в)</a:t>
            </a:r>
            <a:endParaRPr lang="ru-RU" sz="1600" dirty="0"/>
          </a:p>
        </p:txBody>
      </p:sp>
      <p:pic>
        <p:nvPicPr>
          <p:cNvPr id="48130" name="Picture 2" descr="https://uahistory.co/pidruchniki/tereshyk-labor-training-for-boys-7-class-2016/tereshyk-labor-training-for-boys-7-class-2016.files/image051.jpg"/>
          <p:cNvPicPr>
            <a:picLocks noChangeAspect="1" noChangeArrowheads="1"/>
          </p:cNvPicPr>
          <p:nvPr/>
        </p:nvPicPr>
        <p:blipFill>
          <a:blip r:embed="rId2"/>
          <a:srcRect l="46875" b="46969"/>
          <a:stretch>
            <a:fillRect/>
          </a:stretch>
        </p:blipFill>
        <p:spPr bwMode="auto">
          <a:xfrm>
            <a:off x="4857752" y="3500438"/>
            <a:ext cx="3701120" cy="2857520"/>
          </a:xfrm>
          <a:prstGeom prst="rect">
            <a:avLst/>
          </a:prstGeom>
          <a:noFill/>
        </p:spPr>
      </p:pic>
      <p:pic>
        <p:nvPicPr>
          <p:cNvPr id="5" name="Picture 2" descr="https://uahistory.co/pidruchniki/tereshyk-labor-training-for-boys-7-class-2016/tereshyk-labor-training-for-boys-7-class-2016.files/image051.jpg"/>
          <p:cNvPicPr>
            <a:picLocks noChangeAspect="1" noChangeArrowheads="1"/>
          </p:cNvPicPr>
          <p:nvPr/>
        </p:nvPicPr>
        <p:blipFill>
          <a:blip r:embed="rId2"/>
          <a:srcRect r="53125" b="35606"/>
          <a:stretch>
            <a:fillRect/>
          </a:stretch>
        </p:blipFill>
        <p:spPr bwMode="auto">
          <a:xfrm>
            <a:off x="1441336" y="3429000"/>
            <a:ext cx="2756666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Розмічання лінійкою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868" y="1527048"/>
            <a:ext cx="5233804" cy="4572000"/>
          </a:xfrm>
        </p:spPr>
        <p:txBody>
          <a:bodyPr>
            <a:normAutofit/>
          </a:bodyPr>
          <a:lstStyle/>
          <a:p>
            <a:r>
              <a:rPr lang="ru-RU" b="1" i="1" dirty="0" err="1" smtClean="0"/>
              <a:t>Розмічання</a:t>
            </a:r>
            <a:r>
              <a:rPr lang="ru-RU" i="1" dirty="0" smtClean="0"/>
              <a:t> - одна </a:t>
            </a:r>
            <a:r>
              <a:rPr lang="ru-RU" i="1" dirty="0" err="1" smtClean="0"/>
              <a:t>з</a:t>
            </a:r>
            <a:r>
              <a:rPr lang="ru-RU" i="1" dirty="0" smtClean="0"/>
              <a:t> </a:t>
            </a:r>
            <a:r>
              <a:rPr lang="ru-RU" i="1" dirty="0" err="1" smtClean="0"/>
              <a:t>найбільш</a:t>
            </a:r>
            <a:r>
              <a:rPr lang="ru-RU" i="1" dirty="0" smtClean="0"/>
              <a:t> </a:t>
            </a:r>
            <a:r>
              <a:rPr lang="ru-RU" i="1" dirty="0" err="1" smtClean="0"/>
              <a:t>трудомістких</a:t>
            </a:r>
            <a:r>
              <a:rPr lang="ru-RU" i="1" dirty="0" smtClean="0"/>
              <a:t> </a:t>
            </a:r>
            <a:r>
              <a:rPr lang="ru-RU" i="1" dirty="0" err="1" smtClean="0"/>
              <a:t>операцій</a:t>
            </a:r>
            <a:r>
              <a:rPr lang="ru-RU" i="1" dirty="0" smtClean="0"/>
              <a:t>, </a:t>
            </a:r>
            <a:r>
              <a:rPr lang="ru-RU" i="1" dirty="0" err="1" smtClean="0"/>
              <a:t>від</a:t>
            </a:r>
            <a:r>
              <a:rPr lang="ru-RU" i="1" dirty="0" smtClean="0"/>
              <a:t> </a:t>
            </a:r>
            <a:r>
              <a:rPr lang="ru-RU" i="1" dirty="0" err="1" smtClean="0"/>
              <a:t>якої</a:t>
            </a:r>
            <a:r>
              <a:rPr lang="ru-RU" i="1" dirty="0" smtClean="0"/>
              <a:t> </a:t>
            </a:r>
            <a:r>
              <a:rPr lang="ru-RU" i="1" dirty="0" err="1" smtClean="0"/>
              <a:t>залежить</a:t>
            </a:r>
            <a:r>
              <a:rPr lang="ru-RU" i="1" dirty="0" smtClean="0"/>
              <a:t> не </a:t>
            </a:r>
            <a:r>
              <a:rPr lang="ru-RU" i="1" dirty="0" err="1" smtClean="0"/>
              <a:t>лише</a:t>
            </a:r>
            <a:r>
              <a:rPr lang="ru-RU" i="1" dirty="0" smtClean="0"/>
              <a:t> </a:t>
            </a:r>
            <a:r>
              <a:rPr lang="ru-RU" i="1" dirty="0" err="1" smtClean="0"/>
              <a:t>якість</a:t>
            </a:r>
            <a:r>
              <a:rPr lang="ru-RU" i="1" dirty="0" smtClean="0"/>
              <a:t> </a:t>
            </a:r>
            <a:r>
              <a:rPr lang="ru-RU" i="1" dirty="0" err="1" smtClean="0"/>
              <a:t>виконання</a:t>
            </a:r>
            <a:r>
              <a:rPr lang="ru-RU" i="1" dirty="0" smtClean="0"/>
              <a:t> </a:t>
            </a:r>
            <a:r>
              <a:rPr lang="ru-RU" i="1" dirty="0" err="1" smtClean="0"/>
              <a:t>всього</a:t>
            </a:r>
            <a:r>
              <a:rPr lang="ru-RU" i="1" dirty="0" smtClean="0"/>
              <a:t> </a:t>
            </a:r>
            <a:r>
              <a:rPr lang="ru-RU" i="1" dirty="0" err="1" smtClean="0"/>
              <a:t>процесу</a:t>
            </a:r>
            <a:r>
              <a:rPr lang="ru-RU" i="1" dirty="0" smtClean="0"/>
              <a:t> та </a:t>
            </a:r>
            <a:r>
              <a:rPr lang="ru-RU" i="1" dirty="0" err="1" smtClean="0"/>
              <a:t>виробу</a:t>
            </a:r>
            <a:r>
              <a:rPr lang="ru-RU" i="1" dirty="0" smtClean="0"/>
              <a:t>, а </a:t>
            </a:r>
            <a:r>
              <a:rPr lang="ru-RU" i="1" dirty="0" err="1" smtClean="0"/>
              <a:t>й</a:t>
            </a:r>
            <a:r>
              <a:rPr lang="ru-RU" i="1" dirty="0" smtClean="0"/>
              <a:t> </a:t>
            </a:r>
            <a:r>
              <a:rPr lang="ru-RU" i="1" dirty="0" err="1" smtClean="0"/>
              <a:t>витрати</a:t>
            </a:r>
            <a:r>
              <a:rPr lang="ru-RU" i="1" dirty="0" smtClean="0"/>
              <a:t> на </a:t>
            </a:r>
            <a:r>
              <a:rPr lang="ru-RU" i="1" dirty="0" err="1" smtClean="0"/>
              <a:t>матеріали</a:t>
            </a:r>
            <a:r>
              <a:rPr lang="ru-RU" i="1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9154" name="Picture 2" descr="https://uahistory.co/pidruchniki/tereshyk-labor-training-for-boys-7-class-2016/tereshyk-labor-training-for-boys-7-class-2016.files/image0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2432182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Пиляння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71612"/>
            <a:ext cx="8503920" cy="4527436"/>
          </a:xfrm>
        </p:spPr>
        <p:txBody>
          <a:bodyPr>
            <a:normAutofit/>
          </a:bodyPr>
          <a:lstStyle/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r>
              <a:rPr lang="ru-RU" sz="1600" b="1" dirty="0" err="1" smtClean="0"/>
              <a:t>Ручна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столярна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ножівка</a:t>
            </a:r>
            <a:r>
              <a:rPr lang="ru-RU" sz="1600" b="1" dirty="0" smtClean="0"/>
              <a:t>: 1 - полотно; 2 - ручка</a:t>
            </a:r>
            <a:endParaRPr lang="ru-RU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ru-RU" sz="1600" dirty="0"/>
          </a:p>
        </p:txBody>
      </p:sp>
      <p:pic>
        <p:nvPicPr>
          <p:cNvPr id="31746" name="Picture 2" descr="https://uahistory.co/pidruchniki/tereshyk-labor-training-for-boys-7-class-2016/tereshyk-labor-training-for-boys-7-class-2016.files/image04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2286016" cy="1640349"/>
          </a:xfrm>
          <a:prstGeom prst="rect">
            <a:avLst/>
          </a:prstGeom>
          <a:noFill/>
        </p:spPr>
      </p:pic>
      <p:pic>
        <p:nvPicPr>
          <p:cNvPr id="50178" name="Picture 2" descr="https://uahistory.co/pidruchniki/tereshyk-labor-training-for-boys-7-class-2016/tereshyk-labor-training-for-boys-7-class-2016.files/image06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4143380"/>
            <a:ext cx="2011375" cy="1500198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57158" y="2000240"/>
            <a:ext cx="85011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</a:t>
            </a:r>
            <a:r>
              <a:rPr lang="ru-RU" dirty="0" err="1" smtClean="0"/>
              <a:t>Залежно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призначення</a:t>
            </a:r>
            <a:r>
              <a:rPr lang="ru-RU" dirty="0" smtClean="0"/>
              <a:t> </a:t>
            </a:r>
            <a:r>
              <a:rPr lang="ru-RU" dirty="0" err="1" smtClean="0"/>
              <a:t>розрізняють</a:t>
            </a:r>
            <a:r>
              <a:rPr lang="ru-RU" dirty="0" smtClean="0"/>
              <a:t> </a:t>
            </a:r>
            <a:r>
              <a:rPr lang="ru-RU" dirty="0" err="1" smtClean="0"/>
              <a:t>ножівки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малим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великим </a:t>
            </a:r>
            <a:r>
              <a:rPr lang="ru-RU" dirty="0" err="1" smtClean="0"/>
              <a:t>кроками</a:t>
            </a:r>
            <a:r>
              <a:rPr lang="ru-RU" dirty="0" smtClean="0"/>
              <a:t>. </a:t>
            </a:r>
            <a:r>
              <a:rPr lang="ru-RU" dirty="0" err="1" smtClean="0"/>
              <a:t>Ножівки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великим </a:t>
            </a:r>
            <a:r>
              <a:rPr lang="ru-RU" dirty="0" err="1" smtClean="0"/>
              <a:t>кроком</a:t>
            </a:r>
            <a:r>
              <a:rPr lang="ru-RU" dirty="0" smtClean="0"/>
              <a:t> </a:t>
            </a:r>
            <a:r>
              <a:rPr lang="ru-RU" dirty="0" err="1" smtClean="0"/>
              <a:t>мають</a:t>
            </a:r>
            <a:r>
              <a:rPr lang="ru-RU" dirty="0" smtClean="0"/>
              <a:t> </a:t>
            </a:r>
            <a:r>
              <a:rPr lang="ru-RU" dirty="0" err="1" smtClean="0"/>
              <a:t>збільшену</a:t>
            </a:r>
            <a:r>
              <a:rPr lang="ru-RU" dirty="0" smtClean="0"/>
              <a:t> западину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зубцями</a:t>
            </a:r>
            <a:r>
              <a:rPr lang="ru-RU" dirty="0" smtClean="0"/>
              <a:t> -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застосовують</a:t>
            </a:r>
            <a:r>
              <a:rPr lang="ru-RU" dirty="0" smtClean="0"/>
              <a:t> для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м’яких</a:t>
            </a:r>
            <a:r>
              <a:rPr lang="ru-RU" dirty="0" smtClean="0"/>
              <a:t> </a:t>
            </a:r>
            <a:r>
              <a:rPr lang="ru-RU" dirty="0" err="1" smtClean="0"/>
              <a:t>порід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. </a:t>
            </a:r>
            <a:r>
              <a:rPr lang="ru-RU" dirty="0" err="1" smtClean="0"/>
              <a:t>Збільшення</a:t>
            </a:r>
            <a:r>
              <a:rPr lang="ru-RU" dirty="0" smtClean="0"/>
              <a:t> </a:t>
            </a:r>
            <a:r>
              <a:rPr lang="ru-RU" dirty="0" err="1" smtClean="0"/>
              <a:t>западини</a:t>
            </a:r>
            <a:r>
              <a:rPr lang="ru-RU" dirty="0" smtClean="0"/>
              <a:t> </a:t>
            </a:r>
            <a:r>
              <a:rPr lang="ru-RU" dirty="0" err="1" smtClean="0"/>
              <a:t>пояснюється</a:t>
            </a:r>
            <a:r>
              <a:rPr lang="ru-RU" dirty="0" smtClean="0"/>
              <a:t> </a:t>
            </a:r>
            <a:r>
              <a:rPr lang="ru-RU" dirty="0" err="1" smtClean="0"/>
              <a:t>тим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м’яких</a:t>
            </a:r>
            <a:r>
              <a:rPr lang="ru-RU" dirty="0" smtClean="0"/>
              <a:t> </a:t>
            </a:r>
            <a:r>
              <a:rPr lang="ru-RU" dirty="0" err="1" smtClean="0"/>
              <a:t>порід</a:t>
            </a:r>
            <a:r>
              <a:rPr lang="ru-RU" dirty="0" smtClean="0"/>
              <a:t> </a:t>
            </a:r>
            <a:r>
              <a:rPr lang="ru-RU" dirty="0" err="1" smtClean="0"/>
              <a:t>знімається</a:t>
            </a:r>
            <a:r>
              <a:rPr lang="ru-RU" dirty="0" smtClean="0"/>
              <a:t> </a:t>
            </a:r>
            <a:r>
              <a:rPr lang="ru-RU" dirty="0" err="1" smtClean="0"/>
              <a:t>багато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, яка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вміститися</a:t>
            </a:r>
            <a:r>
              <a:rPr lang="ru-RU" dirty="0" smtClean="0"/>
              <a:t> в </a:t>
            </a:r>
            <a:r>
              <a:rPr lang="ru-RU" dirty="0" err="1" smtClean="0"/>
              <a:t>западині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зубцями</a:t>
            </a:r>
            <a:r>
              <a:rPr lang="ru-RU" dirty="0" smtClean="0"/>
              <a:t>. </a:t>
            </a:r>
            <a:r>
              <a:rPr lang="ru-RU" dirty="0" err="1" smtClean="0"/>
              <a:t>Ножівки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малим</a:t>
            </a:r>
            <a:r>
              <a:rPr lang="ru-RU" dirty="0" smtClean="0"/>
              <a:t> </a:t>
            </a:r>
            <a:r>
              <a:rPr lang="ru-RU" dirty="0" err="1" smtClean="0"/>
              <a:t>кроком</a:t>
            </a:r>
            <a:r>
              <a:rPr lang="ru-RU" dirty="0" smtClean="0"/>
              <a:t> </a:t>
            </a:r>
            <a:r>
              <a:rPr lang="ru-RU" dirty="0" err="1" smtClean="0"/>
              <a:t>застосовують</a:t>
            </a:r>
            <a:r>
              <a:rPr lang="ru-RU" dirty="0" smtClean="0"/>
              <a:t> для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 </a:t>
            </a:r>
            <a:r>
              <a:rPr lang="ru-RU" dirty="0" err="1" smtClean="0"/>
              <a:t>твердих</a:t>
            </a:r>
            <a:r>
              <a:rPr lang="ru-RU" dirty="0" smtClean="0"/>
              <a:t> </a:t>
            </a:r>
            <a:r>
              <a:rPr lang="ru-RU" dirty="0" err="1" smtClean="0"/>
              <a:t>порід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7150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Технологічний процес виготовлення виробу</a:t>
            </a:r>
            <a:r>
              <a:rPr lang="en-US" dirty="0" smtClean="0"/>
              <a:t>: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 розпилювання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428736"/>
            <a:ext cx="8503920" cy="5000660"/>
          </a:xfrm>
        </p:spPr>
        <p:txBody>
          <a:bodyPr>
            <a:noAutofit/>
          </a:bodyPr>
          <a:lstStyle/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Пиляння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деревини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виконують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ножівками</a:t>
            </a:r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Запилюють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обов'язково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використанням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упорного брусочка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деревини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незалежно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від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типу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ножівки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Працюють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плавними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рухами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Розпилюють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пиломатеріали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так,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щоб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лінія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розмічання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залишалася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Розпилювання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проводять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по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широкій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стороні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 У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випадку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кривого пропилу,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дошку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або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брусок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слід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перевернути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і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різати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протилежної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сторони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 Головне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слідкувати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щоб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ножівка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не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зрізала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лінію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розмічання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  <a:endParaRPr lang="ru-RU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https://disted.edu.vn.ua/media/images/lerom9/trudove7invariant/thema07/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143116"/>
            <a:ext cx="2000264" cy="1360180"/>
          </a:xfrm>
          <a:prstGeom prst="rect">
            <a:avLst/>
          </a:prstGeom>
          <a:noFill/>
        </p:spPr>
      </p:pic>
      <p:pic>
        <p:nvPicPr>
          <p:cNvPr id="1030" name="Picture 6" descr="https://disted.edu.vn.ua/media/images/lerom9/trudove7invariant/thema07/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857628"/>
            <a:ext cx="1838319" cy="1195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Прийоми пиляння лобзиком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sz="1800" dirty="0" smtClean="0"/>
              <a:t>Пиляти лобзиком необхідно повільно та рівномірно. При випилюванні кутів (особливо гострих) зручніше пиляти у двох напрямках.</a:t>
            </a:r>
            <a:endParaRPr lang="ru-RU" sz="1800" dirty="0" smtClean="0"/>
          </a:p>
          <a:p>
            <a:r>
              <a:rPr lang="uk-UA" sz="1800" dirty="0" smtClean="0"/>
              <a:t>Внутрішні кути випилюють уздовж сторони кута до його вершини, а зовнішні - уздовж сторони кута від його вершини. У цьому випадку не потрібно змінювати напрямок пиляння, а кут буде випиляний досить чітко.</a:t>
            </a:r>
            <a:endParaRPr lang="ru-RU" sz="1800" dirty="0" smtClean="0"/>
          </a:p>
          <a:p>
            <a:endParaRPr lang="ru-RU" dirty="0"/>
          </a:p>
        </p:txBody>
      </p:sp>
      <p:pic>
        <p:nvPicPr>
          <p:cNvPr id="1026" name="Рисунок 11" descr="Описание: http://narodna-osvita.com.ua/uploads/trud-5-tereshuk/tereskuk-trudove-5-klas-105.png"/>
          <p:cNvPicPr>
            <a:picLocks noChangeAspect="1" noChangeArrowheads="1"/>
          </p:cNvPicPr>
          <p:nvPr/>
        </p:nvPicPr>
        <p:blipFill>
          <a:blip r:embed="rId2"/>
          <a:srcRect t="2" b="15041"/>
          <a:stretch>
            <a:fillRect/>
          </a:stretch>
        </p:blipFill>
        <p:spPr bwMode="auto">
          <a:xfrm>
            <a:off x="1526600" y="3357562"/>
            <a:ext cx="635915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14290"/>
            <a:ext cx="8534400" cy="1143008"/>
          </a:xfrm>
        </p:spPr>
        <p:txBody>
          <a:bodyPr>
            <a:normAutofit fontScale="90000"/>
          </a:bodyPr>
          <a:lstStyle/>
          <a:p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>Правила техніки безпеки при пилянні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dirty="0" smtClean="0"/>
              <a:t>1. Працювати в халаті або фартуху в береті або косинці.</a:t>
            </a:r>
            <a:endParaRPr lang="ru-RU" dirty="0" smtClean="0"/>
          </a:p>
          <a:p>
            <a:r>
              <a:rPr lang="uk-UA" dirty="0" smtClean="0"/>
              <a:t>2. На робочому місці мають знаходитися лише необхідні для роботи інструменти й предмети. </a:t>
            </a:r>
            <a:endParaRPr lang="ru-RU" dirty="0" smtClean="0"/>
          </a:p>
          <a:p>
            <a:r>
              <a:rPr lang="uk-UA" dirty="0" smtClean="0"/>
              <a:t>3. Користуватися слід лише справним, добре налагодженим інструментом.</a:t>
            </a:r>
            <a:endParaRPr lang="ru-RU" dirty="0" smtClean="0"/>
          </a:p>
          <a:p>
            <a:r>
              <a:rPr lang="uk-UA" dirty="0" smtClean="0"/>
              <a:t>4. Випилювальний столик має бути надійно закріплений.</a:t>
            </a:r>
            <a:endParaRPr lang="ru-RU" dirty="0" smtClean="0"/>
          </a:p>
          <a:p>
            <a:r>
              <a:rPr lang="uk-UA" dirty="0" smtClean="0"/>
              <a:t>5. У процесі роботи слід сидіти прямо.</a:t>
            </a:r>
            <a:endParaRPr lang="ru-RU" dirty="0" smtClean="0"/>
          </a:p>
          <a:p>
            <a:r>
              <a:rPr lang="uk-UA" dirty="0" smtClean="0"/>
              <a:t>6. Пилочку лобзика слід тримати перпендикулярно до заготовки.</a:t>
            </a:r>
            <a:endParaRPr lang="ru-RU" dirty="0" smtClean="0"/>
          </a:p>
          <a:p>
            <a:r>
              <a:rPr lang="uk-UA" dirty="0" smtClean="0"/>
              <a:t>7. Пиляти потрібно рівномірно, виконуючи рухи вгору-вниз, не натискаючи сильно на пилочку, щоб вона не зламалася.</a:t>
            </a:r>
            <a:endParaRPr lang="ru-RU" dirty="0" smtClean="0"/>
          </a:p>
          <a:p>
            <a:r>
              <a:rPr lang="uk-UA" dirty="0" smtClean="0"/>
              <a:t>8. Пальці рук не можна розміщувати близько та навпроти руху пилочки.</a:t>
            </a:r>
            <a:endParaRPr lang="ru-RU" dirty="0" smtClean="0"/>
          </a:p>
          <a:p>
            <a:r>
              <a:rPr lang="uk-UA" dirty="0" smtClean="0"/>
              <a:t>9. Працюючи інструментом, не можна відволікатися і заважати працювати іншим.</a:t>
            </a:r>
            <a:endParaRPr lang="ru-RU" dirty="0" smtClean="0"/>
          </a:p>
          <a:p>
            <a:r>
              <a:rPr lang="uk-UA" dirty="0" smtClean="0"/>
              <a:t>10. Забороняється здмухувати тирсу, яка утворилася в результаті пиляння. Прибирати її необхідно </a:t>
            </a:r>
            <a:r>
              <a:rPr lang="uk-UA" dirty="0" err="1" smtClean="0"/>
              <a:t>щіткою-зміталкою</a:t>
            </a:r>
            <a:r>
              <a:rPr lang="uk-UA" dirty="0" smtClean="0"/>
              <a:t>.</a:t>
            </a:r>
            <a:endParaRPr lang="ru-RU" dirty="0" smtClean="0"/>
          </a:p>
          <a:p>
            <a:r>
              <a:rPr lang="uk-UA" dirty="0" smtClean="0"/>
              <a:t>11.    Після завершення роботи інструменти потрібно покласти у відповідне місце, а робоче місце прибрати.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89</TotalTime>
  <Words>477</Words>
  <PresentationFormat>Экран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Официальная</vt:lpstr>
      <vt:lpstr> Проєкт « Підставка під горнятко»  Технологічний процес виготовлення деталей підставки з деревини: розмічання, розпилювання </vt:lpstr>
      <vt:lpstr>Тема уроку</vt:lpstr>
      <vt:lpstr> Технологічний процес: розмічання</vt:lpstr>
      <vt:lpstr>Що треба мати для розмічання</vt:lpstr>
      <vt:lpstr>Розмічання лінійкою</vt:lpstr>
      <vt:lpstr>Пиляння</vt:lpstr>
      <vt:lpstr>Технологічний процес виготовлення виробу:  розпилювання</vt:lpstr>
      <vt:lpstr>Прийоми пиляння лобзиком</vt:lpstr>
      <vt:lpstr>    Правила техніки безпеки при пилянні</vt:lpstr>
      <vt:lpstr>Домашнє завдання</vt:lpstr>
      <vt:lpstr>Використані ресурси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Валентина Капуста</dc:creator>
  <cp:lastModifiedBy>Валентина Капуста</cp:lastModifiedBy>
  <cp:revision>22</cp:revision>
  <dcterms:created xsi:type="dcterms:W3CDTF">2022-04-09T18:23:01Z</dcterms:created>
  <dcterms:modified xsi:type="dcterms:W3CDTF">2022-05-03T21:18:04Z</dcterms:modified>
</cp:coreProperties>
</file>