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9" r:id="rId3"/>
    <p:sldId id="258" r:id="rId4"/>
    <p:sldId id="280" r:id="rId5"/>
    <p:sldId id="260" r:id="rId6"/>
    <p:sldId id="261" r:id="rId7"/>
    <p:sldId id="262" r:id="rId8"/>
    <p:sldId id="263" r:id="rId9"/>
    <p:sldId id="264" r:id="rId10"/>
    <p:sldId id="275" r:id="rId11"/>
    <p:sldId id="278" r:id="rId12"/>
    <p:sldId id="281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09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AA3FA-2E55-4A4A-BCC9-5220230ED21E}" type="datetimeFigureOut">
              <a:rPr lang="ru-RU" smtClean="0"/>
              <a:pPr/>
              <a:t>16.04.2022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6CFD8-E762-47E6-B560-DA9563BD7B4E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6CFD8-E762-47E6-B560-DA9563BD7B4E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3D0F114-278B-49C4-8AA4-0D42E9C6355D}" type="datetimeFigureOut">
              <a:rPr lang="ru-RU" smtClean="0"/>
              <a:pPr/>
              <a:t>16.04.2022</a:t>
            </a:fld>
            <a:endParaRPr lang="ru-RU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AEC6210-E238-469A-B7D3-910E5F6DB01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D0F114-278B-49C4-8AA4-0D42E9C6355D}" type="datetimeFigureOut">
              <a:rPr lang="ru-RU" smtClean="0"/>
              <a:pPr/>
              <a:t>16.04.2022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EC6210-E238-469A-B7D3-910E5F6DB01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D0F114-278B-49C4-8AA4-0D42E9C6355D}" type="datetimeFigureOut">
              <a:rPr lang="ru-RU" smtClean="0"/>
              <a:pPr/>
              <a:t>16.04.2022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EC6210-E238-469A-B7D3-910E5F6DB01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D0F114-278B-49C4-8AA4-0D42E9C6355D}" type="datetimeFigureOut">
              <a:rPr lang="ru-RU" smtClean="0"/>
              <a:pPr/>
              <a:t>16.04.2022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EC6210-E238-469A-B7D3-910E5F6DB01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3D0F114-278B-49C4-8AA4-0D42E9C6355D}" type="datetimeFigureOut">
              <a:rPr lang="ru-RU" smtClean="0"/>
              <a:pPr/>
              <a:t>16.04.2022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AEC6210-E238-469A-B7D3-910E5F6DB01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D0F114-278B-49C4-8AA4-0D42E9C6355D}" type="datetimeFigureOut">
              <a:rPr lang="ru-RU" smtClean="0"/>
              <a:pPr/>
              <a:t>16.04.2022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5AEC6210-E238-469A-B7D3-910E5F6DB01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D0F114-278B-49C4-8AA4-0D42E9C6355D}" type="datetimeFigureOut">
              <a:rPr lang="ru-RU" smtClean="0"/>
              <a:pPr/>
              <a:t>16.04.2022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5AEC6210-E238-469A-B7D3-910E5F6DB01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D0F114-278B-49C4-8AA4-0D42E9C6355D}" type="datetimeFigureOut">
              <a:rPr lang="ru-RU" smtClean="0"/>
              <a:pPr/>
              <a:t>16.04.2022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EC6210-E238-469A-B7D3-910E5F6DB01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D0F114-278B-49C4-8AA4-0D42E9C6355D}" type="datetimeFigureOut">
              <a:rPr lang="ru-RU" smtClean="0"/>
              <a:pPr/>
              <a:t>16.04.2022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EC6210-E238-469A-B7D3-910E5F6DB01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3D0F114-278B-49C4-8AA4-0D42E9C6355D}" type="datetimeFigureOut">
              <a:rPr lang="ru-RU" smtClean="0"/>
              <a:pPr/>
              <a:t>16.04.2022</a:t>
            </a:fld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AEC6210-E238-469A-B7D3-910E5F6DB01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3D0F114-278B-49C4-8AA4-0D42E9C6355D}" type="datetimeFigureOut">
              <a:rPr lang="ru-RU" smtClean="0"/>
              <a:pPr/>
              <a:t>16.04.2022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AEC6210-E238-469A-B7D3-910E5F6DB01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3D0F114-278B-49C4-8AA4-0D42E9C6355D}" type="datetimeFigureOut">
              <a:rPr lang="ru-RU" smtClean="0"/>
              <a:pPr/>
              <a:t>16.04.2022</a:t>
            </a:fld>
            <a:endParaRPr lang="ru-RU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5AEC6210-E238-469A-B7D3-910E5F6DB01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valentinakapusta55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596" y="285728"/>
            <a:ext cx="8229600" cy="221457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uk-UA" sz="2800" dirty="0" smtClean="0">
                <a:solidFill>
                  <a:srgbClr val="FFFF00"/>
                </a:solidFill>
              </a:rPr>
              <a:t>М</a:t>
            </a:r>
            <a:r>
              <a:rPr lang="ru-RU" sz="2800" dirty="0" smtClean="0">
                <a:solidFill>
                  <a:srgbClr val="FFFF00"/>
                </a:solidFill>
              </a:rPr>
              <a:t>одел</a:t>
            </a:r>
            <a:r>
              <a:rPr lang="uk-UA" sz="2800" dirty="0" smtClean="0">
                <a:solidFill>
                  <a:srgbClr val="FFFF00"/>
                </a:solidFill>
              </a:rPr>
              <a:t>і</a:t>
            </a:r>
            <a:r>
              <a:rPr lang="ru-RU" sz="2800" dirty="0" smtClean="0">
                <a:solidFill>
                  <a:srgbClr val="FFFF00"/>
                </a:solidFill>
              </a:rPr>
              <a:t>-аналог</a:t>
            </a:r>
            <a:r>
              <a:rPr lang="uk-UA" sz="2800" dirty="0" smtClean="0">
                <a:solidFill>
                  <a:srgbClr val="FFFF00"/>
                </a:solidFill>
              </a:rPr>
              <a:t>и</a:t>
            </a:r>
            <a:r>
              <a:rPr lang="ru-RU" sz="2800" dirty="0" smtClean="0">
                <a:solidFill>
                  <a:srgbClr val="FFFF00"/>
                </a:solidFill>
              </a:rPr>
              <a:t>. </a:t>
            </a:r>
            <a:r>
              <a:rPr lang="ru-RU" sz="2800" dirty="0" err="1" smtClean="0">
                <a:solidFill>
                  <a:srgbClr val="FFFF00"/>
                </a:solidFill>
              </a:rPr>
              <a:t>Вимоги</a:t>
            </a:r>
            <a:r>
              <a:rPr lang="ru-RU" sz="2800" dirty="0" smtClean="0">
                <a:solidFill>
                  <a:srgbClr val="FFFF00"/>
                </a:solidFill>
              </a:rPr>
              <a:t> до </a:t>
            </a:r>
            <a:r>
              <a:rPr lang="ru-RU" sz="2800" dirty="0" err="1" smtClean="0">
                <a:solidFill>
                  <a:srgbClr val="FFFF00"/>
                </a:solidFill>
              </a:rPr>
              <a:t>проєктованого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err="1" smtClean="0">
                <a:solidFill>
                  <a:srgbClr val="FFFF00"/>
                </a:solidFill>
              </a:rPr>
              <a:t>виробу</a:t>
            </a:r>
            <a:r>
              <a:rPr lang="ru-RU" sz="2800" dirty="0" smtClean="0">
                <a:solidFill>
                  <a:srgbClr val="FFFF00"/>
                </a:solidFill>
              </a:rPr>
              <a:t>. </a:t>
            </a:r>
            <a:r>
              <a:rPr lang="ru-RU" sz="2800" dirty="0" err="1" smtClean="0">
                <a:solidFill>
                  <a:srgbClr val="FFFF00"/>
                </a:solidFill>
              </a:rPr>
              <a:t>Створення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err="1" smtClean="0">
                <a:solidFill>
                  <a:srgbClr val="FFFF00"/>
                </a:solidFill>
              </a:rPr>
              <a:t>малюнка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err="1" smtClean="0">
                <a:solidFill>
                  <a:srgbClr val="FFFF00"/>
                </a:solidFill>
              </a:rPr>
              <a:t>підставки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err="1" smtClean="0">
                <a:solidFill>
                  <a:srgbClr val="FFFF00"/>
                </a:solidFill>
              </a:rPr>
              <a:t>під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err="1" smtClean="0">
                <a:solidFill>
                  <a:srgbClr val="FFFF00"/>
                </a:solidFill>
              </a:rPr>
              <a:t>горнятко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err="1" smtClean="0">
                <a:solidFill>
                  <a:srgbClr val="FFFF00"/>
                </a:solidFill>
              </a:rPr>
              <a:t>з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err="1" smtClean="0">
                <a:solidFill>
                  <a:srgbClr val="FFFF00"/>
                </a:solidFill>
              </a:rPr>
              <a:t>використанням</a:t>
            </a:r>
            <a:r>
              <a:rPr lang="ru-RU" sz="2800" dirty="0" smtClean="0">
                <a:solidFill>
                  <a:srgbClr val="FFFF00"/>
                </a:solidFill>
              </a:rPr>
              <a:t> методу </a:t>
            </a:r>
            <a:r>
              <a:rPr lang="ru-RU" sz="2800" dirty="0" err="1" smtClean="0">
                <a:solidFill>
                  <a:srgbClr val="FFFF00"/>
                </a:solidFill>
              </a:rPr>
              <a:t>біоформ</a:t>
            </a:r>
            <a:r>
              <a:rPr lang="ru-RU" sz="2800" dirty="0" smtClean="0">
                <a:solidFill>
                  <a:srgbClr val="FFFF00"/>
                </a:solidFill>
              </a:rPr>
              <a:t>.</a:t>
            </a:r>
            <a:r>
              <a:rPr lang="ru-RU" sz="2800" i="1" dirty="0" smtClean="0">
                <a:solidFill>
                  <a:srgbClr val="FFFF00"/>
                </a:solidFill>
              </a:rPr>
              <a:t> </a:t>
            </a:r>
            <a:r>
              <a:rPr lang="ru-RU" sz="2800" dirty="0" err="1" smtClean="0">
                <a:solidFill>
                  <a:srgbClr val="FFFF00"/>
                </a:solidFill>
              </a:rPr>
              <a:t>Добір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err="1" smtClean="0">
                <a:solidFill>
                  <a:srgbClr val="FFFF00"/>
                </a:solidFill>
              </a:rPr>
              <a:t>технології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err="1" smtClean="0">
                <a:solidFill>
                  <a:srgbClr val="FFFF00"/>
                </a:solidFill>
              </a:rPr>
              <a:t>виготовлення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err="1" smtClean="0">
                <a:solidFill>
                  <a:srgbClr val="FFFF00"/>
                </a:solidFill>
              </a:rPr>
              <a:t>виробу</a:t>
            </a:r>
            <a:r>
              <a:rPr lang="ru-RU" sz="2800" i="1" dirty="0" smtClean="0">
                <a:solidFill>
                  <a:srgbClr val="FFFF00"/>
                </a:solidFill>
              </a:rPr>
              <a:t>,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err="1" smtClean="0">
                <a:solidFill>
                  <a:srgbClr val="FFFF00"/>
                </a:solidFill>
              </a:rPr>
              <a:t>матеріалів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uk-UA" sz="2800" dirty="0" smtClean="0">
                <a:solidFill>
                  <a:srgbClr val="FFFF00"/>
                </a:solidFill>
              </a:rPr>
              <a:t>та </a:t>
            </a:r>
            <a:r>
              <a:rPr lang="ru-RU" sz="2800" dirty="0" err="1" smtClean="0">
                <a:solidFill>
                  <a:srgbClr val="FFFF00"/>
                </a:solidFill>
              </a:rPr>
              <a:t>інструментів</a:t>
            </a:r>
            <a:endParaRPr lang="ru-RU" sz="2800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57818" y="5715016"/>
            <a:ext cx="3286148" cy="92869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uk-UA" sz="2800" dirty="0" smtClean="0">
                <a:solidFill>
                  <a:schemeClr val="bg1"/>
                </a:solidFill>
              </a:rPr>
              <a:t>Трудове </a:t>
            </a:r>
            <a:r>
              <a:rPr lang="uk-UA" sz="2800" dirty="0" smtClean="0">
                <a:solidFill>
                  <a:schemeClr val="bg1"/>
                </a:solidFill>
              </a:rPr>
              <a:t>навчання</a:t>
            </a:r>
            <a:br>
              <a:rPr lang="uk-UA" sz="2800" dirty="0" smtClean="0">
                <a:solidFill>
                  <a:schemeClr val="bg1"/>
                </a:solidFill>
              </a:rPr>
            </a:br>
            <a:r>
              <a:rPr lang="uk-UA" sz="2800" dirty="0" smtClean="0">
                <a:solidFill>
                  <a:schemeClr val="bg1"/>
                </a:solidFill>
              </a:rPr>
              <a:t>6 клас</a:t>
            </a:r>
            <a:endParaRPr lang="ru-RU" sz="2800" dirty="0">
              <a:solidFill>
                <a:srgbClr val="FFFF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500694" y="4572008"/>
            <a:ext cx="3643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i="1" dirty="0" smtClean="0">
                <a:solidFill>
                  <a:srgbClr val="FFFF00"/>
                </a:solidFill>
              </a:rPr>
              <a:t> 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2290" name="AutoShape 2" descr="Изготавливаем подставку под горячее из прищепок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2" name="AutoShape 4" descr="Изготавливаем подставку под горячее из прищепок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294" name="Picture 6" descr="Фетровая подставка под чашку «Листопад» своими руками | Журнал Ярмарки  Мастеров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4000504"/>
            <a:ext cx="2466975" cy="184785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2296" name="Picture 8" descr="Оригінальні підставки під чашки своїми руками ідеї та поради, крила  натхненн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714620"/>
            <a:ext cx="3317953" cy="221457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2298" name="Picture 10" descr="Вироби своїми руками для дому з підручних засобів, матеріалів, корисні і  для дітей. Ідеї, фото, майстер-класи"/>
          <p:cNvPicPr>
            <a:picLocks noChangeAspect="1" noChangeArrowheads="1"/>
          </p:cNvPicPr>
          <p:nvPr/>
        </p:nvPicPr>
        <p:blipFill>
          <a:blip r:embed="rId4"/>
          <a:srcRect l="50770" t="50499"/>
          <a:stretch>
            <a:fillRect/>
          </a:stretch>
        </p:blipFill>
        <p:spPr bwMode="auto">
          <a:xfrm>
            <a:off x="5286380" y="2643182"/>
            <a:ext cx="3685265" cy="2286016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 smtClean="0">
                <a:solidFill>
                  <a:srgbClr val="FFFF00"/>
                </a:solidFill>
              </a:rPr>
              <a:t>Підставка</a:t>
            </a:r>
            <a:r>
              <a:rPr lang="ru-RU" sz="3600" dirty="0" smtClean="0">
                <a:solidFill>
                  <a:srgbClr val="FFFF00"/>
                </a:solidFill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</a:rPr>
              <a:t>з</a:t>
            </a:r>
            <a:r>
              <a:rPr lang="ru-RU" sz="3600" dirty="0" smtClean="0">
                <a:solidFill>
                  <a:srgbClr val="FFFF00"/>
                </a:solidFill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</a:rPr>
              <a:t>газетних</a:t>
            </a:r>
            <a:r>
              <a:rPr lang="ru-RU" sz="3600" dirty="0" smtClean="0">
                <a:solidFill>
                  <a:srgbClr val="FFFF00"/>
                </a:solidFill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</a:rPr>
              <a:t>трубочок</a:t>
            </a:r>
            <a:endParaRPr lang="ru-RU" sz="3600" dirty="0">
              <a:solidFill>
                <a:srgbClr val="FFFF00"/>
              </a:solidFill>
            </a:endParaRPr>
          </a:p>
        </p:txBody>
      </p:sp>
      <p:pic>
        <p:nvPicPr>
          <p:cNvPr id="33794" name="Picture 2" descr="ÐÐ¾Ð´ÑÑÐ°Ð²ÐºÐ° Ð¿Ð¾Ð´ Ð³Ð¾ÑÑÑÐµÐµ Ð¸Ð· Ð³Ð°Ð·ÐµÑÐ½ÑÑ ÑÑÑÐ±Ð¾ÑÐµÐº. ÐÐ°ÑÑÐµÑ-ÐºÐ»Ð°ÑÑ (7) (700x525, 282Kb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428737"/>
            <a:ext cx="3810027" cy="2857520"/>
          </a:xfrm>
          <a:prstGeom prst="rect">
            <a:avLst/>
          </a:prstGeom>
          <a:noFill/>
        </p:spPr>
      </p:pic>
      <p:pic>
        <p:nvPicPr>
          <p:cNvPr id="4" name="Picture 2" descr="ÐÐ¾Ð´ÑÑÐ°Ð²ÐºÐ° Ð¿Ð¾Ð´ Ð³Ð¾ÑÑÑÐµÐµ Ð¸Ð· Ð³Ð°Ð·ÐµÑÐ½ÑÑ ÑÑÑÐ±Ð¾ÑÐµÐº. ÐÐ°ÑÑÐµÑ-ÐºÐ»Ð°ÑÑ (9) (700x525, 374Kb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3571876"/>
            <a:ext cx="3595666" cy="2696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600" dirty="0" smtClean="0">
                <a:solidFill>
                  <a:srgbClr val="FFFF00"/>
                </a:solidFill>
              </a:rPr>
              <a:t>Практична робота</a:t>
            </a:r>
            <a:endParaRPr lang="ru-RU" sz="3600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Створення</a:t>
            </a:r>
            <a:r>
              <a:rPr lang="ru-RU" dirty="0" smtClean="0"/>
              <a:t> </a:t>
            </a:r>
            <a:r>
              <a:rPr lang="ru-RU" dirty="0" err="1" smtClean="0"/>
              <a:t>малюнка</a:t>
            </a:r>
            <a:r>
              <a:rPr lang="ru-RU" dirty="0" smtClean="0"/>
              <a:t> </a:t>
            </a:r>
            <a:r>
              <a:rPr lang="ru-RU" dirty="0" err="1" smtClean="0"/>
              <a:t>підставки</a:t>
            </a:r>
            <a:r>
              <a:rPr lang="ru-RU" dirty="0" smtClean="0"/>
              <a:t> </a:t>
            </a:r>
            <a:r>
              <a:rPr lang="ru-RU" dirty="0" err="1" smtClean="0"/>
              <a:t>під</a:t>
            </a:r>
            <a:r>
              <a:rPr lang="ru-RU" dirty="0" smtClean="0"/>
              <a:t> </a:t>
            </a:r>
            <a:r>
              <a:rPr lang="ru-RU" dirty="0" err="1" smtClean="0"/>
              <a:t>горнятко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використанням</a:t>
            </a:r>
            <a:r>
              <a:rPr lang="ru-RU" dirty="0" smtClean="0"/>
              <a:t> методу </a:t>
            </a:r>
            <a:r>
              <a:rPr lang="ru-RU" dirty="0" err="1" smtClean="0"/>
              <a:t>біоформ</a:t>
            </a:r>
            <a:r>
              <a:rPr lang="ru-RU" dirty="0" smtClean="0"/>
              <a:t>.</a:t>
            </a:r>
            <a:r>
              <a:rPr lang="ru-RU" i="1" dirty="0" smtClean="0"/>
              <a:t> </a:t>
            </a:r>
            <a:endParaRPr lang="ru-RU" dirty="0"/>
          </a:p>
        </p:txBody>
      </p:sp>
      <p:pic>
        <p:nvPicPr>
          <p:cNvPr id="2054" name="Picture 6" descr="Конспект уроку &quot;Технологія виготовлення підставки під гаряче « Собака» |  Конспект. Трудове навчанн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4786322"/>
            <a:ext cx="2357454" cy="17680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56" name="Picture 8" descr="21 Підставка під горнятко ideas | підставка, вироби з фетру, вироби своїми  руками та ремесл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429000"/>
            <a:ext cx="3132281" cy="31432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60" name="Picture 12" descr="Виготовлення підставки під гарячий посуд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98" y="3071810"/>
            <a:ext cx="2810435" cy="34621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FFFF00"/>
                </a:solidFill>
              </a:rPr>
              <a:t>Домашнє завдання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Добрати</a:t>
            </a:r>
            <a:r>
              <a:rPr lang="ru-RU" dirty="0" smtClean="0"/>
              <a:t> </a:t>
            </a:r>
            <a:r>
              <a:rPr lang="ru-RU" dirty="0" err="1" smtClean="0"/>
              <a:t>технологію</a:t>
            </a:r>
            <a:r>
              <a:rPr lang="ru-RU" dirty="0" smtClean="0"/>
              <a:t> </a:t>
            </a:r>
            <a:r>
              <a:rPr lang="ru-RU" dirty="0" err="1" smtClean="0"/>
              <a:t>виготовлення</a:t>
            </a:r>
            <a:r>
              <a:rPr lang="ru-RU" dirty="0" smtClean="0"/>
              <a:t> </a:t>
            </a:r>
            <a:r>
              <a:rPr lang="ru-RU" dirty="0" err="1" smtClean="0"/>
              <a:t>виробу</a:t>
            </a:r>
            <a:r>
              <a:rPr lang="ru-RU" i="1" dirty="0" smtClean="0"/>
              <a:t>,</a:t>
            </a:r>
            <a:r>
              <a:rPr lang="ru-RU" dirty="0" smtClean="0"/>
              <a:t> </a:t>
            </a:r>
            <a:r>
              <a:rPr lang="ru-RU" dirty="0" err="1" smtClean="0"/>
              <a:t>матеріали</a:t>
            </a:r>
            <a:r>
              <a:rPr lang="ru-RU" dirty="0" smtClean="0"/>
              <a:t> </a:t>
            </a:r>
            <a:r>
              <a:rPr lang="uk-UA" dirty="0" smtClean="0"/>
              <a:t>та </a:t>
            </a:r>
            <a:r>
              <a:rPr lang="ru-RU" dirty="0" err="1" smtClean="0"/>
              <a:t>інструменти</a:t>
            </a:r>
            <a:r>
              <a:rPr lang="ru-RU" dirty="0" smtClean="0"/>
              <a:t>.</a:t>
            </a:r>
          </a:p>
          <a:p>
            <a:endParaRPr lang="uk-UA" dirty="0" smtClean="0"/>
          </a:p>
          <a:p>
            <a:r>
              <a:rPr lang="uk-UA" b="1" dirty="0" smtClean="0"/>
              <a:t>Зворотній зв’язок: </a:t>
            </a:r>
            <a:endParaRPr lang="ru-RU" dirty="0" smtClean="0"/>
          </a:p>
          <a:p>
            <a:r>
              <a:rPr lang="uk-UA" dirty="0" smtClean="0"/>
              <a:t> освітня платформа</a:t>
            </a:r>
            <a:r>
              <a:rPr lang="uk-UA" b="1" dirty="0" smtClean="0"/>
              <a:t> </a:t>
            </a:r>
            <a:r>
              <a:rPr lang="ru-RU" b="1" dirty="0" err="1" smtClean="0"/>
              <a:t>Human</a:t>
            </a:r>
            <a:r>
              <a:rPr lang="ru-RU" b="1" dirty="0" smtClean="0"/>
              <a:t> </a:t>
            </a:r>
            <a:r>
              <a:rPr lang="uk-UA" dirty="0" smtClean="0"/>
              <a:t>або  </a:t>
            </a:r>
            <a:r>
              <a:rPr lang="uk-UA" dirty="0" err="1" smtClean="0"/>
              <a:t>ел</a:t>
            </a:r>
            <a:r>
              <a:rPr lang="uk-UA" dirty="0" smtClean="0"/>
              <a:t>. пошта </a:t>
            </a:r>
            <a:r>
              <a:rPr lang="uk-UA" u="sng" dirty="0" smtClean="0">
                <a:hlinkClick r:id="rId2"/>
              </a:rPr>
              <a:t>valentinakapusta55@</a:t>
            </a:r>
            <a:r>
              <a:rPr lang="uk-UA" u="sng" dirty="0" err="1" smtClean="0">
                <a:hlinkClick r:id="rId2"/>
              </a:rPr>
              <a:t>gmail.com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6176178"/>
          </a:xfrm>
        </p:spPr>
        <p:txBody>
          <a:bodyPr>
            <a:normAutofit/>
          </a:bodyPr>
          <a:lstStyle/>
          <a:p>
            <a:pPr lvl="0"/>
            <a:r>
              <a:rPr lang="uk-UA" sz="4000" dirty="0" smtClean="0">
                <a:solidFill>
                  <a:srgbClr val="FF0000"/>
                </a:solidFill>
              </a:rPr>
              <a:t>Мета</a:t>
            </a:r>
            <a:r>
              <a:rPr lang="en-US" sz="3100" dirty="0" smtClean="0">
                <a:solidFill>
                  <a:schemeClr val="bg1"/>
                </a:solidFill>
              </a:rPr>
              <a:t> </a:t>
            </a:r>
            <a:r>
              <a:rPr lang="uk-UA" sz="3100" dirty="0" smtClean="0">
                <a:solidFill>
                  <a:srgbClr val="FF0000"/>
                </a:solidFill>
              </a:rPr>
              <a:t>:</a:t>
            </a:r>
            <a:r>
              <a:rPr lang="uk-UA" sz="3100" dirty="0" smtClean="0">
                <a:solidFill>
                  <a:schemeClr val="bg1"/>
                </a:solidFill>
              </a:rPr>
              <a:t> </a:t>
            </a:r>
            <a:r>
              <a:rPr lang="uk-UA" sz="3100" dirty="0" smtClean="0">
                <a:solidFill>
                  <a:schemeClr val="tx1"/>
                </a:solidFill>
              </a:rPr>
              <a:t>ознайомити з матеріалами </a:t>
            </a:r>
            <a:r>
              <a:rPr lang="uk-UA" sz="3100" dirty="0" smtClean="0">
                <a:solidFill>
                  <a:schemeClr val="tx1"/>
                </a:solidFill>
              </a:rPr>
              <a:t>для </a:t>
            </a:r>
            <a:r>
              <a:rPr lang="uk-UA" sz="3100" dirty="0" smtClean="0">
                <a:solidFill>
                  <a:schemeClr val="tx1"/>
                </a:solidFill>
              </a:rPr>
              <a:t>виготовлення підставки під горнятко; </a:t>
            </a:r>
            <a:br>
              <a:rPr lang="uk-UA" sz="3100" dirty="0" smtClean="0">
                <a:solidFill>
                  <a:schemeClr val="tx1"/>
                </a:solidFill>
              </a:rPr>
            </a:br>
            <a:r>
              <a:rPr lang="uk-UA" sz="3100" dirty="0" smtClean="0">
                <a:solidFill>
                  <a:schemeClr val="tx1"/>
                </a:solidFill>
              </a:rPr>
              <a:t>розвивати  уважність у роботі, творче мислення;</a:t>
            </a:r>
            <a:br>
              <a:rPr lang="uk-UA" sz="3100" dirty="0" smtClean="0">
                <a:solidFill>
                  <a:schemeClr val="tx1"/>
                </a:solidFill>
              </a:rPr>
            </a:br>
            <a:r>
              <a:rPr lang="uk-UA" sz="3100" dirty="0" smtClean="0">
                <a:solidFill>
                  <a:schemeClr val="tx1"/>
                </a:solidFill>
              </a:rPr>
              <a:t>виховувати  почуття відповідальності, естетичний смак</a:t>
            </a:r>
            <a:r>
              <a:rPr lang="uk-UA" dirty="0" smtClean="0">
                <a:solidFill>
                  <a:schemeClr val="tx1"/>
                </a:solidFill>
              </a:rPr>
              <a:t>.</a:t>
            </a:r>
            <a:br>
              <a:rPr lang="uk-UA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98230"/>
            <a:ext cx="8358246" cy="78763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endParaRPr lang="ru-RU" sz="5400" b="0" dirty="0">
              <a:solidFill>
                <a:srgbClr val="FFFF0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357430"/>
            <a:ext cx="7772400" cy="3786213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endParaRPr lang="uk-UA" sz="3200" dirty="0" smtClean="0">
              <a:solidFill>
                <a:schemeClr val="bg1"/>
              </a:solidFill>
            </a:endParaRPr>
          </a:p>
          <a:p>
            <a:endParaRPr lang="uk-UA" sz="3200" dirty="0" smtClean="0">
              <a:solidFill>
                <a:schemeClr val="bg1"/>
              </a:solidFill>
            </a:endParaRPr>
          </a:p>
          <a:p>
            <a:endParaRPr lang="ru-RU" sz="3200" dirty="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57158" y="571479"/>
          <a:ext cx="8501122" cy="60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0938"/>
                <a:gridCol w="4350184"/>
              </a:tblGrid>
              <a:tr h="752042">
                <a:tc>
                  <a:txBody>
                    <a:bodyPr/>
                    <a:lstStyle/>
                    <a:p>
                      <a:r>
                        <a:rPr lang="uk-UA" dirty="0" smtClean="0"/>
                        <a:t>Матеріали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Технології виготовлення виробу</a:t>
                      </a:r>
                      <a:endParaRPr lang="ru-RU" dirty="0"/>
                    </a:p>
                  </a:txBody>
                  <a:tcPr/>
                </a:tc>
              </a:tr>
              <a:tr h="1182150">
                <a:tc>
                  <a:txBody>
                    <a:bodyPr/>
                    <a:lstStyle/>
                    <a:p>
                      <a:pPr algn="l"/>
                      <a:r>
                        <a:rPr lang="uk-UA" sz="1800" dirty="0" smtClean="0">
                          <a:solidFill>
                            <a:schemeClr val="bg1"/>
                          </a:solidFill>
                        </a:rPr>
                        <a:t>Фанера </a:t>
                      </a:r>
                    </a:p>
                    <a:p>
                      <a:pPr algn="l"/>
                      <a:r>
                        <a:rPr lang="uk-UA" sz="1800" dirty="0" smtClean="0">
                          <a:solidFill>
                            <a:schemeClr val="bg1"/>
                          </a:solidFill>
                        </a:rPr>
                        <a:t>деревина  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Технологія обробки</a:t>
                      </a:r>
                      <a:r>
                        <a:rPr lang="uk-UA" baseline="0" dirty="0" smtClean="0"/>
                        <a:t> деревинних матеріалів</a:t>
                      </a:r>
                      <a:endParaRPr lang="ru-RU" dirty="0"/>
                    </a:p>
                  </a:txBody>
                  <a:tcPr/>
                </a:tc>
              </a:tr>
              <a:tr h="752042"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solidFill>
                            <a:schemeClr val="bg1"/>
                          </a:solidFill>
                        </a:rPr>
                        <a:t>тканина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Технологія обробки текстильних матеріалів (ручні, машинні шви).</a:t>
                      </a:r>
                      <a:endParaRPr lang="ru-RU" dirty="0"/>
                    </a:p>
                  </a:txBody>
                  <a:tcPr/>
                </a:tc>
              </a:tr>
              <a:tr h="752042"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solidFill>
                            <a:schemeClr val="bg1"/>
                          </a:solidFill>
                        </a:rPr>
                        <a:t>фетр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Технологія обробки нетканих матеріалів (ручні</a:t>
                      </a:r>
                      <a:r>
                        <a:rPr lang="uk-UA" baseline="0" dirty="0" smtClean="0"/>
                        <a:t> шви, аплікація)</a:t>
                      </a:r>
                      <a:endParaRPr lang="ru-RU" dirty="0"/>
                    </a:p>
                  </a:txBody>
                  <a:tcPr/>
                </a:tc>
              </a:tr>
              <a:tr h="752042"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solidFill>
                            <a:schemeClr val="bg1"/>
                          </a:solidFill>
                        </a:rPr>
                        <a:t>нитки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Технологія в</a:t>
                      </a:r>
                      <a:r>
                        <a:rPr lang="en-US" dirty="0" smtClean="0"/>
                        <a:t>’</a:t>
                      </a:r>
                      <a:r>
                        <a:rPr lang="uk-UA" dirty="0" err="1" smtClean="0"/>
                        <a:t>язання</a:t>
                      </a:r>
                      <a:r>
                        <a:rPr lang="uk-UA" dirty="0" smtClean="0"/>
                        <a:t> гачком.</a:t>
                      </a:r>
                      <a:endParaRPr lang="ru-RU" dirty="0"/>
                    </a:p>
                  </a:txBody>
                  <a:tcPr/>
                </a:tc>
              </a:tr>
              <a:tr h="827506">
                <a:tc>
                  <a:txBody>
                    <a:bodyPr/>
                    <a:lstStyle/>
                    <a:p>
                      <a:pPr algn="l"/>
                      <a:r>
                        <a:rPr lang="uk-UA" sz="1800" dirty="0" smtClean="0">
                          <a:solidFill>
                            <a:schemeClr val="bg1"/>
                          </a:solidFill>
                        </a:rPr>
                        <a:t>газетні трубочки</a:t>
                      </a:r>
                    </a:p>
                    <a:p>
                      <a:pPr algn="l"/>
                      <a:r>
                        <a:rPr lang="uk-UA" sz="1800" dirty="0" smtClean="0">
                          <a:solidFill>
                            <a:schemeClr val="bg1"/>
                          </a:solidFill>
                        </a:rPr>
                        <a:t>коркові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Техніки плетіння з газетних</a:t>
                      </a:r>
                      <a:r>
                        <a:rPr lang="uk-UA" baseline="0" dirty="0" smtClean="0"/>
                        <a:t> трубочок.</a:t>
                      </a:r>
                      <a:endParaRPr lang="ru-RU" dirty="0"/>
                    </a:p>
                  </a:txBody>
                  <a:tcPr/>
                </a:tc>
              </a:tr>
              <a:tr h="10644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solidFill>
                            <a:schemeClr val="bg1"/>
                          </a:solidFill>
                        </a:rPr>
                        <a:t>коркові </a:t>
                      </a:r>
                      <a:endParaRPr lang="ru-RU" dirty="0" smtClean="0"/>
                    </a:p>
                    <a:p>
                      <a:r>
                        <a:rPr lang="uk-UA" dirty="0" smtClean="0"/>
                        <a:t>матеріали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 smtClean="0"/>
                        <a:t>Альтернативні техніки виготовлення виробів.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>
                <a:solidFill>
                  <a:srgbClr val="FFFF00"/>
                </a:solidFill>
              </a:rPr>
              <a:t>Вимоги до </a:t>
            </a:r>
            <a:r>
              <a:rPr lang="uk-UA" dirty="0" err="1" smtClean="0">
                <a:solidFill>
                  <a:srgbClr val="FFFF00"/>
                </a:solidFill>
              </a:rPr>
              <a:t>проєктованого</a:t>
            </a:r>
            <a:r>
              <a:rPr lang="uk-UA" dirty="0" smtClean="0">
                <a:solidFill>
                  <a:srgbClr val="FFFF00"/>
                </a:solidFill>
              </a:rPr>
              <a:t> виробу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1. Виріб  має  витримувати значну температуру.</a:t>
            </a:r>
          </a:p>
          <a:p>
            <a:r>
              <a:rPr lang="uk-UA" dirty="0" smtClean="0"/>
              <a:t>2. Не пошкоджуватися від попадання вологи.</a:t>
            </a:r>
          </a:p>
          <a:p>
            <a:r>
              <a:rPr lang="uk-UA" dirty="0" smtClean="0"/>
              <a:t>3.Має бути безпечним у користуванні.</a:t>
            </a:r>
          </a:p>
          <a:p>
            <a:r>
              <a:rPr lang="uk-UA" dirty="0" smtClean="0"/>
              <a:t>4.Мати естетичний вигляд.</a:t>
            </a:r>
          </a:p>
          <a:p>
            <a:endParaRPr lang="uk-UA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1538" y="253218"/>
            <a:ext cx="6357982" cy="1143000"/>
          </a:xfr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uk-UA" dirty="0" smtClean="0">
                <a:solidFill>
                  <a:srgbClr val="FFFF00"/>
                </a:solidFill>
              </a:rPr>
              <a:t>Моделі-аналоги    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Ð¿ÑÐ´ÑÑÐ°Ð²ÐºÐ° Ð¿ÑÐ´ Ð³Ð¾ÑÐ½ÑÑÐºÐ¾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3714776" cy="2428892"/>
          </a:xfrm>
          <a:prstGeom prst="rect">
            <a:avLst/>
          </a:prstGeom>
          <a:noFill/>
        </p:spPr>
      </p:pic>
      <p:pic>
        <p:nvPicPr>
          <p:cNvPr id="1028" name="Picture 4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500175"/>
            <a:ext cx="3429000" cy="2214578"/>
          </a:xfrm>
          <a:prstGeom prst="rect">
            <a:avLst/>
          </a:prstGeom>
          <a:noFill/>
        </p:spPr>
      </p:pic>
      <p:pic>
        <p:nvPicPr>
          <p:cNvPr id="1030" name="Picture 6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4214818"/>
            <a:ext cx="3786214" cy="2357454"/>
          </a:xfrm>
          <a:prstGeom prst="rect">
            <a:avLst/>
          </a:prstGeom>
          <a:noFill/>
        </p:spPr>
      </p:pic>
      <p:pic>
        <p:nvPicPr>
          <p:cNvPr id="1032" name="Picture 8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7686" y="4214818"/>
            <a:ext cx="4500594" cy="2286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28604"/>
            <a:ext cx="4071966" cy="2781300"/>
          </a:xfrm>
          <a:prstGeom prst="rect">
            <a:avLst/>
          </a:prstGeom>
          <a:noFill/>
        </p:spPr>
      </p:pic>
      <p:pic>
        <p:nvPicPr>
          <p:cNvPr id="17412" name="Picture 4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357166"/>
            <a:ext cx="3143250" cy="2857520"/>
          </a:xfrm>
          <a:prstGeom prst="rect">
            <a:avLst/>
          </a:prstGeom>
          <a:noFill/>
        </p:spPr>
      </p:pic>
      <p:pic>
        <p:nvPicPr>
          <p:cNvPr id="17414" name="Picture 6" descr="Ð ÐµÐ·ÑÐ»ÑÑÐ°Ñ Ð¿Ð¾ÑÑÐºÑ Ð·Ð¾Ð±ÑÐ°Ð¶ÐµÐ½Ñ Ð·Ð° Ð·Ð°Ð¿Ð¸ÑÐ¾Ð¼ &quot;Ð¿ÑÐ´ÑÑÐ°Ð²ÐºÐ° Ð¿ÑÐ´ Ð³Ð¾ÑÐ½ÑÑÐºÐ¾&quot;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3714752"/>
            <a:ext cx="3786214" cy="2571768"/>
          </a:xfrm>
          <a:prstGeom prst="rect">
            <a:avLst/>
          </a:prstGeom>
          <a:noFill/>
        </p:spPr>
      </p:pic>
      <p:pic>
        <p:nvPicPr>
          <p:cNvPr id="17416" name="Picture 8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8" y="3571876"/>
            <a:ext cx="3848100" cy="27765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642918"/>
            <a:ext cx="76200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Ð ÐµÐ·ÑÐ»ÑÑÐ°Ñ Ð¿Ð¾ÑÑÐºÑ Ð·Ð¾Ð±ÑÐ°Ð¶ÐµÐ½Ñ Ð·Ð° Ð·Ð°Ð¿Ð¸ÑÐ¾Ð¼ &quot;Ð¿ÑÐ´ÑÑÐ°Ð²ÐºÐ° Ð¿ÑÐ´ Ð³Ð¾ÑÐ½ÑÑÐºÐ¾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85728"/>
            <a:ext cx="4500594" cy="2571768"/>
          </a:xfrm>
          <a:prstGeom prst="rect">
            <a:avLst/>
          </a:prstGeom>
          <a:noFill/>
        </p:spPr>
      </p:pic>
      <p:sp>
        <p:nvSpPr>
          <p:cNvPr id="19460" name="AutoShape 4" descr="ÐÐ¾Ð²âÑÐ·Ð°Ð½Ðµ Ð·Ð¾Ð±ÑÐ°Ð¶ÐµÐ½Ð½Ñ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9462" name="AutoShape 6" descr="ÐÐ¾Ð²âÑÐ·Ð°Ð½Ðµ Ð·Ð¾Ð±ÑÐ°Ð¶ÐµÐ½Ð½Ñ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9464" name="AutoShape 8" descr="ÐÐ¾Ð²âÑÐ·Ð°Ð½Ðµ Ð·Ð¾Ð±ÑÐ°Ð¶ÐµÐ½Ð½Ñ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19466" name="Picture 10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286124"/>
            <a:ext cx="4643470" cy="2786082"/>
          </a:xfrm>
          <a:prstGeom prst="rect">
            <a:avLst/>
          </a:prstGeom>
          <a:noFill/>
        </p:spPr>
      </p:pic>
      <p:pic>
        <p:nvPicPr>
          <p:cNvPr id="19468" name="Picture 1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928670"/>
            <a:ext cx="3429024" cy="4181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500042"/>
            <a:ext cx="2786082" cy="2286016"/>
          </a:xfrm>
          <a:prstGeom prst="rect">
            <a:avLst/>
          </a:prstGeom>
          <a:noFill/>
        </p:spPr>
      </p:pic>
      <p:pic>
        <p:nvPicPr>
          <p:cNvPr id="20484" name="Picture 4" descr="Ð ÐµÐ·ÑÐ»ÑÑÐ°Ñ Ð¿Ð¾ÑÑÐºÑ Ð·Ð¾Ð±ÑÐ°Ð¶ÐµÐ½Ñ Ð·Ð° Ð·Ð°Ð¿Ð¸ÑÐ¾Ð¼ &quot;Ð¿ÑÐ´ÑÑÐ°Ð²ÐºÐ° Ð¿ÑÐ´ Ð³Ð¾ÑÐ½ÑÑÐºÐ¾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071810"/>
            <a:ext cx="2928958" cy="3171808"/>
          </a:xfrm>
          <a:prstGeom prst="rect">
            <a:avLst/>
          </a:prstGeom>
          <a:noFill/>
        </p:spPr>
      </p:pic>
      <p:pic>
        <p:nvPicPr>
          <p:cNvPr id="20486" name="Picture 6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428604"/>
            <a:ext cx="3810000" cy="2571751"/>
          </a:xfrm>
          <a:prstGeom prst="rect">
            <a:avLst/>
          </a:prstGeom>
          <a:noFill/>
        </p:spPr>
      </p:pic>
      <p:pic>
        <p:nvPicPr>
          <p:cNvPr id="20488" name="Picture 8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3143248"/>
            <a:ext cx="3810000" cy="31241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270</TotalTime>
  <Words>169</Words>
  <Application>Microsoft Office PowerPoint</Application>
  <PresentationFormat>Экран (4:3)</PresentationFormat>
  <Paragraphs>37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Литейная</vt:lpstr>
      <vt:lpstr>Моделі-аналоги. Вимоги до проєктованого виробу. Створення малюнка підставки під горнятко з використанням методу біоформ. Добір технології виготовлення виробу, матеріалів та інструментів</vt:lpstr>
      <vt:lpstr>Мета : ознайомити з матеріалами для виготовлення підставки під горнятко;  розвивати  уважність у роботі, творче мислення; виховувати  почуття відповідальності, естетичний смак. </vt:lpstr>
      <vt:lpstr>Слайд 3</vt:lpstr>
      <vt:lpstr>Вимоги до проєктованого виробу</vt:lpstr>
      <vt:lpstr>Моделі-аналоги    </vt:lpstr>
      <vt:lpstr>Слайд 6</vt:lpstr>
      <vt:lpstr>Слайд 7</vt:lpstr>
      <vt:lpstr>Слайд 8</vt:lpstr>
      <vt:lpstr>Слайд 9</vt:lpstr>
      <vt:lpstr>Підставка з газетних трубочок</vt:lpstr>
      <vt:lpstr>Практична робота</vt:lpstr>
      <vt:lpstr>Домашнє завдання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трудоо</dc:title>
  <dc:creator>User</dc:creator>
  <cp:lastModifiedBy>Валентина Капуста</cp:lastModifiedBy>
  <cp:revision>31</cp:revision>
  <dcterms:created xsi:type="dcterms:W3CDTF">2018-08-10T16:02:29Z</dcterms:created>
  <dcterms:modified xsi:type="dcterms:W3CDTF">2022-04-15T21:58:26Z</dcterms:modified>
</cp:coreProperties>
</file>