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5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4960-A8A0-4B23-8F91-8451F2204B28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DAA5-0684-491D-A0BB-7995065B2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5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4960-A8A0-4B23-8F91-8451F2204B28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DAA5-0684-491D-A0BB-7995065B2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64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4960-A8A0-4B23-8F91-8451F2204B28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DAA5-0684-491D-A0BB-7995065B2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95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4960-A8A0-4B23-8F91-8451F2204B28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DAA5-0684-491D-A0BB-7995065B2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56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4960-A8A0-4B23-8F91-8451F2204B28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DAA5-0684-491D-A0BB-7995065B2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25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4960-A8A0-4B23-8F91-8451F2204B28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DAA5-0684-491D-A0BB-7995065B2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27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4960-A8A0-4B23-8F91-8451F2204B28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DAA5-0684-491D-A0BB-7995065B2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4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4960-A8A0-4B23-8F91-8451F2204B28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DAA5-0684-491D-A0BB-7995065B2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60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4960-A8A0-4B23-8F91-8451F2204B28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DAA5-0684-491D-A0BB-7995065B2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38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4960-A8A0-4B23-8F91-8451F2204B28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DAA5-0684-491D-A0BB-7995065B2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15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4960-A8A0-4B23-8F91-8451F2204B28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DAA5-0684-491D-A0BB-7995065B2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98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4960-A8A0-4B23-8F91-8451F2204B28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9DAA5-0684-491D-A0BB-7995065B2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18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hyperlink" Target="https://www.youtube.com/watch?v=zk8AGMKzQy4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jpg"/><Relationship Id="rId5" Type="http://schemas.openxmlformats.org/officeDocument/2006/relationships/image" Target="../media/image34.jpeg"/><Relationship Id="rId4" Type="http://schemas.openxmlformats.org/officeDocument/2006/relationships/image" Target="../media/image3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iki/%D0%A3%D0%BA%D1%80%D0%B0%D1%97%D0%BD%D1%81%D1%8C%D0%BA%D0%B0_%D0%BC%D0%BE%D0%B2%D0%B0" TargetMode="External"/><Relationship Id="rId2" Type="http://schemas.openxmlformats.org/officeDocument/2006/relationships/hyperlink" Target="https://uk.wikipedia.org/wiki/%D0%9B%D1%8F%D0%BB%D1%8C%D0%BA%D0%B0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uk.wikipedia.org/wiki/%D0%9E%D0%B1%D0%B5%D1%80%D1%96%D0%B3" TargetMode="External"/><Relationship Id="rId4" Type="http://schemas.openxmlformats.org/officeDocument/2006/relationships/hyperlink" Target="https://uk.wikipedia.org/wiki/%D0%A1%D0%B0%D0%BA%D1%80%D0%B0%D0%BB%D1%8C%D0%BD%D0%B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aratta-ukraine.com/sacred_ua.php?id=20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69708" y="1490008"/>
            <a:ext cx="71422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ПРОЄКТ </a:t>
            </a:r>
          </a:p>
          <a:p>
            <a:r>
              <a:rPr lang="uk-UA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 ЛЯЛЬКА-МОТАНКА»</a:t>
            </a:r>
          </a:p>
          <a:p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4" descr="C:\Users\ASUS\Downloads\%D0%A8%D0%B0%D0%B1%D0%BB%D0%BE%D0%BD %D0%B2 %D1%83%D0%BA%D1%80%D0%B0%D1%97%D0%BD%D1%81%D1%8C%D0%BA%D0%BE%D0%BC%D1%83 %D1%81%D1%82%D0%B8%D0%BB%D1%96_files\00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C:\Users\ASUS\Downloads\%D0%A8%D0%B0%D0%B1%D0%BB%D0%BE%D0%BD %D0%B2 %D1%83%D0%BA%D1%80%D0%B0%D1%97%D0%BD%D1%81%D1%8C%D0%BA%D0%BE%D0%BC%D1%83 %D1%81%D1%82%D0%B8%D0%BB%D1%96_files\00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7685314" y="5800681"/>
            <a:ext cx="539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Вчитель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Андрєєва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Ж.В.</a:t>
            </a:r>
          </a:p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6-А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ділення:дівчата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048000" y="2572690"/>
            <a:ext cx="6096000" cy="3906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769708" y="3246136"/>
            <a:ext cx="74222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32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Народна лялька як самобутнє явище в побуті та мистецтві українців</a:t>
            </a:r>
            <a:endParaRPr lang="ru-RU" sz="3200" b="1" dirty="0">
              <a:solidFill>
                <a:srgbClr val="00B05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01151" y="2393411"/>
            <a:ext cx="4052248" cy="22820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5E8712-37F2-2A46-8AD9-2A7B15E2B0D8}"/>
              </a:ext>
            </a:extLst>
          </p:cNvPr>
          <p:cNvSpPr txBox="1"/>
          <p:nvPr/>
        </p:nvSpPr>
        <p:spPr>
          <a:xfrm>
            <a:off x="4769708" y="4606116"/>
            <a:ext cx="1946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sz="3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1-2 уроки</a:t>
            </a:r>
          </a:p>
        </p:txBody>
      </p:sp>
    </p:spTree>
    <p:extLst>
      <p:ext uri="{BB962C8B-B14F-4D97-AF65-F5344CB8AC3E}">
        <p14:creationId xmlns:p14="http://schemas.microsoft.com/office/powerpoint/2010/main" val="360980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08361" y="0"/>
            <a:ext cx="95482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Лялька-</a:t>
            </a:r>
            <a:r>
              <a:rPr lang="uk-UA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мотанка</a:t>
            </a:r>
            <a:r>
              <a:rPr lang="uk-UA" sz="20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це один із найдревніших  символів, який єднає навколо культури і традицій, це  прагнення до злагоди й гармонійного життя, це оберіг людської душі й долі, це символ предків, це невичерпна майстерність та мудрість народу.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739939"/>
            <a:ext cx="1816658" cy="2546311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658" y="4497889"/>
            <a:ext cx="1956175" cy="2305242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332" y="4497890"/>
            <a:ext cx="1776505" cy="2305242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84" y="1829624"/>
            <a:ext cx="1914516" cy="2456626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075" y="1739939"/>
            <a:ext cx="1885950" cy="254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88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3138" y="385763"/>
            <a:ext cx="59044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Запрошую побувати на онлайн- екскурсії</a:t>
            </a:r>
          </a:p>
          <a:p>
            <a:pPr lvl="0"/>
            <a:r>
              <a:rPr lang="uk-UA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(переглянемо відео за посиланням</a:t>
            </a:r>
            <a:r>
              <a:rPr lang="uk-UA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/>
            <a:endParaRPr lang="uk-UA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«Добрі традиції. Лялька-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мотанка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https://www.youtube.com/watch?v=zk8AGMKzQy4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uk-UA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uk-UA" b="1" dirty="0"/>
          </a:p>
          <a:p>
            <a:pPr lvl="0"/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Дайте відповіді на запитання</a:t>
            </a:r>
          </a:p>
          <a:p>
            <a:pPr lvl="0"/>
            <a:endParaRPr lang="uk-UA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 проходила екскурсія?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 доводилося  бачити стільки ляльок-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мотанок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Які ляльки  сподобались? Чому?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Поділіться своїми враженнями?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 раніше виготовляли ляльки?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Яку ляльку є бажання виготовити?</a:t>
            </a:r>
          </a:p>
          <a:p>
            <a:endParaRPr lang="ru-RU" dirty="0"/>
          </a:p>
          <a:p>
            <a:pPr lvl="0"/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696" y="893037"/>
            <a:ext cx="2660162" cy="449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37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72512" y="552831"/>
            <a:ext cx="9159946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Залучаємося до розробки </a:t>
            </a:r>
            <a:r>
              <a:rPr lang="uk-UA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проєкту</a:t>
            </a:r>
            <a:r>
              <a:rPr lang="uk-UA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«Лялька-</a:t>
            </a:r>
            <a:r>
              <a:rPr lang="uk-UA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мотанка</a:t>
            </a:r>
            <a:r>
              <a:rPr lang="uk-UA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ru-RU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І. Організаційно – підготовчий етап.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1.1.Обераємо тему, мету, завдання  </a:t>
            </a:r>
            <a:r>
              <a:rPr lang="uk-UA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«Лялька-мотана  - оберіг», «Лялька-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мотанка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-сувенір», «Лялька-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мотанка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декор інтер’єру», тощо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Ми розробимо ляльку за власним смаком, навчимося її виготовляти, будемо мати  виріб зроблений власноруч, отримаємо задоволення від творчої діяльності, будемо мати виріб з певним функціональним призначенням</a:t>
            </a:r>
          </a:p>
          <a:p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 Проводимо міні-маркетингові дослідження.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Якісні власноруч зроблені речі є окрасою оселі. В торгівельній мережі дані вироби ручної роботи коштують дорого. Майстер-класи по виготовленню ляльок-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мотанок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переважно є платними.</a:t>
            </a:r>
          </a:p>
          <a:p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1.3.  Розглянемо історико - технологічну довідку.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Скористайся матеріалами, що наведено раніше</a:t>
            </a:r>
          </a:p>
          <a:p>
            <a:endParaRPr lang="uk-UA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4477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213" y="10572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741296" y="165343"/>
            <a:ext cx="6562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1.4. Виконаємо аналіз моделей виробів-аналогів</a:t>
            </a:r>
          </a:p>
          <a:p>
            <a:pPr lvl="1"/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1.5. Створюємо банк ідей для  власного виробу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889508"/>
              </p:ext>
            </p:extLst>
          </p:nvPr>
        </p:nvGraphicFramePr>
        <p:xfrm>
          <a:off x="1890714" y="1052201"/>
          <a:ext cx="9996486" cy="2983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6061">
                  <a:extLst>
                    <a:ext uri="{9D8B030D-6E8A-4147-A177-3AD203B41FA5}">
                      <a16:colId xmlns:a16="http://schemas.microsoft.com/office/drawing/2014/main" val="2398372017"/>
                    </a:ext>
                  </a:extLst>
                </a:gridCol>
                <a:gridCol w="2128050">
                  <a:extLst>
                    <a:ext uri="{9D8B030D-6E8A-4147-A177-3AD203B41FA5}">
                      <a16:colId xmlns:a16="http://schemas.microsoft.com/office/drawing/2014/main" val="1463196679"/>
                    </a:ext>
                  </a:extLst>
                </a:gridCol>
                <a:gridCol w="2487185">
                  <a:extLst>
                    <a:ext uri="{9D8B030D-6E8A-4147-A177-3AD203B41FA5}">
                      <a16:colId xmlns:a16="http://schemas.microsoft.com/office/drawing/2014/main" val="4107366280"/>
                    </a:ext>
                  </a:extLst>
                </a:gridCol>
                <a:gridCol w="2098598">
                  <a:extLst>
                    <a:ext uri="{9D8B030D-6E8A-4147-A177-3AD203B41FA5}">
                      <a16:colId xmlns:a16="http://schemas.microsoft.com/office/drawing/2014/main" val="3826053566"/>
                    </a:ext>
                  </a:extLst>
                </a:gridCol>
                <a:gridCol w="1706592">
                  <a:extLst>
                    <a:ext uri="{9D8B030D-6E8A-4147-A177-3AD203B41FA5}">
                      <a16:colId xmlns:a16="http://schemas.microsoft.com/office/drawing/2014/main" val="2042717665"/>
                    </a:ext>
                  </a:extLst>
                </a:gridCol>
              </a:tblGrid>
              <a:tr h="279312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№  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Модель №1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Модель №2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Модель №3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Модель №4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9356082"/>
                  </a:ext>
                </a:extLst>
              </a:tr>
              <a:tr h="420412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назва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Лялька-Берегиня, авторська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Лялька</a:t>
                      </a:r>
                      <a:r>
                        <a:rPr lang="uk-UA" sz="1400" baseline="0" dirty="0">
                          <a:effectLst/>
                        </a:rPr>
                        <a:t> о</a:t>
                      </a:r>
                      <a:r>
                        <a:rPr lang="uk-UA" sz="1400" dirty="0">
                          <a:effectLst/>
                        </a:rPr>
                        <a:t>брядова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Лялька-</a:t>
                      </a:r>
                      <a:r>
                        <a:rPr lang="uk-UA" sz="1400" dirty="0" err="1">
                          <a:effectLst/>
                        </a:rPr>
                        <a:t>травниця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Лялька промислова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751158"/>
                  </a:ext>
                </a:extLst>
              </a:tr>
              <a:tr h="570820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матеріал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Натуральні</a:t>
                      </a:r>
                      <a:r>
                        <a:rPr lang="uk-UA" sz="1400" baseline="0" dirty="0">
                          <a:effectLst/>
                        </a:rPr>
                        <a:t> </a:t>
                      </a:r>
                      <a:r>
                        <a:rPr lang="uk-UA" sz="1400" dirty="0">
                          <a:effectLst/>
                        </a:rPr>
                        <a:t>тканини, пряжа,</a:t>
                      </a:r>
                      <a:r>
                        <a:rPr lang="uk-UA" sz="1400" baseline="0" dirty="0">
                          <a:effectLst/>
                        </a:rPr>
                        <a:t> деревина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Солома, нитки, метал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Льняна</a:t>
                      </a:r>
                      <a:r>
                        <a:rPr lang="uk-UA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4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канина</a:t>
                      </a:r>
                      <a:r>
                        <a:rPr lang="uk-UA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, зілля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Пластмаса, тканина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1257558"/>
                  </a:ext>
                </a:extLst>
              </a:tr>
              <a:tr h="210206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форма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прямокутна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трапеція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коло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овал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0570472"/>
                  </a:ext>
                </a:extLst>
              </a:tr>
              <a:tr h="380547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колір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білий, червоний,</a:t>
                      </a:r>
                      <a:r>
                        <a:rPr lang="uk-UA" sz="1400" baseline="0" dirty="0">
                          <a:effectLst/>
                        </a:rPr>
                        <a:t> жовтий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1400" dirty="0" err="1">
                          <a:effectLst/>
                        </a:rPr>
                        <a:t>Світлобежевий</a:t>
                      </a:r>
                      <a:r>
                        <a:rPr lang="uk-UA" sz="1400" dirty="0">
                          <a:effectLst/>
                        </a:rPr>
                        <a:t>, червоний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Білий, світлий</a:t>
                      </a:r>
                      <a:r>
                        <a:rPr lang="uk-UA" sz="140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натуральний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uk-UA" sz="140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червоний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Традиційний 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9975477"/>
                  </a:ext>
                </a:extLst>
              </a:tr>
              <a:tr h="570820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оздоблення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вінок, стрічки, намисто, букет, вишивка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 вінок, зачіска, аксесуари, дукати- намисто</a:t>
                      </a:r>
                      <a:r>
                        <a:rPr lang="uk-UA" sz="1400" baseline="0" dirty="0">
                          <a:effectLst/>
                        </a:rPr>
                        <a:t> з монет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Вишитий</a:t>
                      </a:r>
                      <a:r>
                        <a:rPr lang="uk-UA" sz="1400" baseline="0" dirty="0">
                          <a:effectLst/>
                        </a:rPr>
                        <a:t> о</a:t>
                      </a:r>
                      <a:r>
                        <a:rPr lang="uk-UA" sz="1400" dirty="0">
                          <a:effectLst/>
                        </a:rPr>
                        <a:t>дяг, хустка,   фартух, мішечки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Народний</a:t>
                      </a:r>
                      <a:r>
                        <a:rPr lang="uk-UA" sz="1400" baseline="0" dirty="0">
                          <a:effectLst/>
                        </a:rPr>
                        <a:t> одяг, вінок, вишивка, китиці</a:t>
                      </a:r>
                      <a:r>
                        <a:rPr lang="uk-UA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2244228"/>
                  </a:ext>
                </a:extLst>
              </a:tr>
              <a:tr h="380547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технологія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лялька-мотанка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лялька кручена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Лялька</a:t>
                      </a:r>
                      <a:r>
                        <a:rPr lang="uk-UA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шита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Лиття,</a:t>
                      </a:r>
                      <a:r>
                        <a:rPr lang="uk-UA" sz="1400" baseline="0" dirty="0">
                          <a:effectLst/>
                        </a:rPr>
                        <a:t> </a:t>
                      </a:r>
                      <a:r>
                        <a:rPr lang="uk-UA" sz="1400" dirty="0">
                          <a:effectLst/>
                        </a:rPr>
                        <a:t>пошиття 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8066735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128963" y="272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" name="Рисунок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360" y="4065032"/>
            <a:ext cx="1863090" cy="2764155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779" y="4188133"/>
            <a:ext cx="1847022" cy="2585170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4" r="13948"/>
          <a:stretch/>
        </p:blipFill>
        <p:spPr bwMode="auto">
          <a:xfrm>
            <a:off x="10115550" y="4103995"/>
            <a:ext cx="1647256" cy="27540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Рисунок 13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6" r="21476"/>
          <a:stretch/>
        </p:blipFill>
        <p:spPr bwMode="auto">
          <a:xfrm>
            <a:off x="9304020" y="-2034540"/>
            <a:ext cx="388620" cy="3886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2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130" y="4188133"/>
            <a:ext cx="2015969" cy="239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09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747846" y="2286001"/>
            <a:ext cx="7162800" cy="503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232410" algn="l"/>
                <a:tab pos="1364615" algn="l"/>
              </a:tabLst>
            </a:pPr>
            <a:r>
              <a:rPr lang="uk-UA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Майстерно зроблена та пишно одягнена лялька є цінним предметом домашнього майна, запорукою добробуту, щасливого сімейного життя.</a:t>
            </a:r>
            <a:endParaRPr 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32410" algn="l"/>
                <a:tab pos="1364615" algn="l"/>
              </a:tabLst>
            </a:pPr>
            <a:endParaRPr 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32410" algn="l"/>
                <a:tab pos="1364615" algn="l"/>
              </a:tabLst>
            </a:pP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Здійснення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над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проєктом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«Лялька-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мотанка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допоможе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власноруч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виготовити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народну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ляльку,</a:t>
            </a:r>
            <a:r>
              <a:rPr lang="uk-UA" sz="2000" b="1" i="1" dirty="0">
                <a:solidFill>
                  <a:srgbClr val="4F6228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доторкнутись до традиційного уподобання великих та малих українців, 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отримати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задоволення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творчості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32410" algn="l"/>
                <a:tab pos="1364615" algn="l"/>
              </a:tabLst>
            </a:pPr>
            <a:r>
              <a:rPr lang="uk-UA" sz="2000" b="1" i="1" dirty="0">
                <a:solidFill>
                  <a:srgbClr val="4F6228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32410" algn="l"/>
                <a:tab pos="1364615" algn="l"/>
              </a:tabLst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uk-UA" sz="2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Запрошую вас в чудовий світ народної ляльки!</a:t>
            </a:r>
            <a:endParaRPr lang="ru-RU" sz="20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32410" algn="l"/>
                <a:tab pos="1364615" algn="l"/>
              </a:tabLst>
            </a:pPr>
            <a:endParaRPr lang="uk-UA" b="1" i="1" dirty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32410" algn="l"/>
                <a:tab pos="1364615" algn="l"/>
              </a:tabLst>
            </a:pPr>
            <a:r>
              <a:rPr lang="uk-UA" b="1" i="1" dirty="0">
                <a:solidFill>
                  <a:srgbClr val="4F6228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39" y="2286000"/>
            <a:ext cx="2274276" cy="386510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051539" y="492371"/>
            <a:ext cx="9952892" cy="1600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232410" algn="l"/>
                <a:tab pos="1364615" algn="l"/>
              </a:tabLst>
            </a:pPr>
            <a:r>
              <a:rPr lang="uk-UA" b="1" i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ЮНІ  МАЙСТРИНІ!	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32410" algn="l"/>
                <a:tab pos="1364615" algn="l"/>
              </a:tabLst>
            </a:pPr>
            <a:r>
              <a:rPr lang="uk-UA" b="1" i="1" dirty="0">
                <a:solidFill>
                  <a:srgbClr val="4F6228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уроках трудового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навчання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знайомитесь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різними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видами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рукоділля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цікавими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корисними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оригінальними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речами.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Багато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них є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виробами-зразками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різних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видів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декоративно-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ужиткового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мистецтва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своєрідного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побуту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нашого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народу. </a:t>
            </a:r>
          </a:p>
        </p:txBody>
      </p:sp>
    </p:spTree>
    <p:extLst>
      <p:ext uri="{BB962C8B-B14F-4D97-AF65-F5344CB8AC3E}">
        <p14:creationId xmlns:p14="http://schemas.microsoft.com/office/powerpoint/2010/main" val="406594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014538" y="342900"/>
            <a:ext cx="9872662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УРОК  1-2</a:t>
            </a:r>
          </a:p>
          <a:p>
            <a:r>
              <a:rPr lang="uk-UA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 </a:t>
            </a:r>
          </a:p>
          <a:p>
            <a:r>
              <a:rPr lang="uk-UA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Лялька – </a:t>
            </a:r>
            <a:r>
              <a:rPr lang="uk-UA" sz="24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мотанка</a:t>
            </a:r>
            <a:r>
              <a:rPr lang="uk-UA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як самобутнє явище в побуті та</a:t>
            </a:r>
            <a:r>
              <a:rPr lang="ru-RU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мистецтві українців. І. Організаційно – підготовчий етап.</a:t>
            </a:r>
            <a:endParaRPr lang="ru-RU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b="1" dirty="0">
                <a:solidFill>
                  <a:srgbClr val="00B050"/>
                </a:solidFill>
              </a:rPr>
              <a:t> </a:t>
            </a:r>
            <a:endParaRPr lang="ru-RU" b="1" dirty="0">
              <a:solidFill>
                <a:srgbClr val="00B050"/>
              </a:solidFill>
            </a:endParaRPr>
          </a:p>
          <a:p>
            <a:pPr algn="just"/>
            <a:r>
              <a:rPr lang="uk-UA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Давайте познайомимося з народною лялькою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Народна лялька 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один з найдавніших виробів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декоративно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-ужиткового мистецтва, що належить до унікальних явищ культури. Вона прикрашає наш побут, є оберегом, предметом дитячої гри, цим  виховує і розвиває, є сувеніром, об’єктом творчості, декоративною оздобою.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своєрідне народне  надбання, що має багатовікові  традиції.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Лялька-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мотанка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вузликова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лялька) є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прадавнім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сакральним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оберегом.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Їй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вже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майже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5000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років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вона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з’явилася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 тих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пір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як почали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вирощувати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льон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endParaRPr lang="ru-RU" sz="20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Мо́танка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ля́лька-мо́танка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ку́кла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—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зроблена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тканини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вузликова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Лялька"/>
              </a:rPr>
              <a:t>лялька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Назва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походить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tooltip="Українська мова"/>
              </a:rPr>
              <a:t>укр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Українська мова"/>
              </a:rPr>
              <a:t>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мотати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Вважається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давнину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мотанки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виконували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функцію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 tooltip="Сакральне"/>
              </a:rPr>
              <a:t>сакральних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 tooltip="Оберіг"/>
              </a:rPr>
              <a:t>оберегів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62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85963" y="171451"/>
            <a:ext cx="9715500" cy="271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24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Історична довідка</a:t>
            </a:r>
            <a:endParaRPr lang="ru-RU" sz="24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Першими знахідками, праобразами ляльок були кістяні фігурки жінок, знайдені близько 25 тис. років до н. е. біля села </a:t>
            </a:r>
            <a:r>
              <a:rPr lang="uk-UA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Мезин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Чернігівської області. За часів Трипільської культури (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uk-UA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ст.до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н.е. ) були кістяні, кам'яні  фігурки що нагадували  жіночу постать. Глиняні фігурки мали детальні форми тіла, зачіску, елементи одягу та прикрас, їх покривали орнаментом.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80"/>
          <a:stretch/>
        </p:blipFill>
        <p:spPr bwMode="auto">
          <a:xfrm>
            <a:off x="1985963" y="3204259"/>
            <a:ext cx="2714626" cy="32108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3204259"/>
            <a:ext cx="2371725" cy="321082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672513" y="3204259"/>
            <a:ext cx="261461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Історія виникнення назви «лялька» в українського народу сягає прадавніх часів, коли перші ляльки створювались на честь весняного відродження природи. Її звали Леля (або Ляля)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9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57388" y="157163"/>
            <a:ext cx="9514176" cy="370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Типи</a:t>
            </a:r>
            <a:r>
              <a:rPr lang="ru-RU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хатніх</a:t>
            </a:r>
            <a:r>
              <a:rPr lang="ru-RU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вузлових</a:t>
            </a:r>
            <a:r>
              <a:rPr lang="ru-RU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ляльок-мотанок</a:t>
            </a:r>
            <a:endParaRPr lang="ru-RU" sz="2400" b="1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Ляльку-</a:t>
            </a:r>
            <a:r>
              <a:rPr lang="ru-RU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немовля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Лялька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виконана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вигляді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немовляти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пелюшках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Її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укладали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ліжечко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поряд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дитиною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охорони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її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сну та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здоров'я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Баба-</a:t>
            </a:r>
            <a:r>
              <a:rPr lang="ru-RU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берегиня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допомагала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оберігати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достаток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сім'ї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У середину ляльки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вкладали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монети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зерно,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вовну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збереження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домашнього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тепла.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Лялька-наречена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захищала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підтримувала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дівчат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Цю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ляльку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багато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одягали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прикрашали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так як вона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символізувала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придане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нареченої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привертала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багатого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нареченого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Україні дівчата в скриню з весільним посагом клали рушники, сорочки та свої ляльки. 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3859716"/>
            <a:ext cx="2133685" cy="2167012"/>
          </a:xfrm>
          <a:prstGeom prst="rect">
            <a:avLst/>
          </a:prstGeom>
        </p:spPr>
      </p:pic>
      <p:pic>
        <p:nvPicPr>
          <p:cNvPr id="4" name="Рисунок 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32" y="3899207"/>
            <a:ext cx="2031637" cy="2513316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538" y="3859715"/>
            <a:ext cx="2077550" cy="2552808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2"/>
          <a:stretch/>
        </p:blipFill>
        <p:spPr bwMode="auto">
          <a:xfrm>
            <a:off x="9425354" y="3899207"/>
            <a:ext cx="1961120" cy="25133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2052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0326" y="700088"/>
            <a:ext cx="157162" cy="300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900239" y="228601"/>
            <a:ext cx="97155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Традиції</a:t>
            </a:r>
            <a:r>
              <a:rPr 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звичаї</a:t>
            </a:r>
            <a:r>
              <a:rPr 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виготовлення</a:t>
            </a:r>
            <a:r>
              <a:rPr 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ляльок</a:t>
            </a:r>
            <a:endParaRPr lang="ru-RU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Україні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народну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ляльку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робили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соломи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трави,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сіна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дерева, сухого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листя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насіння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зерна,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лози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очерету,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тканини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шматочків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старого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одягу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ниток.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Одягали ляльок в традиційне народне вбрання.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Прикрашали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мотанку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народними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орнаментами та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вишивкою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стрічками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намистом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вінком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робили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зачіски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Спосіб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виготовлення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простий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мотання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перекручування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й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перев'язування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матеріалу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Історія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виготовлення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ляльок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тканини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починаеться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початком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вирощування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льону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Ляльок майстрували з домотканого полотна, пофарбованого соком буряка, бузини, пасльону. </a:t>
            </a:r>
          </a:p>
          <a:p>
            <a:pPr algn="just"/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«Лялькою»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називається і перший обжинковий сніп, закручений особливим способом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Рисунок 1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489" y="3829587"/>
            <a:ext cx="3000375" cy="3025318"/>
          </a:xfrm>
          <a:prstGeom prst="rect">
            <a:avLst/>
          </a:prstGeom>
        </p:spPr>
      </p:pic>
      <p:pic>
        <p:nvPicPr>
          <p:cNvPr id="21" name="Рисунок 2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4142154" y="3893022"/>
            <a:ext cx="45719" cy="45719"/>
          </a:xfrm>
          <a:prstGeom prst="rect">
            <a:avLst/>
          </a:prstGeom>
        </p:spPr>
      </p:pic>
      <p:pic>
        <p:nvPicPr>
          <p:cNvPr id="22" name="Рисунок 2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387" y="3829587"/>
            <a:ext cx="2548790" cy="2919844"/>
          </a:xfrm>
          <a:prstGeom prst="rect">
            <a:avLst/>
          </a:prstGeom>
        </p:spPr>
      </p:pic>
      <p:pic>
        <p:nvPicPr>
          <p:cNvPr id="23" name="Рисунок 22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961" y="3829587"/>
            <a:ext cx="3039239" cy="291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50880" y="429491"/>
            <a:ext cx="10341120" cy="490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k-UA" sz="24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Ляльки супроводжували  побут українців в буденному житті та на свята</a:t>
            </a:r>
            <a:endParaRPr lang="ru-RU" sz="24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06529" y="1135626"/>
            <a:ext cx="22122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Оберегові ляльки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виготовляли із різними побажаннями, наділяли символічними значеннями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880" y="1304317"/>
            <a:ext cx="2455649" cy="2385854"/>
          </a:xfrm>
          <a:prstGeom prst="rect">
            <a:avLst/>
          </a:prstGeom>
        </p:spPr>
      </p:pic>
      <p:cxnSp>
        <p:nvCxnSpPr>
          <p:cNvPr id="16" name="Соединительная линия уступом 15"/>
          <p:cNvCxnSpPr/>
          <p:nvPr/>
        </p:nvCxnSpPr>
        <p:spPr>
          <a:xfrm>
            <a:off x="2036618" y="5098473"/>
            <a:ext cx="914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4306529" y="4176627"/>
            <a:ext cx="2104311" cy="1636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Ігрові ляльки </a:t>
            </a: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- це була приємна </a:t>
            </a:r>
            <a:r>
              <a:rPr lang="uk-UA" sz="2000" i="1" dirty="0">
                <a:latin typeface="Times New Roman" panose="02020603050405020304" pitchFamily="18" charset="0"/>
                <a:ea typeface="Calibri" panose="020F0502020204030204" pitchFamily="34" charset="0"/>
              </a:rPr>
              <a:t>шту</a:t>
            </a: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чка – забавка, зроблена на </a:t>
            </a:r>
            <a:r>
              <a:rPr lang="uk-UA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швидкоруч</a:t>
            </a: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ru-RU" sz="2000" dirty="0"/>
          </a:p>
        </p:txBody>
      </p:sp>
      <p:pic>
        <p:nvPicPr>
          <p:cNvPr id="21" name="Рисунок 2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407" y="4181978"/>
            <a:ext cx="2146763" cy="2324830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9636494" y="1304317"/>
            <a:ext cx="231943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Обрядові ляльки                                                                                        </a:t>
            </a: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виготовлялись на свята</a:t>
            </a:r>
            <a:r>
              <a:rPr lang="uk-UA" sz="20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для  здійснення  обрядів</a:t>
            </a:r>
            <a:r>
              <a:rPr lang="uk-UA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dirty="0"/>
          </a:p>
        </p:txBody>
      </p:sp>
      <p:pic>
        <p:nvPicPr>
          <p:cNvPr id="25" name="Рисунок 2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908" y="1304317"/>
            <a:ext cx="2847586" cy="2385854"/>
          </a:xfrm>
          <a:prstGeom prst="rect">
            <a:avLst/>
          </a:prstGeom>
        </p:spPr>
      </p:pic>
      <p:pic>
        <p:nvPicPr>
          <p:cNvPr id="3082" name="Рисунок 4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609" y="4176627"/>
            <a:ext cx="3123442" cy="208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9636494" y="4176627"/>
            <a:ext cx="22162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Магічні ляльки</a:t>
            </a: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Магічна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роль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мотаної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ляльки, як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захисного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оберегу,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відображене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народних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казках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15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014539" y="285749"/>
            <a:ext cx="68934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 err="1">
                <a:latin typeface="Monotype Corsiva" panose="03010101010201010101" pitchFamily="66" charset="0"/>
                <a:ea typeface="Times New Roman" panose="02020603050405020304" pitchFamily="18" charset="0"/>
              </a:rPr>
              <a:t>Мотанки</a:t>
            </a:r>
            <a:r>
              <a:rPr lang="ru-RU" sz="2400" b="1" i="1" dirty="0">
                <a:latin typeface="Monotype Corsiva" panose="03010101010201010101" pitchFamily="66" charset="0"/>
                <a:ea typeface="Times New Roman" panose="02020603050405020304" pitchFamily="18" charset="0"/>
              </a:rPr>
              <a:t> не </a:t>
            </a:r>
            <a:r>
              <a:rPr lang="ru-RU" sz="2400" b="1" i="1" dirty="0" err="1">
                <a:latin typeface="Monotype Corsiva" panose="03010101010201010101" pitchFamily="66" charset="0"/>
                <a:ea typeface="Times New Roman" panose="02020603050405020304" pitchFamily="18" charset="0"/>
              </a:rPr>
              <a:t>мали</a:t>
            </a:r>
            <a:r>
              <a:rPr lang="ru-RU" sz="2400" b="1" i="1" dirty="0">
                <a:latin typeface="Monotype Corsiva" panose="03010101010201010101" pitchFamily="66" charset="0"/>
                <a:ea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Monotype Corsiva" panose="03010101010201010101" pitchFamily="66" charset="0"/>
                <a:ea typeface="Times New Roman" panose="02020603050405020304" pitchFamily="18" charset="0"/>
              </a:rPr>
              <a:t>обличчя</a:t>
            </a:r>
            <a:r>
              <a:rPr lang="ru-RU" sz="2400" b="1" i="1" dirty="0">
                <a:latin typeface="Monotype Corsiva" panose="03010101010201010101" pitchFamily="66" charset="0"/>
                <a:ea typeface="Times New Roman" panose="02020603050405020304" pitchFamily="18" charset="0"/>
              </a:rPr>
              <a:t>, </a:t>
            </a:r>
            <a:r>
              <a:rPr lang="ru-RU" sz="2400" b="1" i="1" dirty="0" err="1">
                <a:latin typeface="Monotype Corsiva" panose="03010101010201010101" pitchFamily="66" charset="0"/>
                <a:ea typeface="Times New Roman" panose="02020603050405020304" pitchFamily="18" charset="0"/>
              </a:rPr>
              <a:t>воно</a:t>
            </a:r>
            <a:r>
              <a:rPr lang="ru-RU" sz="2400" b="1" i="1" dirty="0">
                <a:latin typeface="Monotype Corsiva" panose="03010101010201010101" pitchFamily="66" charset="0"/>
                <a:ea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Monotype Corsiva" panose="03010101010201010101" pitchFamily="66" charset="0"/>
                <a:ea typeface="Times New Roman" panose="02020603050405020304" pitchFamily="18" charset="0"/>
              </a:rPr>
              <a:t>було</a:t>
            </a:r>
            <a:r>
              <a:rPr lang="ru-RU" sz="2400" b="1" i="1" dirty="0">
                <a:latin typeface="Monotype Corsiva" panose="03010101010201010101" pitchFamily="66" charset="0"/>
                <a:ea typeface="Times New Roman" panose="02020603050405020304" pitchFamily="18" charset="0"/>
              </a:rPr>
              <a:t> пустим, </a:t>
            </a:r>
            <a:r>
              <a:rPr lang="ru-RU" sz="2400" b="1" i="1" dirty="0" err="1">
                <a:latin typeface="Monotype Corsiva" panose="03010101010201010101" pitchFamily="66" charset="0"/>
                <a:ea typeface="Times New Roman" panose="02020603050405020304" pitchFamily="18" charset="0"/>
              </a:rPr>
              <a:t>або</a:t>
            </a:r>
            <a:r>
              <a:rPr lang="ru-RU" sz="2400" b="1" i="1" dirty="0">
                <a:latin typeface="Monotype Corsiva" panose="03010101010201010101" pitchFamily="66" charset="0"/>
                <a:ea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Monotype Corsiva" panose="03010101010201010101" pitchFamily="66" charset="0"/>
                <a:ea typeface="Times New Roman" panose="02020603050405020304" pitchFamily="18" charset="0"/>
              </a:rPr>
              <a:t>замість</a:t>
            </a:r>
            <a:r>
              <a:rPr lang="ru-RU" sz="2400" b="1" i="1" dirty="0">
                <a:latin typeface="Monotype Corsiva" panose="03010101010201010101" pitchFamily="66" charset="0"/>
                <a:ea typeface="Times New Roman" panose="02020603050405020304" pitchFamily="18" charset="0"/>
              </a:rPr>
              <a:t> очей, рота – </a:t>
            </a:r>
            <a:r>
              <a:rPr lang="ru-RU" sz="2400" b="1" i="1" dirty="0" err="1">
                <a:latin typeface="Monotype Corsiva" panose="03010101010201010101" pitchFamily="66" charset="0"/>
                <a:ea typeface="Times New Roman" panose="02020603050405020304" pitchFamily="18" charset="0"/>
              </a:rPr>
              <a:t>спіраль</a:t>
            </a:r>
            <a:r>
              <a:rPr lang="ru-RU" sz="2400" b="1" i="1" dirty="0">
                <a:latin typeface="Monotype Corsiva" panose="03010101010201010101" pitchFamily="66" charset="0"/>
                <a:ea typeface="Times New Roman" panose="02020603050405020304" pitchFamily="18" charset="0"/>
              </a:rPr>
              <a:t>, </a:t>
            </a:r>
            <a:r>
              <a:rPr lang="ru-RU" sz="2400" b="1" i="1" dirty="0" err="1">
                <a:latin typeface="Monotype Corsiva" panose="03010101010201010101" pitchFamily="66" charset="0"/>
                <a:ea typeface="Times New Roman" panose="02020603050405020304" pitchFamily="18" charset="0"/>
              </a:rPr>
              <a:t>хрест</a:t>
            </a:r>
            <a:r>
              <a:rPr lang="ru-RU" sz="2400" b="1" i="1" dirty="0">
                <a:latin typeface="Monotype Corsiva" panose="03010101010201010101" pitchFamily="66" charset="0"/>
                <a:ea typeface="Times New Roman" panose="02020603050405020304" pitchFamily="18" charset="0"/>
              </a:rPr>
              <a:t> з ниток. </a:t>
            </a:r>
            <a:r>
              <a:rPr lang="ru-RU" sz="2400" b="1" i="1" dirty="0" err="1">
                <a:latin typeface="Monotype Corsiva" panose="03010101010201010101" pitchFamily="66" charset="0"/>
                <a:ea typeface="Times New Roman" panose="02020603050405020304" pitchFamily="18" charset="0"/>
              </a:rPr>
              <a:t>Хрест</a:t>
            </a:r>
            <a:r>
              <a:rPr lang="ru-RU" sz="2400" b="1" i="1" dirty="0">
                <a:latin typeface="Monotype Corsiva" panose="03010101010201010101" pitchFamily="66" charset="0"/>
                <a:ea typeface="Times New Roman" panose="02020603050405020304" pitchFamily="18" charset="0"/>
              </a:rPr>
              <a:t> у </a:t>
            </a:r>
            <a:r>
              <a:rPr lang="ru-RU" sz="2400" b="1" i="1" dirty="0" err="1">
                <a:latin typeface="Monotype Corsiva" panose="03010101010201010101" pitchFamily="66" charset="0"/>
                <a:ea typeface="Times New Roman" panose="02020603050405020304" pitchFamily="18" charset="0"/>
              </a:rPr>
              <a:t>колі</a:t>
            </a:r>
            <a:r>
              <a:rPr lang="ru-RU" sz="2400" b="1" i="1" dirty="0">
                <a:latin typeface="Monotype Corsiva" panose="03010101010201010101" pitchFamily="66" charset="0"/>
                <a:ea typeface="Times New Roman" panose="02020603050405020304" pitchFamily="18" charset="0"/>
              </a:rPr>
              <a:t> - </a:t>
            </a:r>
            <a:r>
              <a:rPr lang="ru-RU" sz="2400" b="1" i="1" dirty="0" err="1">
                <a:latin typeface="Monotype Corsiva" panose="03010101010201010101" pitchFamily="66" charset="0"/>
                <a:ea typeface="Times New Roman" panose="02020603050405020304" pitchFamily="18" charset="0"/>
              </a:rPr>
              <a:t>це</a:t>
            </a:r>
            <a:r>
              <a:rPr lang="ru-RU" sz="2400" b="1" i="1" dirty="0">
                <a:latin typeface="Monotype Corsiva" panose="03010101010201010101" pitchFamily="66" charset="0"/>
                <a:ea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Monotype Corsiva" panose="03010101010201010101" pitchFamily="66" charset="0"/>
                <a:ea typeface="Times New Roman" panose="02020603050405020304" pitchFamily="18" charset="0"/>
              </a:rPr>
              <a:t>солярний</a:t>
            </a:r>
            <a:r>
              <a:rPr lang="ru-RU" sz="2400" b="1" i="1" dirty="0">
                <a:latin typeface="Monotype Corsiva" panose="03010101010201010101" pitchFamily="66" charset="0"/>
                <a:ea typeface="Times New Roman" panose="02020603050405020304" pitchFamily="18" charset="0"/>
              </a:rPr>
              <a:t> знак. </a:t>
            </a:r>
          </a:p>
          <a:p>
            <a:r>
              <a:rPr lang="ru-RU" sz="2400" b="1" i="1" dirty="0" err="1">
                <a:latin typeface="Monotype Corsiva" panose="03010101010201010101" pitchFamily="66" charset="0"/>
              </a:rPr>
              <a:t>Хрест</a:t>
            </a:r>
            <a:r>
              <a:rPr lang="ru-RU" sz="2400" b="1" i="1" dirty="0">
                <a:latin typeface="Monotype Corsiva" panose="03010101010201010101" pitchFamily="66" charset="0"/>
              </a:rPr>
              <a:t> на </a:t>
            </a:r>
            <a:r>
              <a:rPr lang="ru-RU" sz="2400" b="1" i="1" dirty="0" err="1">
                <a:latin typeface="Monotype Corsiva" panose="03010101010201010101" pitchFamily="66" charset="0"/>
              </a:rPr>
              <a:t>обличчі</a:t>
            </a:r>
            <a:r>
              <a:rPr lang="ru-RU" sz="2400" b="1" i="1" dirty="0">
                <a:latin typeface="Monotype Corsiva" panose="03010101010201010101" pitchFamily="66" charset="0"/>
              </a:rPr>
              <a:t>-символ веселки, тому </a:t>
            </a:r>
            <a:r>
              <a:rPr lang="ru-RU" sz="2400" b="1" i="1" dirty="0" err="1">
                <a:latin typeface="Monotype Corsiva" panose="03010101010201010101" pitchFamily="66" charset="0"/>
              </a:rPr>
              <a:t>він</a:t>
            </a:r>
            <a:r>
              <a:rPr lang="ru-RU" sz="2400" b="1" i="1" dirty="0">
                <a:latin typeface="Monotype Corsiva" panose="03010101010201010101" pitchFamily="66" charset="0"/>
              </a:rPr>
              <a:t> </a:t>
            </a:r>
            <a:r>
              <a:rPr lang="ru-RU" sz="2400" b="1" i="1" dirty="0" err="1">
                <a:latin typeface="Monotype Corsiva" panose="03010101010201010101" pitchFamily="66" charset="0"/>
              </a:rPr>
              <a:t>робиться</a:t>
            </a:r>
            <a:r>
              <a:rPr lang="ru-RU" sz="2400" b="1" i="1" dirty="0">
                <a:latin typeface="Monotype Corsiva" panose="03010101010201010101" pitchFamily="66" charset="0"/>
              </a:rPr>
              <a:t> з </a:t>
            </a:r>
            <a:r>
              <a:rPr lang="ru-RU" sz="2400" b="1" i="1" dirty="0" err="1">
                <a:latin typeface="Monotype Corsiva" panose="03010101010201010101" pitchFamily="66" charset="0"/>
              </a:rPr>
              <a:t>яскравих</a:t>
            </a:r>
            <a:r>
              <a:rPr lang="ru-RU" sz="2400" b="1" i="1" dirty="0">
                <a:latin typeface="Monotype Corsiva" panose="03010101010201010101" pitchFamily="66" charset="0"/>
              </a:rPr>
              <a:t> ниток. </a:t>
            </a:r>
            <a:r>
              <a:rPr lang="ru-RU" sz="2400" b="1" i="1" dirty="0" err="1">
                <a:latin typeface="Monotype Corsiva" panose="03010101010201010101" pitchFamily="66" charset="0"/>
              </a:rPr>
              <a:t>Обличчя-солярний</a:t>
            </a:r>
            <a:r>
              <a:rPr lang="ru-RU" sz="2400" b="1" i="1" dirty="0">
                <a:latin typeface="Monotype Corsiva" panose="03010101010201010101" pitchFamily="66" charset="0"/>
              </a:rPr>
              <a:t> знак </a:t>
            </a:r>
            <a:r>
              <a:rPr lang="ru-RU" sz="2400" b="1" i="1" dirty="0" err="1">
                <a:latin typeface="Monotype Corsiva" panose="03010101010201010101" pitchFamily="66" charset="0"/>
              </a:rPr>
              <a:t>сонця</a:t>
            </a:r>
            <a:r>
              <a:rPr lang="ru-RU" sz="2400" b="1" i="1" dirty="0">
                <a:latin typeface="Monotype Corsiva" panose="03010101010201010101" pitchFamily="66" charset="0"/>
              </a:rPr>
              <a:t>. </a:t>
            </a:r>
          </a:p>
          <a:p>
            <a:r>
              <a:rPr lang="ru-RU" sz="2400" b="1" i="1" dirty="0" err="1">
                <a:latin typeface="Monotype Corsiva" panose="03010101010201010101" pitchFamily="66" charset="0"/>
              </a:rPr>
              <a:t>Всі</a:t>
            </a:r>
            <a:r>
              <a:rPr lang="ru-RU" sz="2400" b="1" i="1" dirty="0">
                <a:latin typeface="Monotype Corsiva" panose="03010101010201010101" pitchFamily="66" charset="0"/>
              </a:rPr>
              <a:t> </a:t>
            </a:r>
            <a:r>
              <a:rPr lang="ru-RU" sz="2400" b="1" i="1" dirty="0" err="1">
                <a:latin typeface="Monotype Corsiva" panose="03010101010201010101" pitchFamily="66" charset="0"/>
              </a:rPr>
              <a:t>вертикальні</a:t>
            </a:r>
            <a:r>
              <a:rPr lang="ru-RU" sz="2400" b="1" i="1" dirty="0">
                <a:latin typeface="Monotype Corsiva" panose="03010101010201010101" pitchFamily="66" charset="0"/>
              </a:rPr>
              <a:t> </a:t>
            </a:r>
            <a:r>
              <a:rPr lang="ru-RU" sz="2400" b="1" i="1" dirty="0" err="1">
                <a:latin typeface="Monotype Corsiva" panose="03010101010201010101" pitchFamily="66" charset="0"/>
              </a:rPr>
              <a:t>лінії-це</a:t>
            </a:r>
            <a:r>
              <a:rPr lang="ru-RU" sz="2400" b="1" i="1" dirty="0">
                <a:latin typeface="Monotype Corsiva" panose="03010101010201010101" pitchFamily="66" charset="0"/>
              </a:rPr>
              <a:t> </a:t>
            </a:r>
            <a:r>
              <a:rPr lang="ru-RU" sz="2400" b="1" i="1" dirty="0" err="1">
                <a:latin typeface="Monotype Corsiva" panose="03010101010201010101" pitchFamily="66" charset="0"/>
              </a:rPr>
              <a:t>чоловіче</a:t>
            </a:r>
            <a:r>
              <a:rPr lang="ru-RU" sz="2400" b="1" i="1" dirty="0">
                <a:latin typeface="Monotype Corsiva" panose="03010101010201010101" pitchFamily="66" charset="0"/>
              </a:rPr>
              <a:t> начало, </a:t>
            </a:r>
            <a:r>
              <a:rPr lang="ru-RU" sz="2400" b="1" i="1" dirty="0" err="1">
                <a:latin typeface="Monotype Corsiva" panose="03010101010201010101" pitchFamily="66" charset="0"/>
              </a:rPr>
              <a:t>всі</a:t>
            </a:r>
            <a:r>
              <a:rPr lang="ru-RU" sz="2400" b="1" i="1" dirty="0">
                <a:latin typeface="Monotype Corsiva" panose="03010101010201010101" pitchFamily="66" charset="0"/>
              </a:rPr>
              <a:t> </a:t>
            </a:r>
            <a:r>
              <a:rPr lang="ru-RU" sz="2400" b="1" i="1" dirty="0" err="1">
                <a:latin typeface="Monotype Corsiva" panose="03010101010201010101" pitchFamily="66" charset="0"/>
              </a:rPr>
              <a:t>горизонтальні</a:t>
            </a:r>
            <a:r>
              <a:rPr lang="ru-RU" sz="2400" b="1" i="1" dirty="0">
                <a:latin typeface="Monotype Corsiva" panose="03010101010201010101" pitchFamily="66" charset="0"/>
              </a:rPr>
              <a:t> </a:t>
            </a:r>
            <a:r>
              <a:rPr lang="ru-RU" sz="2400" b="1" i="1" dirty="0" err="1">
                <a:latin typeface="Monotype Corsiva" panose="03010101010201010101" pitchFamily="66" charset="0"/>
              </a:rPr>
              <a:t>лінії</a:t>
            </a:r>
            <a:r>
              <a:rPr lang="ru-RU" sz="2400" b="1" i="1" dirty="0">
                <a:latin typeface="Monotype Corsiva" panose="03010101010201010101" pitchFamily="66" charset="0"/>
              </a:rPr>
              <a:t> </a:t>
            </a:r>
            <a:r>
              <a:rPr lang="uk-UA" sz="2400" b="1" i="1" dirty="0">
                <a:latin typeface="Monotype Corsiva" panose="03010101010201010101" pitchFamily="66" charset="0"/>
              </a:rPr>
              <a:t>– жіноче.</a:t>
            </a:r>
            <a:endParaRPr lang="ru-RU" sz="2400" b="1" i="1" dirty="0">
              <a:latin typeface="Monotype Corsiva" panose="03010101010201010101" pitchFamily="66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6" y="3357563"/>
            <a:ext cx="2757488" cy="1857374"/>
          </a:xfrm>
          <a:prstGeom prst="rect">
            <a:avLst/>
          </a:prstGeom>
        </p:spPr>
      </p:pic>
      <p:pic>
        <p:nvPicPr>
          <p:cNvPr id="6" name="Рисунок 5" descr="http://aratta-ukraine.com/sacredua/11090301_2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31839" y="4726306"/>
            <a:ext cx="1037268" cy="2757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907" y="3428999"/>
            <a:ext cx="2311718" cy="3100387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014" y="3429000"/>
            <a:ext cx="2162174" cy="2928938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8" b="3965"/>
          <a:stretch/>
        </p:blipFill>
        <p:spPr bwMode="auto">
          <a:xfrm>
            <a:off x="9244014" y="457994"/>
            <a:ext cx="2054223" cy="26852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82758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57375" y="171450"/>
            <a:ext cx="10129837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Ляльки як витвори </a:t>
            </a:r>
            <a:r>
              <a:rPr lang="uk-UA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декоративно</a:t>
            </a:r>
            <a:r>
              <a:rPr lang="uk-UA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-ужиткового мистецтва</a:t>
            </a:r>
            <a:endParaRPr lang="ru-RU" sz="2400" b="1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uk-UA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Сьогодні серед розмаїття сучасних ляльок народні ляльки з тканини є особливим видом рукоділля з неосяжною енергетикою</a:t>
            </a:r>
            <a:r>
              <a:rPr lang="uk-UA" sz="20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b="1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Саме</a:t>
            </a:r>
            <a:r>
              <a:rPr lang="ru-RU" sz="20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тому в </a:t>
            </a:r>
            <a:r>
              <a:rPr lang="ru-RU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наші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дні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вони </a:t>
            </a:r>
            <a:r>
              <a:rPr lang="ru-RU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стають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все </a:t>
            </a:r>
            <a:r>
              <a:rPr lang="ru-RU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більш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більш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популярними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Кращі зразки народних ляльок зберігаються в виставкових залах музеїв, в приватних колекціях, в авторських колекціях народних майстринь.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5" y="2333388"/>
            <a:ext cx="3057525" cy="255293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62" y="2370291"/>
            <a:ext cx="3057525" cy="22588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09455" y="508461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 rot="10800000" flipV="1">
            <a:off x="1857375" y="5380757"/>
            <a:ext cx="29432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«Диво-ляльки». Музей Гончара</a:t>
            </a:r>
            <a:endParaRPr lang="ru-RU" sz="2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906494" y="5248894"/>
            <a:ext cx="288069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Ляльки-</a:t>
            </a:r>
            <a:r>
              <a:rPr lang="uk-UA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мотанки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Державний музей іграшки                                                                           при МОН України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62" y="2370291"/>
            <a:ext cx="3114675" cy="251603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 flipH="1">
            <a:off x="5498274" y="5248894"/>
            <a:ext cx="30313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Авторські ляльки Оксани Смереки – </a:t>
            </a:r>
            <a:r>
              <a:rPr lang="uk-UA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Малик</a:t>
            </a: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. Львів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342542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1125</Words>
  <Application>Microsoft Macintosh PowerPoint</Application>
  <PresentationFormat>Широкоэкранный</PresentationFormat>
  <Paragraphs>122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ASUS</dc:creator>
  <cp:lastModifiedBy>zhannaandre95@gmail.com</cp:lastModifiedBy>
  <cp:revision>248</cp:revision>
  <dcterms:created xsi:type="dcterms:W3CDTF">2020-12-22T17:39:57Z</dcterms:created>
  <dcterms:modified xsi:type="dcterms:W3CDTF">2022-04-11T17:46:37Z</dcterms:modified>
</cp:coreProperties>
</file>