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442" r:id="rId3"/>
    <p:sldId id="505" r:id="rId4"/>
    <p:sldId id="506" r:id="rId5"/>
    <p:sldId id="507" r:id="rId6"/>
    <p:sldId id="477" r:id="rId7"/>
    <p:sldId id="509" r:id="rId8"/>
    <p:sldId id="510" r:id="rId9"/>
    <p:sldId id="491" r:id="rId10"/>
    <p:sldId id="493" r:id="rId11"/>
    <p:sldId id="49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FFFF00"/>
    <a:srgbClr val="FF7C80"/>
    <a:srgbClr val="709E32"/>
    <a:srgbClr val="00B050"/>
    <a:srgbClr val="FF66FF"/>
    <a:srgbClr val="295FFF"/>
    <a:srgbClr val="E3FE40"/>
    <a:srgbClr val="C55A11"/>
    <a:srgbClr val="169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09" autoAdjust="0"/>
    <p:restoredTop sz="94660"/>
  </p:normalViewPr>
  <p:slideViewPr>
    <p:cSldViewPr snapToGrid="0">
      <p:cViewPr varScale="1">
        <p:scale>
          <a:sx n="49" d="100"/>
          <a:sy n="49" d="100"/>
        </p:scale>
        <p:origin x="-120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7217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54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№85</a:t>
            </a:r>
            <a:endParaRPr lang="ru-RU" sz="54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8195" y="4882122"/>
            <a:ext cx="8663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Застосування набутих знань, умінь і навичок у процесі виконання </a:t>
            </a:r>
            <a:r>
              <a:rPr lang="uk-UA" sz="3200" b="1" dirty="0" err="1">
                <a:solidFill>
                  <a:srgbClr val="2F3242"/>
                </a:solidFill>
              </a:rPr>
              <a:t>компетентнісно</a:t>
            </a:r>
            <a:r>
              <a:rPr lang="uk-UA" sz="3200" b="1" dirty="0">
                <a:solidFill>
                  <a:srgbClr val="2F3242"/>
                </a:solidFill>
              </a:rPr>
              <a:t> орієнтовних завдань</a:t>
            </a:r>
            <a:endParaRPr lang="ru-RU" sz="32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72989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Українська мова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78195" y="37298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ПЕРЕВІРЯЮ СВОЇ ДОСЯГНЕННЯ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3889" r="2344" b="6623"/>
          <a:stretch/>
        </p:blipFill>
        <p:spPr>
          <a:xfrm>
            <a:off x="6863256" y="1019319"/>
            <a:ext cx="4978658" cy="3359701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Картинки по запросу &quot;клипарт мальчик у окна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83" y="2704683"/>
            <a:ext cx="4064837" cy="3221384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Скругленный прямоугольник 46"/>
          <p:cNvSpPr/>
          <p:nvPr/>
        </p:nvSpPr>
        <p:spPr>
          <a:xfrm>
            <a:off x="5308883" y="2914146"/>
            <a:ext cx="6674009" cy="28024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600" b="1" dirty="0">
                <a:solidFill>
                  <a:schemeClr val="tx1"/>
                </a:solidFill>
              </a:rPr>
              <a:t>      Сашко прокинувся раненько. Зіскочив з ліжка і підійшов до вікна. За вікном щебетали пташки. Вони весело зустрічали новий день.</a:t>
            </a:r>
            <a:endParaRPr lang="uk-UA" sz="3600" b="1" i="1" dirty="0">
              <a:solidFill>
                <a:schemeClr val="tx1"/>
              </a:solidFill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732066" cy="6380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«ЧАСТИНИ МОВИ»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18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703417" y="1411168"/>
            <a:ext cx="3393830" cy="668215"/>
          </a:xfrm>
          <a:prstGeom prst="homePlate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</a:t>
            </a:r>
            <a:r>
              <a:rPr lang="uk-UA" sz="3600" b="1" dirty="0" smtClean="0">
                <a:solidFill>
                  <a:schemeClr val="bg1"/>
                </a:solidFill>
              </a:rPr>
              <a:t>6.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16820" y="1411170"/>
            <a:ext cx="6969044" cy="668214"/>
          </a:xfrm>
          <a:prstGeom prst="roundRect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243" y="1411169"/>
            <a:ext cx="6605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bg1"/>
                </a:solidFill>
              </a:rPr>
              <a:t>     Прочитай текст. </a:t>
            </a:r>
            <a:r>
              <a:rPr lang="uk-UA" sz="2800" b="1" dirty="0" smtClean="0">
                <a:solidFill>
                  <a:schemeClr val="bg1"/>
                </a:solidFill>
              </a:rPr>
              <a:t>Випиши дієслова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398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732066" cy="6380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«ЧАСТИНИ МОВИ»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18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703417" y="1411168"/>
            <a:ext cx="3393830" cy="668215"/>
          </a:xfrm>
          <a:prstGeom prst="homePlate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</a:t>
            </a:r>
            <a:r>
              <a:rPr lang="uk-UA" sz="3600" b="1" dirty="0" smtClean="0">
                <a:solidFill>
                  <a:schemeClr val="bg1"/>
                </a:solidFill>
              </a:rPr>
              <a:t>7.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16820" y="1411169"/>
            <a:ext cx="6969044" cy="1510707"/>
          </a:xfrm>
          <a:prstGeom prst="roundRect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243" y="1411169"/>
            <a:ext cx="6605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bg1"/>
                </a:solidFill>
              </a:rPr>
              <a:t>     Розглянь світлини. Склади за кожною </a:t>
            </a:r>
            <a:r>
              <a:rPr lang="uk-UA" sz="2800" b="1" dirty="0" smtClean="0">
                <a:solidFill>
                  <a:schemeClr val="bg1"/>
                </a:solidFill>
              </a:rPr>
              <a:t>і </a:t>
            </a:r>
            <a:r>
              <a:rPr lang="uk-UA" sz="2800" b="1" dirty="0">
                <a:solidFill>
                  <a:schemeClr val="bg1"/>
                </a:solidFill>
              </a:rPr>
              <a:t>запиши. </a:t>
            </a:r>
          </a:p>
        </p:txBody>
      </p:sp>
      <p:pic>
        <p:nvPicPr>
          <p:cNvPr id="8194" name="Picture 2" descr="Картинки по запросу &quot;девочка на коне в поле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806" y="3200436"/>
            <a:ext cx="4780073" cy="318671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Картинки по запросу &quot;малыш на горке на детской площадке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822" y="3201691"/>
            <a:ext cx="4778191" cy="318546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4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732066" cy="10952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«ЧАСТИНИ МОВИ»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Читалочці, Щебетунчикові, Родзинці і Ґаджикові цікаво, чи вмієш ти розрізняти частини мови. Виконай їхні завдання.</a:t>
            </a:r>
          </a:p>
        </p:txBody>
      </p:sp>
      <p:sp>
        <p:nvSpPr>
          <p:cNvPr id="6" name="Пятиугольник 5"/>
          <p:cNvSpPr/>
          <p:nvPr/>
        </p:nvSpPr>
        <p:spPr>
          <a:xfrm>
            <a:off x="276448" y="1433244"/>
            <a:ext cx="2928779" cy="668215"/>
          </a:xfrm>
          <a:prstGeom prst="homePlate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1.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37602" y="1819369"/>
            <a:ext cx="6969044" cy="1174971"/>
          </a:xfrm>
          <a:prstGeom prst="roundRect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4025" y="1819369"/>
            <a:ext cx="6642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     </a:t>
            </a:r>
            <a:r>
              <a:rPr lang="uk-UA" sz="2800" b="1" dirty="0">
                <a:solidFill>
                  <a:schemeClr val="bg1"/>
                </a:solidFill>
              </a:rPr>
              <a:t>Ґаджик пропонує заповнити таблицю. Визнач, які слова </a:t>
            </a:r>
            <a:r>
              <a:rPr lang="uk-UA" sz="2800" b="1" dirty="0" err="1">
                <a:solidFill>
                  <a:schemeClr val="bg1"/>
                </a:solidFill>
              </a:rPr>
              <a:t>пропущено</a:t>
            </a:r>
            <a:r>
              <a:rPr lang="uk-UA" sz="2800" b="1" dirty="0">
                <a:solidFill>
                  <a:schemeClr val="bg1"/>
                </a:solidFill>
              </a:rPr>
              <a:t> і запиши їх.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16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t="4562" r="12778"/>
          <a:stretch/>
        </p:blipFill>
        <p:spPr>
          <a:xfrm flipH="1">
            <a:off x="288376" y="2327200"/>
            <a:ext cx="2761042" cy="2998505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64500"/>
              </p:ext>
            </p:extLst>
          </p:nvPr>
        </p:nvGraphicFramePr>
        <p:xfrm>
          <a:off x="2785242" y="3304307"/>
          <a:ext cx="8821404" cy="314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351">
                  <a:extLst>
                    <a:ext uri="{9D8B030D-6E8A-4147-A177-3AD203B41FA5}">
                      <a16:colId xmlns:a16="http://schemas.microsoft.com/office/drawing/2014/main" xmlns="" val="1591052113"/>
                    </a:ext>
                  </a:extLst>
                </a:gridCol>
                <a:gridCol w="2205351">
                  <a:extLst>
                    <a:ext uri="{9D8B030D-6E8A-4147-A177-3AD203B41FA5}">
                      <a16:colId xmlns:a16="http://schemas.microsoft.com/office/drawing/2014/main" xmlns="" val="961284758"/>
                    </a:ext>
                  </a:extLst>
                </a:gridCol>
                <a:gridCol w="2205351">
                  <a:extLst>
                    <a:ext uri="{9D8B030D-6E8A-4147-A177-3AD203B41FA5}">
                      <a16:colId xmlns:a16="http://schemas.microsoft.com/office/drawing/2014/main" xmlns="" val="338240179"/>
                    </a:ext>
                  </a:extLst>
                </a:gridCol>
                <a:gridCol w="2205351">
                  <a:extLst>
                    <a:ext uri="{9D8B030D-6E8A-4147-A177-3AD203B41FA5}">
                      <a16:colId xmlns:a16="http://schemas.microsoft.com/office/drawing/2014/main" xmlns="" val="348181298"/>
                    </a:ext>
                  </a:extLst>
                </a:gridCol>
              </a:tblGrid>
              <a:tr h="705506">
                <a:tc gridSpan="4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126556"/>
                  </a:ext>
                </a:extLst>
              </a:tr>
              <a:tr h="103252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2800894"/>
                  </a:ext>
                </a:extLst>
              </a:tr>
              <a:tr h="705506">
                <a:tc rowSpan="2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3247360"/>
                  </a:ext>
                </a:extLst>
              </a:tr>
              <a:tr h="7055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9373601"/>
                  </a:ext>
                </a:extLst>
              </a:tr>
            </a:tbl>
          </a:graphicData>
        </a:graphic>
      </p:graphicFrame>
      <p:sp>
        <p:nvSpPr>
          <p:cNvPr id="17" name="Скругленный прямоугольник 16"/>
          <p:cNvSpPr/>
          <p:nvPr/>
        </p:nvSpPr>
        <p:spPr>
          <a:xfrm>
            <a:off x="3427149" y="3342583"/>
            <a:ext cx="7587692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ЧАСТИНИ МОВИ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898355" y="5297967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i="1" dirty="0">
                <a:solidFill>
                  <a:srgbClr val="295FFF"/>
                </a:solidFill>
              </a:rPr>
              <a:t>іменник</a:t>
            </a:r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077134" y="4167606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rgbClr val="295FFF"/>
                </a:solidFill>
              </a:rPr>
              <a:t>Частина мови називає</a:t>
            </a:r>
            <a:endParaRPr lang="ru-RU" sz="2200" b="1" dirty="0">
              <a:solidFill>
                <a:srgbClr val="295FFF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311876" y="4167606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rgbClr val="295FFF"/>
                </a:solidFill>
              </a:rPr>
              <a:t>Відповідає на питання</a:t>
            </a:r>
            <a:endParaRPr lang="ru-RU" sz="2200" b="1" dirty="0">
              <a:solidFill>
                <a:srgbClr val="295FFF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9459261" y="4203420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rgbClr val="295FFF"/>
                </a:solidFill>
              </a:rPr>
              <a:t>Приклади</a:t>
            </a:r>
            <a:endParaRPr lang="ru-RU" sz="2200" b="1" dirty="0">
              <a:solidFill>
                <a:srgbClr val="295FFF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898355" y="4167606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rgbClr val="295FFF"/>
                </a:solidFill>
              </a:rPr>
              <a:t>Назва частини мови</a:t>
            </a:r>
            <a:endParaRPr lang="ru-RU" sz="2200" b="1" dirty="0">
              <a:solidFill>
                <a:srgbClr val="295FFF"/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077134" y="5297966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i="1" dirty="0">
                <a:solidFill>
                  <a:srgbClr val="295FFF"/>
                </a:solidFill>
              </a:rPr>
              <a:t>предмет</a:t>
            </a:r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311876" y="5021704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i="1" dirty="0">
                <a:solidFill>
                  <a:srgbClr val="295FFF"/>
                </a:solidFill>
              </a:rPr>
              <a:t>хто?</a:t>
            </a:r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311876" y="5734164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i="1" dirty="0">
                <a:solidFill>
                  <a:srgbClr val="295FFF"/>
                </a:solidFill>
              </a:rPr>
              <a:t>що?</a:t>
            </a:r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9459261" y="5743972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9459261" y="5068563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 b="1" i="1" dirty="0">
              <a:solidFill>
                <a:srgbClr val="295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9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276448" y="1433244"/>
            <a:ext cx="2928779" cy="668215"/>
          </a:xfrm>
          <a:prstGeom prst="homePlate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1.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550245" y="1819368"/>
            <a:ext cx="6969044" cy="1174971"/>
          </a:xfrm>
          <a:prstGeom prst="roundRect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6668" y="1819368"/>
            <a:ext cx="6642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     </a:t>
            </a:r>
            <a:r>
              <a:rPr lang="uk-UA" sz="2800" b="1" dirty="0">
                <a:solidFill>
                  <a:schemeClr val="bg1"/>
                </a:solidFill>
              </a:rPr>
              <a:t>Ґаджик пропонує заповнити таблицю. Визнач, які слова </a:t>
            </a:r>
            <a:r>
              <a:rPr lang="uk-UA" sz="2800" b="1" dirty="0" err="1">
                <a:solidFill>
                  <a:schemeClr val="bg1"/>
                </a:solidFill>
              </a:rPr>
              <a:t>пропущено</a:t>
            </a:r>
            <a:r>
              <a:rPr lang="uk-UA" sz="2800" b="1" dirty="0">
                <a:solidFill>
                  <a:schemeClr val="bg1"/>
                </a:solidFill>
              </a:rPr>
              <a:t> і запиши їх.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16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t="4562" r="12778"/>
          <a:stretch/>
        </p:blipFill>
        <p:spPr>
          <a:xfrm flipH="1">
            <a:off x="288376" y="2327200"/>
            <a:ext cx="2761042" cy="2998505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953969"/>
              </p:ext>
            </p:extLst>
          </p:nvPr>
        </p:nvGraphicFramePr>
        <p:xfrm>
          <a:off x="2835344" y="3374860"/>
          <a:ext cx="8821404" cy="31490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5351">
                  <a:extLst>
                    <a:ext uri="{9D8B030D-6E8A-4147-A177-3AD203B41FA5}">
                      <a16:colId xmlns:a16="http://schemas.microsoft.com/office/drawing/2014/main" xmlns="" val="1591052113"/>
                    </a:ext>
                  </a:extLst>
                </a:gridCol>
                <a:gridCol w="2205351">
                  <a:extLst>
                    <a:ext uri="{9D8B030D-6E8A-4147-A177-3AD203B41FA5}">
                      <a16:colId xmlns:a16="http://schemas.microsoft.com/office/drawing/2014/main" xmlns="" val="961284758"/>
                    </a:ext>
                  </a:extLst>
                </a:gridCol>
                <a:gridCol w="2205351">
                  <a:extLst>
                    <a:ext uri="{9D8B030D-6E8A-4147-A177-3AD203B41FA5}">
                      <a16:colId xmlns:a16="http://schemas.microsoft.com/office/drawing/2014/main" xmlns="" val="338240179"/>
                    </a:ext>
                  </a:extLst>
                </a:gridCol>
                <a:gridCol w="2205351">
                  <a:extLst>
                    <a:ext uri="{9D8B030D-6E8A-4147-A177-3AD203B41FA5}">
                      <a16:colId xmlns:a16="http://schemas.microsoft.com/office/drawing/2014/main" xmlns="" val="348181298"/>
                    </a:ext>
                  </a:extLst>
                </a:gridCol>
              </a:tblGrid>
              <a:tr h="705506">
                <a:tc gridSpan="4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126556"/>
                  </a:ext>
                </a:extLst>
              </a:tr>
              <a:tr h="103252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2800894"/>
                  </a:ext>
                </a:extLst>
              </a:tr>
              <a:tr h="705506">
                <a:tc rowSpan="2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3247360"/>
                  </a:ext>
                </a:extLst>
              </a:tr>
              <a:tr h="7055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9373601"/>
                  </a:ext>
                </a:extLst>
              </a:tr>
            </a:tbl>
          </a:graphicData>
        </a:graphic>
      </p:graphicFrame>
      <p:sp>
        <p:nvSpPr>
          <p:cNvPr id="17" name="Скругленный прямоугольник 16"/>
          <p:cNvSpPr/>
          <p:nvPr/>
        </p:nvSpPr>
        <p:spPr>
          <a:xfrm>
            <a:off x="3477251" y="3413136"/>
            <a:ext cx="7587692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ЧАСТИНИ МОВИ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948457" y="5368520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i="1" dirty="0">
                <a:solidFill>
                  <a:srgbClr val="295FFF"/>
                </a:solidFill>
              </a:rPr>
              <a:t>прикметник</a:t>
            </a:r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127236" y="4238159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rgbClr val="295FFF"/>
                </a:solidFill>
              </a:rPr>
              <a:t>Частина мови називає</a:t>
            </a:r>
            <a:endParaRPr lang="ru-RU" sz="2200" b="1" dirty="0">
              <a:solidFill>
                <a:srgbClr val="295FFF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361978" y="4238159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rgbClr val="295FFF"/>
                </a:solidFill>
              </a:rPr>
              <a:t>Відповідає на питання</a:t>
            </a:r>
            <a:endParaRPr lang="ru-RU" sz="2200" b="1" dirty="0">
              <a:solidFill>
                <a:srgbClr val="295FFF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9509363" y="4273973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rgbClr val="295FFF"/>
                </a:solidFill>
              </a:rPr>
              <a:t>Приклади</a:t>
            </a:r>
            <a:endParaRPr lang="ru-RU" sz="2200" b="1" dirty="0">
              <a:solidFill>
                <a:srgbClr val="295FFF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948457" y="4238159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rgbClr val="295FFF"/>
                </a:solidFill>
              </a:rPr>
              <a:t>Назва частини мови</a:t>
            </a:r>
            <a:endParaRPr lang="ru-RU" sz="2200" b="1" dirty="0">
              <a:solidFill>
                <a:srgbClr val="295FFF"/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127236" y="5368519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i="1" dirty="0">
                <a:solidFill>
                  <a:srgbClr val="295FFF"/>
                </a:solidFill>
              </a:rPr>
              <a:t>ознаки</a:t>
            </a:r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361978" y="5092257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i="1" dirty="0">
                <a:solidFill>
                  <a:srgbClr val="295FFF"/>
                </a:solidFill>
              </a:rPr>
              <a:t>який? </a:t>
            </a:r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361978" y="5804717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9509363" y="5814525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9509363" y="5139116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61978" y="5839159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i="1" dirty="0">
                <a:solidFill>
                  <a:srgbClr val="295FFF"/>
                </a:solidFill>
              </a:rPr>
              <a:t>яка? </a:t>
            </a:r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355596" y="494531"/>
            <a:ext cx="8732066" cy="10952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«ЧАСТИНИ МОВИ»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Читалочці, Щебетунчикові, Родзинці і Ґаджикові цікаво, чи вмієш ти розрізняти частини мови. Виконай їхні завдання.</a:t>
            </a:r>
          </a:p>
        </p:txBody>
      </p:sp>
    </p:spTree>
    <p:extLst>
      <p:ext uri="{BB962C8B-B14F-4D97-AF65-F5344CB8AC3E}">
        <p14:creationId xmlns:p14="http://schemas.microsoft.com/office/powerpoint/2010/main" val="21958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276448" y="1433244"/>
            <a:ext cx="2928779" cy="668215"/>
          </a:xfrm>
          <a:prstGeom prst="homePlate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1.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37602" y="1819369"/>
            <a:ext cx="6969044" cy="1174971"/>
          </a:xfrm>
          <a:prstGeom prst="roundRect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4025" y="1819369"/>
            <a:ext cx="6642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     </a:t>
            </a:r>
            <a:r>
              <a:rPr lang="uk-UA" sz="2800" b="1" dirty="0">
                <a:solidFill>
                  <a:schemeClr val="bg1"/>
                </a:solidFill>
              </a:rPr>
              <a:t>Ґаджик пропонує заповнити таблицю. Визнач, які слова </a:t>
            </a:r>
            <a:r>
              <a:rPr lang="uk-UA" sz="2800" b="1" dirty="0" err="1">
                <a:solidFill>
                  <a:schemeClr val="bg1"/>
                </a:solidFill>
              </a:rPr>
              <a:t>пропущено</a:t>
            </a:r>
            <a:r>
              <a:rPr lang="uk-UA" sz="2800" b="1" dirty="0">
                <a:solidFill>
                  <a:schemeClr val="bg1"/>
                </a:solidFill>
              </a:rPr>
              <a:t> і запиши їх.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16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t="4562" r="12778"/>
          <a:stretch/>
        </p:blipFill>
        <p:spPr>
          <a:xfrm flipH="1">
            <a:off x="288376" y="2327200"/>
            <a:ext cx="2761042" cy="2998505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52423"/>
              </p:ext>
            </p:extLst>
          </p:nvPr>
        </p:nvGraphicFramePr>
        <p:xfrm>
          <a:off x="2785242" y="3304307"/>
          <a:ext cx="8821404" cy="31490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5351">
                  <a:extLst>
                    <a:ext uri="{9D8B030D-6E8A-4147-A177-3AD203B41FA5}">
                      <a16:colId xmlns:a16="http://schemas.microsoft.com/office/drawing/2014/main" xmlns="" val="1591052113"/>
                    </a:ext>
                  </a:extLst>
                </a:gridCol>
                <a:gridCol w="2205351">
                  <a:extLst>
                    <a:ext uri="{9D8B030D-6E8A-4147-A177-3AD203B41FA5}">
                      <a16:colId xmlns:a16="http://schemas.microsoft.com/office/drawing/2014/main" xmlns="" val="961284758"/>
                    </a:ext>
                  </a:extLst>
                </a:gridCol>
                <a:gridCol w="2205351">
                  <a:extLst>
                    <a:ext uri="{9D8B030D-6E8A-4147-A177-3AD203B41FA5}">
                      <a16:colId xmlns:a16="http://schemas.microsoft.com/office/drawing/2014/main" xmlns="" val="338240179"/>
                    </a:ext>
                  </a:extLst>
                </a:gridCol>
                <a:gridCol w="2205351">
                  <a:extLst>
                    <a:ext uri="{9D8B030D-6E8A-4147-A177-3AD203B41FA5}">
                      <a16:colId xmlns:a16="http://schemas.microsoft.com/office/drawing/2014/main" xmlns="" val="348181298"/>
                    </a:ext>
                  </a:extLst>
                </a:gridCol>
              </a:tblGrid>
              <a:tr h="705506">
                <a:tc gridSpan="4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126556"/>
                  </a:ext>
                </a:extLst>
              </a:tr>
              <a:tr h="103252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2800894"/>
                  </a:ext>
                </a:extLst>
              </a:tr>
              <a:tr h="705506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3247360"/>
                  </a:ext>
                </a:extLst>
              </a:tr>
              <a:tr h="7055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9373601"/>
                  </a:ext>
                </a:extLst>
              </a:tr>
            </a:tbl>
          </a:graphicData>
        </a:graphic>
      </p:graphicFrame>
      <p:sp>
        <p:nvSpPr>
          <p:cNvPr id="17" name="Скругленный прямоугольник 16"/>
          <p:cNvSpPr/>
          <p:nvPr/>
        </p:nvSpPr>
        <p:spPr>
          <a:xfrm>
            <a:off x="3427149" y="3342583"/>
            <a:ext cx="7587692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ЧАСТИНИ МОВИ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898355" y="5297967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i="1" dirty="0">
                <a:solidFill>
                  <a:srgbClr val="295FFF"/>
                </a:solidFill>
              </a:rPr>
              <a:t>дієслово</a:t>
            </a:r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077134" y="4167606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rgbClr val="295FFF"/>
                </a:solidFill>
              </a:rPr>
              <a:t>Частина мови називає</a:t>
            </a:r>
            <a:endParaRPr lang="ru-RU" sz="2200" b="1" dirty="0">
              <a:solidFill>
                <a:srgbClr val="295FFF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311876" y="4167606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rgbClr val="295FFF"/>
                </a:solidFill>
              </a:rPr>
              <a:t>Відповідає на питання</a:t>
            </a:r>
            <a:endParaRPr lang="ru-RU" sz="2200" b="1" dirty="0">
              <a:solidFill>
                <a:srgbClr val="295FFF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9459261" y="4203420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rgbClr val="295FFF"/>
                </a:solidFill>
              </a:rPr>
              <a:t>Приклади</a:t>
            </a:r>
            <a:endParaRPr lang="ru-RU" sz="2200" b="1" dirty="0">
              <a:solidFill>
                <a:srgbClr val="295FFF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898355" y="4167606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rgbClr val="295FFF"/>
                </a:solidFill>
              </a:rPr>
              <a:t>Назва частини мови</a:t>
            </a:r>
            <a:endParaRPr lang="ru-RU" sz="2200" b="1" dirty="0">
              <a:solidFill>
                <a:srgbClr val="295FFF"/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077134" y="5297966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i="1" dirty="0">
                <a:solidFill>
                  <a:srgbClr val="295FFF"/>
                </a:solidFill>
              </a:rPr>
              <a:t>дію</a:t>
            </a:r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311876" y="5021704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i="1" dirty="0">
                <a:solidFill>
                  <a:srgbClr val="295FFF"/>
                </a:solidFill>
              </a:rPr>
              <a:t>що робить? </a:t>
            </a:r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311876" y="5734164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9459261" y="5743972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9459261" y="5068563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1876" y="5768606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i="1" dirty="0">
                <a:solidFill>
                  <a:srgbClr val="295FFF"/>
                </a:solidFill>
              </a:rPr>
              <a:t>що робити ? </a:t>
            </a:r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3355596" y="494531"/>
            <a:ext cx="8732066" cy="10952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«ЧАСТИНИ МОВИ»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Читалочці, Щебетунчикові, Родзинці і Ґаджикові цікаво, чи вмієш ти розрізняти частини мови. Виконай їхні завдання.</a:t>
            </a:r>
          </a:p>
        </p:txBody>
      </p:sp>
    </p:spTree>
    <p:extLst>
      <p:ext uri="{BB962C8B-B14F-4D97-AF65-F5344CB8AC3E}">
        <p14:creationId xmlns:p14="http://schemas.microsoft.com/office/powerpoint/2010/main" val="141350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276448" y="1433244"/>
            <a:ext cx="2928779" cy="668215"/>
          </a:xfrm>
          <a:prstGeom prst="homePlate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1.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37602" y="1819369"/>
            <a:ext cx="6969044" cy="1174971"/>
          </a:xfrm>
          <a:prstGeom prst="roundRect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4025" y="1819369"/>
            <a:ext cx="6642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     </a:t>
            </a:r>
            <a:r>
              <a:rPr lang="uk-UA" sz="2800" b="1" dirty="0">
                <a:solidFill>
                  <a:schemeClr val="bg1"/>
                </a:solidFill>
              </a:rPr>
              <a:t>Ґаджик пропонує заповнити таблицю. Визнач, які слова </a:t>
            </a:r>
            <a:r>
              <a:rPr lang="uk-UA" sz="2800" b="1" dirty="0" err="1">
                <a:solidFill>
                  <a:schemeClr val="bg1"/>
                </a:solidFill>
              </a:rPr>
              <a:t>пропущено</a:t>
            </a:r>
            <a:r>
              <a:rPr lang="uk-UA" sz="2800" b="1" dirty="0">
                <a:solidFill>
                  <a:schemeClr val="bg1"/>
                </a:solidFill>
              </a:rPr>
              <a:t> і запиши їх.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16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t="4562" r="12778"/>
          <a:stretch/>
        </p:blipFill>
        <p:spPr>
          <a:xfrm flipH="1">
            <a:off x="288376" y="2327200"/>
            <a:ext cx="2761042" cy="2998505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75507"/>
              </p:ext>
            </p:extLst>
          </p:nvPr>
        </p:nvGraphicFramePr>
        <p:xfrm>
          <a:off x="2785242" y="3304307"/>
          <a:ext cx="8821404" cy="31490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05351">
                  <a:extLst>
                    <a:ext uri="{9D8B030D-6E8A-4147-A177-3AD203B41FA5}">
                      <a16:colId xmlns:a16="http://schemas.microsoft.com/office/drawing/2014/main" xmlns="" val="1591052113"/>
                    </a:ext>
                  </a:extLst>
                </a:gridCol>
                <a:gridCol w="2205351">
                  <a:extLst>
                    <a:ext uri="{9D8B030D-6E8A-4147-A177-3AD203B41FA5}">
                      <a16:colId xmlns:a16="http://schemas.microsoft.com/office/drawing/2014/main" xmlns="" val="961284758"/>
                    </a:ext>
                  </a:extLst>
                </a:gridCol>
                <a:gridCol w="2205351">
                  <a:extLst>
                    <a:ext uri="{9D8B030D-6E8A-4147-A177-3AD203B41FA5}">
                      <a16:colId xmlns:a16="http://schemas.microsoft.com/office/drawing/2014/main" xmlns="" val="338240179"/>
                    </a:ext>
                  </a:extLst>
                </a:gridCol>
                <a:gridCol w="2205351">
                  <a:extLst>
                    <a:ext uri="{9D8B030D-6E8A-4147-A177-3AD203B41FA5}">
                      <a16:colId xmlns:a16="http://schemas.microsoft.com/office/drawing/2014/main" xmlns="" val="348181298"/>
                    </a:ext>
                  </a:extLst>
                </a:gridCol>
              </a:tblGrid>
              <a:tr h="705506">
                <a:tc gridSpan="4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126556"/>
                  </a:ext>
                </a:extLst>
              </a:tr>
              <a:tr h="103252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2800894"/>
                  </a:ext>
                </a:extLst>
              </a:tr>
              <a:tr h="705506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3247360"/>
                  </a:ext>
                </a:extLst>
              </a:tr>
              <a:tr h="7055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9373601"/>
                  </a:ext>
                </a:extLst>
              </a:tr>
            </a:tbl>
          </a:graphicData>
        </a:graphic>
      </p:graphicFrame>
      <p:sp>
        <p:nvSpPr>
          <p:cNvPr id="17" name="Скругленный прямоугольник 16"/>
          <p:cNvSpPr/>
          <p:nvPr/>
        </p:nvSpPr>
        <p:spPr>
          <a:xfrm>
            <a:off x="3427149" y="3342583"/>
            <a:ext cx="7587692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ЧАСТИНИ МОВИ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898355" y="5297967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i="1" dirty="0">
                <a:solidFill>
                  <a:srgbClr val="295FFF"/>
                </a:solidFill>
              </a:rPr>
              <a:t>числівник</a:t>
            </a:r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077134" y="4167606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rgbClr val="295FFF"/>
                </a:solidFill>
              </a:rPr>
              <a:t>Частина мови називає</a:t>
            </a:r>
            <a:endParaRPr lang="ru-RU" sz="2200" b="1" dirty="0">
              <a:solidFill>
                <a:srgbClr val="295FFF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311876" y="4167606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rgbClr val="295FFF"/>
                </a:solidFill>
              </a:rPr>
              <a:t>Відповідає на питання</a:t>
            </a:r>
            <a:endParaRPr lang="ru-RU" sz="2200" b="1" dirty="0">
              <a:solidFill>
                <a:srgbClr val="295FFF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9459261" y="4203420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rgbClr val="295FFF"/>
                </a:solidFill>
              </a:rPr>
              <a:t>Приклади</a:t>
            </a:r>
            <a:endParaRPr lang="ru-RU" sz="2200" b="1" dirty="0">
              <a:solidFill>
                <a:srgbClr val="295FFF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898355" y="4167606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rgbClr val="295FFF"/>
                </a:solidFill>
              </a:rPr>
              <a:t>Назва частини мови</a:t>
            </a:r>
            <a:endParaRPr lang="ru-RU" sz="2200" b="1" dirty="0">
              <a:solidFill>
                <a:srgbClr val="295FFF"/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077134" y="5297966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i="1" dirty="0">
                <a:solidFill>
                  <a:srgbClr val="295FFF"/>
                </a:solidFill>
              </a:rPr>
              <a:t>число</a:t>
            </a:r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311876" y="5021704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i="1" dirty="0">
                <a:solidFill>
                  <a:srgbClr val="295FFF"/>
                </a:solidFill>
              </a:rPr>
              <a:t>скільки? </a:t>
            </a:r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311876" y="5734164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9459261" y="5743972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9459261" y="5068563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1876" y="5768606"/>
            <a:ext cx="206002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i="1" dirty="0">
                <a:solidFill>
                  <a:srgbClr val="295FFF"/>
                </a:solidFill>
              </a:rPr>
              <a:t>скільки? </a:t>
            </a:r>
            <a:endParaRPr lang="ru-RU" sz="2200" b="1" i="1" dirty="0">
              <a:solidFill>
                <a:srgbClr val="295FFF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355596" y="494531"/>
            <a:ext cx="8732066" cy="10952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«ЧАСТИНИ МОВИ»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Читалочці, Щебетунчикові, Родзинці і Ґаджикові цікаво, чи вмієш ти розрізняти частини мови. Виконай їхні завдання.</a:t>
            </a:r>
          </a:p>
        </p:txBody>
      </p:sp>
    </p:spTree>
    <p:extLst>
      <p:ext uri="{BB962C8B-B14F-4D97-AF65-F5344CB8AC3E}">
        <p14:creationId xmlns:p14="http://schemas.microsoft.com/office/powerpoint/2010/main" val="263989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732066" cy="6380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«ЧАСТИНИ МОВИ»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16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703417" y="1621105"/>
            <a:ext cx="3393830" cy="668215"/>
          </a:xfrm>
          <a:prstGeom prst="homePlate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2.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27211" y="1594274"/>
            <a:ext cx="6969044" cy="1052108"/>
          </a:xfrm>
          <a:prstGeom prst="roundRect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3634" y="1594274"/>
            <a:ext cx="6605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     Покажи стрілочками, у якому рядку записано відповідні частини мови.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003565" y="3174749"/>
            <a:ext cx="3247291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95FFF"/>
                </a:solidFill>
              </a:rPr>
              <a:t>іменники  </a:t>
            </a:r>
            <a:endParaRPr lang="ru-RU" sz="3200" b="1" dirty="0">
              <a:solidFill>
                <a:srgbClr val="295FFF"/>
              </a:solidFill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5946052" y="3433810"/>
            <a:ext cx="210207" cy="213990"/>
          </a:xfrm>
          <a:prstGeom prst="ellipse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698361" y="3752157"/>
            <a:ext cx="3552495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95FFF"/>
                </a:solidFill>
              </a:rPr>
              <a:t>прикметники </a:t>
            </a:r>
            <a:endParaRPr lang="ru-RU" sz="3200" b="1" dirty="0">
              <a:solidFill>
                <a:srgbClr val="295FFF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003565" y="4365572"/>
            <a:ext cx="3247291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95FFF"/>
                </a:solidFill>
              </a:rPr>
              <a:t>дієслова </a:t>
            </a:r>
            <a:endParaRPr lang="ru-RU" sz="3200" b="1" dirty="0">
              <a:solidFill>
                <a:srgbClr val="295FFF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003564" y="5010671"/>
            <a:ext cx="3247291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95FFF"/>
                </a:solidFill>
              </a:rPr>
              <a:t>числівники</a:t>
            </a:r>
            <a:endParaRPr lang="ru-RU" sz="3200" b="1" dirty="0">
              <a:solidFill>
                <a:srgbClr val="295FFF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530196" y="5626608"/>
            <a:ext cx="3720660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95FFF"/>
                </a:solidFill>
              </a:rPr>
              <a:t>службові слова  </a:t>
            </a:r>
            <a:endParaRPr lang="ru-RU" sz="3200" b="1" dirty="0">
              <a:solidFill>
                <a:srgbClr val="295FFF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946053" y="4008696"/>
            <a:ext cx="210207" cy="213990"/>
          </a:xfrm>
          <a:prstGeom prst="ellipse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946053" y="4641916"/>
            <a:ext cx="210207" cy="213990"/>
          </a:xfrm>
          <a:prstGeom prst="ellipse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5946054" y="5269732"/>
            <a:ext cx="210207" cy="213990"/>
          </a:xfrm>
          <a:prstGeom prst="ellipse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5946055" y="5887053"/>
            <a:ext cx="210207" cy="213990"/>
          </a:xfrm>
          <a:prstGeom prst="ellipse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7443776" y="3433810"/>
            <a:ext cx="210207" cy="213990"/>
          </a:xfrm>
          <a:prstGeom prst="ellipse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7443777" y="4008696"/>
            <a:ext cx="210207" cy="213990"/>
          </a:xfrm>
          <a:prstGeom prst="ellipse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7443777" y="4641916"/>
            <a:ext cx="210207" cy="213990"/>
          </a:xfrm>
          <a:prstGeom prst="ellipse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7443778" y="5269732"/>
            <a:ext cx="210207" cy="213990"/>
          </a:xfrm>
          <a:prstGeom prst="ellipse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7443779" y="5887053"/>
            <a:ext cx="210207" cy="213990"/>
          </a:xfrm>
          <a:prstGeom prst="ellipse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7265510" y="3174749"/>
            <a:ext cx="4330745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95FFF"/>
                </a:solidFill>
              </a:rPr>
              <a:t>стоять, малює  </a:t>
            </a:r>
            <a:endParaRPr lang="ru-RU" sz="3200" b="1" dirty="0">
              <a:solidFill>
                <a:srgbClr val="295FFF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7265510" y="3752157"/>
            <a:ext cx="4330745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95FFF"/>
                </a:solidFill>
              </a:rPr>
              <a:t>шість, двадцять</a:t>
            </a:r>
            <a:endParaRPr lang="ru-RU" sz="3200" b="1" dirty="0">
              <a:solidFill>
                <a:srgbClr val="295FFF"/>
              </a:solidFill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7265510" y="4365572"/>
            <a:ext cx="4330745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95FFF"/>
                </a:solidFill>
              </a:rPr>
              <a:t>діти, сонце</a:t>
            </a:r>
            <a:endParaRPr lang="ru-RU" sz="3200" b="1" dirty="0">
              <a:solidFill>
                <a:srgbClr val="295FFF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7265509" y="5010671"/>
            <a:ext cx="4330746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95FFF"/>
                </a:solidFill>
              </a:rPr>
              <a:t>біля, над, під </a:t>
            </a:r>
            <a:endParaRPr lang="ru-RU" sz="3200" b="1" dirty="0">
              <a:solidFill>
                <a:srgbClr val="295FFF"/>
              </a:solidFill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7265509" y="5626608"/>
            <a:ext cx="4330746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95FFF"/>
                </a:solidFill>
              </a:rPr>
              <a:t>веселий, холодні</a:t>
            </a:r>
            <a:endParaRPr lang="ru-RU" sz="3200" b="1" dirty="0">
              <a:solidFill>
                <a:srgbClr val="295FFF"/>
              </a:solidFill>
            </a:endParaRPr>
          </a:p>
        </p:txBody>
      </p:sp>
      <p:pic>
        <p:nvPicPr>
          <p:cNvPr id="49" name="Рисунок 4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1155" y="2520981"/>
            <a:ext cx="2418962" cy="35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8072"/>
          <a:stretch/>
        </p:blipFill>
        <p:spPr>
          <a:xfrm flipH="1">
            <a:off x="325817" y="2560358"/>
            <a:ext cx="2814501" cy="286127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17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703417" y="1411168"/>
            <a:ext cx="3393830" cy="668215"/>
          </a:xfrm>
          <a:prstGeom prst="homePlate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3.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16820" y="1411169"/>
            <a:ext cx="6969044" cy="1077969"/>
          </a:xfrm>
          <a:prstGeom prst="roundRect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243" y="1411169"/>
            <a:ext cx="6605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bg1"/>
                </a:solidFill>
              </a:rPr>
              <a:t>     Добери прикметники до поданих іменників і запиши.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844646" y="2767697"/>
            <a:ext cx="8741217" cy="15835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b="1" dirty="0">
                <a:solidFill>
                  <a:schemeClr val="tx1"/>
                </a:solidFill>
              </a:rPr>
              <a:t>Україна </a:t>
            </a:r>
            <a:r>
              <a:rPr lang="uk-UA" sz="2800" b="1" i="1" dirty="0">
                <a:solidFill>
                  <a:schemeClr val="tx1"/>
                </a:solidFill>
              </a:rPr>
              <a:t>(яка?) </a:t>
            </a:r>
            <a:r>
              <a:rPr lang="uk-UA" sz="2800" b="1" i="1" dirty="0" smtClean="0">
                <a:solidFill>
                  <a:schemeClr val="tx1"/>
                </a:solidFill>
              </a:rPr>
              <a:t>…………………………………………………………......</a:t>
            </a:r>
            <a:endParaRPr lang="uk-UA" sz="2800" b="1" i="1" dirty="0">
              <a:solidFill>
                <a:schemeClr val="tx1"/>
              </a:solidFill>
            </a:endParaRPr>
          </a:p>
          <a:p>
            <a:r>
              <a:rPr lang="uk-UA" sz="2800" b="1" i="1" dirty="0">
                <a:solidFill>
                  <a:schemeClr val="tx1"/>
                </a:solidFill>
              </a:rPr>
              <a:t>…………………………………………………………………………….………..</a:t>
            </a:r>
          </a:p>
          <a:p>
            <a:endParaRPr lang="uk-UA" sz="2800" b="1" i="1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844646" y="3838048"/>
            <a:ext cx="8741217" cy="15835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b="1" dirty="0">
                <a:solidFill>
                  <a:schemeClr val="tx1"/>
                </a:solidFill>
              </a:rPr>
              <a:t>учні </a:t>
            </a:r>
            <a:r>
              <a:rPr lang="uk-UA" sz="2800" b="1" i="1" dirty="0">
                <a:solidFill>
                  <a:schemeClr val="tx1"/>
                </a:solidFill>
              </a:rPr>
              <a:t>(які?) …………………………………………………………............</a:t>
            </a:r>
          </a:p>
          <a:p>
            <a:r>
              <a:rPr lang="uk-UA" sz="2800" b="1" i="1" dirty="0">
                <a:solidFill>
                  <a:schemeClr val="tx1"/>
                </a:solidFill>
              </a:rPr>
              <a:t>…………………………………………………………………………….………..</a:t>
            </a:r>
          </a:p>
          <a:p>
            <a:endParaRPr lang="uk-UA" sz="2800" b="1" i="1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844646" y="4908399"/>
            <a:ext cx="8741217" cy="15835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b="1" dirty="0">
                <a:solidFill>
                  <a:schemeClr val="tx1"/>
                </a:solidFill>
              </a:rPr>
              <a:t>мультфільм </a:t>
            </a:r>
            <a:r>
              <a:rPr lang="uk-UA" sz="2800" b="1" i="1" dirty="0">
                <a:solidFill>
                  <a:schemeClr val="tx1"/>
                </a:solidFill>
              </a:rPr>
              <a:t>(який?) ……………………….…………………............</a:t>
            </a:r>
          </a:p>
          <a:p>
            <a:r>
              <a:rPr lang="uk-UA" sz="2800" b="1" i="1" dirty="0">
                <a:solidFill>
                  <a:schemeClr val="tx1"/>
                </a:solidFill>
              </a:rPr>
              <a:t>…………………………………………………………………………….………..</a:t>
            </a:r>
          </a:p>
          <a:p>
            <a:endParaRPr lang="uk-UA" sz="2800" b="1" i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355596" y="494531"/>
            <a:ext cx="8732066" cy="6380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«ЧАСТИНИ МОВИ» </a:t>
            </a:r>
          </a:p>
        </p:txBody>
      </p:sp>
    </p:spTree>
    <p:extLst>
      <p:ext uri="{BB962C8B-B14F-4D97-AF65-F5344CB8AC3E}">
        <p14:creationId xmlns:p14="http://schemas.microsoft.com/office/powerpoint/2010/main" val="336142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2365276"/>
            <a:ext cx="2514755" cy="318206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732066" cy="6380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«ЧАСТИНИ МОВИ»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17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703417" y="1411168"/>
            <a:ext cx="3393830" cy="668215"/>
          </a:xfrm>
          <a:prstGeom prst="homePlate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4.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16820" y="1411169"/>
            <a:ext cx="6969044" cy="1077969"/>
          </a:xfrm>
          <a:prstGeom prst="roundRect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243" y="1411169"/>
            <a:ext cx="6605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bg1"/>
                </a:solidFill>
              </a:rPr>
              <a:t>     Добери прикметники до поданих іменників і запиши.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844646" y="2767697"/>
            <a:ext cx="8741217" cy="15835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600" b="1" dirty="0">
                <a:solidFill>
                  <a:schemeClr val="tx1"/>
                </a:solidFill>
              </a:rPr>
              <a:t>1. Тиждень має ………… днів.</a:t>
            </a:r>
            <a:endParaRPr lang="uk-UA" sz="3600" b="1" i="1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844646" y="3838048"/>
            <a:ext cx="8741217" cy="15835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b="1" dirty="0">
                <a:solidFill>
                  <a:schemeClr val="tx1"/>
                </a:solidFill>
              </a:rPr>
              <a:t>2</a:t>
            </a:r>
            <a:r>
              <a:rPr lang="uk-UA" sz="3600" b="1" dirty="0">
                <a:solidFill>
                  <a:schemeClr val="tx1"/>
                </a:solidFill>
              </a:rPr>
              <a:t>. Рік має </a:t>
            </a:r>
            <a:r>
              <a:rPr lang="uk-UA" sz="3600" b="1" i="1" dirty="0">
                <a:solidFill>
                  <a:schemeClr val="tx1"/>
                </a:solidFill>
              </a:rPr>
              <a:t>…………………… </a:t>
            </a:r>
            <a:r>
              <a:rPr lang="uk-UA" sz="3600" b="1" dirty="0">
                <a:solidFill>
                  <a:schemeClr val="tx1"/>
                </a:solidFill>
              </a:rPr>
              <a:t>місяців.</a:t>
            </a:r>
          </a:p>
          <a:p>
            <a:endParaRPr lang="uk-UA" sz="2800" b="1" i="1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844646" y="4908399"/>
            <a:ext cx="8741217" cy="15835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600" b="1" dirty="0">
                <a:solidFill>
                  <a:schemeClr val="tx1"/>
                </a:solidFill>
              </a:rPr>
              <a:t>3. У нас сьогодні </a:t>
            </a:r>
            <a:r>
              <a:rPr lang="uk-UA" sz="3600" b="1" i="1" dirty="0">
                <a:solidFill>
                  <a:schemeClr val="tx1"/>
                </a:solidFill>
              </a:rPr>
              <a:t>………… </a:t>
            </a:r>
            <a:r>
              <a:rPr lang="uk-UA" sz="3600" b="1" dirty="0">
                <a:solidFill>
                  <a:schemeClr val="tx1"/>
                </a:solidFill>
              </a:rPr>
              <a:t>уроків.</a:t>
            </a:r>
          </a:p>
          <a:p>
            <a:endParaRPr lang="uk-UA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5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732066" cy="6380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«ЧАСТИНИ МОВИ»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17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703417" y="1391501"/>
            <a:ext cx="3393830" cy="668215"/>
          </a:xfrm>
          <a:prstGeom prst="homePlat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5.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16820" y="1411169"/>
            <a:ext cx="6969044" cy="1079783"/>
          </a:xfrm>
          <a:prstGeom prst="round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8550" y="1411168"/>
            <a:ext cx="6605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bg1"/>
                </a:solidFill>
              </a:rPr>
              <a:t>     Запиши чотири числівники, які закінчуються на –</a:t>
            </a:r>
            <a:r>
              <a:rPr lang="uk-UA" sz="2800" b="1" i="1" dirty="0" err="1">
                <a:solidFill>
                  <a:schemeClr val="bg1"/>
                </a:solidFill>
              </a:rPr>
              <a:t>дцять</a:t>
            </a:r>
            <a:r>
              <a:rPr lang="uk-UA" sz="2800" b="1" i="1" dirty="0">
                <a:solidFill>
                  <a:schemeClr val="bg1"/>
                </a:solidFill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84768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14835</TotalTime>
  <Words>592</Words>
  <Application>Microsoft Office PowerPoint</Application>
  <PresentationFormat>Произвольный</PresentationFormat>
  <Paragraphs>157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913</cp:revision>
  <dcterms:created xsi:type="dcterms:W3CDTF">2018-01-05T16:38:53Z</dcterms:created>
  <dcterms:modified xsi:type="dcterms:W3CDTF">2022-03-19T11:21:00Z</dcterms:modified>
</cp:coreProperties>
</file>