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2451" r:id="rId14"/>
    <p:sldId id="2810" r:id="rId15"/>
    <p:sldId id="2811" r:id="rId16"/>
    <p:sldId id="2798" r:id="rId17"/>
    <p:sldId id="2825" r:id="rId18"/>
    <p:sldId id="2826" r:id="rId19"/>
    <p:sldId id="2817" r:id="rId20"/>
    <p:sldId id="2818" r:id="rId21"/>
    <p:sldId id="2763" r:id="rId22"/>
    <p:sldId id="2819" r:id="rId23"/>
    <p:sldId id="2801" r:id="rId24"/>
    <p:sldId id="2799" r:id="rId25"/>
    <p:sldId id="2821" r:id="rId26"/>
    <p:sldId id="2277" r:id="rId27"/>
    <p:sldId id="280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2451"/>
            <p14:sldId id="2810"/>
            <p14:sldId id="2811"/>
            <p14:sldId id="2798"/>
            <p14:sldId id="2825"/>
            <p14:sldId id="2826"/>
            <p14:sldId id="2817"/>
            <p14:sldId id="2818"/>
            <p14:sldId id="2763"/>
            <p14:sldId id="2819"/>
            <p14:sldId id="2801"/>
            <p14:sldId id="2799"/>
            <p14:sldId id="2821"/>
          </p14:sldIdLst>
        </p14:section>
        <p14:section name="Раздел без заголовка" id="{AC9334F8-F988-4E78-9E68-3A8F16322EC6}">
          <p14:sldIdLst>
            <p14:sldId id="2277"/>
            <p14:sldId id="28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1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864" y="1882882"/>
            <a:ext cx="6856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одноцифрового числа на двоцифрове. Розв'язування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6" t="42975" r="3573" b="4318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1" t="43347" r="48088" b="42811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2" t="43505" r="3477" b="42653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5" t="42992" r="3644" b="43166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7" t="43118" r="48012" b="43040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2962" r="3869" b="43196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6" t="42906" r="3613" b="4325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4" t="43199" r="48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1" t="43241" r="3598" b="42917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2" t="43260" r="3647" b="4289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0" t="43399" r="48279" b="42759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4" t="43101" r="3835" b="43057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в дециметрах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150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01430" y="1260976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м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130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401430" y="2325270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 м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45471" y="3410708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401430" y="3389564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150 см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500 мм =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в центнерах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ц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01430" y="1260976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т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ц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401430" y="2325270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т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45471" y="3410708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ц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401430" y="3389564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кг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 ц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кг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ц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1000 кг =</a:t>
            </a: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у хвилинах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 хв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76250" y="1260976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год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180 хв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76250" y="2325270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год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45471" y="3410708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83 хв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476250" y="3389564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год 23 хв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хв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 с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хв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с =</a:t>
            </a:r>
          </a:p>
        </p:txBody>
      </p:sp>
    </p:spTree>
    <p:extLst>
      <p:ext uri="{BB962C8B-B14F-4D97-AF65-F5344CB8AC3E}">
        <p14:creationId xmlns:p14="http://schemas.microsoft.com/office/powerpoint/2010/main" val="16532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записи і прочитай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20 = 60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7633" y="3541188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4 = 12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+ 12 = 72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80559" y="1672282"/>
            <a:ext cx="75062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24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30977" y="1672282"/>
            <a:ext cx="4327065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9491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8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0079" y="1845891"/>
            <a:ext cx="1174192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При </a:t>
            </a:r>
            <a:r>
              <a:rPr lang="ru-RU" sz="4000" b="1" dirty="0" err="1">
                <a:solidFill>
                  <a:srgbClr val="FF0000"/>
                </a:solidFill>
              </a:rPr>
              <a:t>множенні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одноцифрового</a:t>
            </a:r>
            <a:r>
              <a:rPr lang="ru-RU" sz="4000" b="1" dirty="0">
                <a:solidFill>
                  <a:srgbClr val="FF0000"/>
                </a:solidFill>
              </a:rPr>
              <a:t> числа на </a:t>
            </a:r>
            <a:r>
              <a:rPr lang="ru-RU" sz="4000" b="1" dirty="0" err="1">
                <a:solidFill>
                  <a:srgbClr val="FF0000"/>
                </a:solidFill>
              </a:rPr>
              <a:t>двоцифрове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можна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спочатку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двоцифрове</a:t>
            </a:r>
            <a:r>
              <a:rPr lang="ru-RU" sz="4000" b="1" dirty="0">
                <a:solidFill>
                  <a:srgbClr val="FF0000"/>
                </a:solidFill>
              </a:rPr>
              <a:t> число </a:t>
            </a:r>
            <a:r>
              <a:rPr lang="ru-RU" sz="4000" b="1" dirty="0" err="1">
                <a:solidFill>
                  <a:srgbClr val="FF0000"/>
                </a:solidFill>
              </a:rPr>
              <a:t>розкласти</a:t>
            </a:r>
            <a:r>
              <a:rPr lang="ru-RU" sz="4000" b="1" dirty="0">
                <a:solidFill>
                  <a:srgbClr val="FF0000"/>
                </a:solidFill>
              </a:rPr>
              <a:t> на </a:t>
            </a:r>
            <a:r>
              <a:rPr lang="ru-RU" sz="4000" b="1" dirty="0" err="1">
                <a:solidFill>
                  <a:srgbClr val="FF0000"/>
                </a:solidFill>
              </a:rPr>
              <a:t>розрядні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доданки</a:t>
            </a:r>
            <a:r>
              <a:rPr lang="ru-RU" sz="4000" b="1" dirty="0">
                <a:solidFill>
                  <a:srgbClr val="FF0000"/>
                </a:solidFill>
              </a:rPr>
              <a:t>, а </a:t>
            </a:r>
            <a:r>
              <a:rPr lang="ru-RU" sz="4000" b="1" dirty="0" err="1">
                <a:solidFill>
                  <a:srgbClr val="FF0000"/>
                </a:solidFill>
              </a:rPr>
              <a:t>потім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одноцифрове</a:t>
            </a:r>
            <a:r>
              <a:rPr lang="ru-RU" sz="4000" b="1" dirty="0">
                <a:solidFill>
                  <a:srgbClr val="FF0000"/>
                </a:solidFill>
              </a:rPr>
              <a:t> число </a:t>
            </a:r>
            <a:r>
              <a:rPr lang="ru-RU" sz="4000" b="1" dirty="0" err="1">
                <a:solidFill>
                  <a:srgbClr val="FF0000"/>
                </a:solidFill>
              </a:rPr>
              <a:t>помножити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окремо</a:t>
            </a:r>
            <a:r>
              <a:rPr lang="ru-RU" sz="4000" b="1" dirty="0">
                <a:solidFill>
                  <a:srgbClr val="FF0000"/>
                </a:solidFill>
              </a:rPr>
              <a:t> на </a:t>
            </a:r>
            <a:r>
              <a:rPr lang="ru-RU" sz="4000" b="1" dirty="0" err="1">
                <a:solidFill>
                  <a:srgbClr val="FF0000"/>
                </a:solidFill>
              </a:rPr>
              <a:t>доданки</a:t>
            </a:r>
            <a:r>
              <a:rPr lang="ru-RU" sz="4000" b="1" dirty="0">
                <a:solidFill>
                  <a:srgbClr val="FF0000"/>
                </a:solidFill>
              </a:rPr>
              <a:t> і </a:t>
            </a:r>
            <a:r>
              <a:rPr lang="ru-RU" sz="4000" b="1" dirty="0" err="1">
                <a:solidFill>
                  <a:srgbClr val="FF0000"/>
                </a:solidFill>
              </a:rPr>
              <a:t>результати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додати</a:t>
            </a:r>
            <a:r>
              <a:rPr lang="ru-RU" sz="4000" b="1" dirty="0">
                <a:solidFill>
                  <a:srgbClr val="FF0000"/>
                </a:solidFill>
              </a:rPr>
              <a:t>.</a:t>
            </a:r>
          </a:p>
          <a:p>
            <a:endParaRPr lang="ru-RU" sz="36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8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4740" y="1336568"/>
            <a:ext cx="1169064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>
                <a:solidFill>
                  <a:srgbClr val="0070C0"/>
                </a:solidFill>
              </a:rPr>
              <a:t>Пам’ятка</a:t>
            </a:r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>
                <a:solidFill>
                  <a:srgbClr val="0070C0"/>
                </a:solidFill>
              </a:rPr>
              <a:t>1) Подаю </a:t>
            </a:r>
            <a:r>
              <a:rPr lang="ru-RU" sz="4400" b="1" dirty="0" err="1">
                <a:solidFill>
                  <a:srgbClr val="0070C0"/>
                </a:solidFill>
              </a:rPr>
              <a:t>двоцифровий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множник</a:t>
            </a:r>
            <a:r>
              <a:rPr lang="ru-RU" sz="4400" b="1" dirty="0">
                <a:solidFill>
                  <a:srgbClr val="0070C0"/>
                </a:solidFill>
              </a:rPr>
              <a:t> у </a:t>
            </a:r>
            <a:r>
              <a:rPr lang="ru-RU" sz="4400" b="1" dirty="0" err="1">
                <a:solidFill>
                  <a:srgbClr val="0070C0"/>
                </a:solidFill>
              </a:rPr>
              <a:t>вигляді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суми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розрядних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доданків</a:t>
            </a:r>
            <a:r>
              <a:rPr lang="ru-RU" sz="4400" b="1" dirty="0">
                <a:solidFill>
                  <a:srgbClr val="0070C0"/>
                </a:solidFill>
              </a:rPr>
              <a:t>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2) Множу число на </a:t>
            </a:r>
            <a:r>
              <a:rPr lang="ru-RU" sz="4400" b="1" dirty="0" err="1">
                <a:solidFill>
                  <a:srgbClr val="0070C0"/>
                </a:solidFill>
              </a:rPr>
              <a:t>кожний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доданок</a:t>
            </a:r>
            <a:r>
              <a:rPr lang="ru-RU" sz="4400" b="1" dirty="0">
                <a:solidFill>
                  <a:srgbClr val="0070C0"/>
                </a:solidFill>
              </a:rPr>
              <a:t>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3) Додаю </a:t>
            </a:r>
            <a:r>
              <a:rPr lang="ru-RU" sz="4400" b="1" dirty="0" err="1">
                <a:solidFill>
                  <a:srgbClr val="0070C0"/>
                </a:solidFill>
              </a:rPr>
              <a:t>отримані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добутки</a:t>
            </a:r>
            <a:r>
              <a:rPr lang="ru-RU" sz="4400" b="1" dirty="0">
                <a:solidFill>
                  <a:srgbClr val="0070C0"/>
                </a:solidFill>
              </a:rPr>
              <a:t>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3 • 24 = 3 • (20 + 4) = 3 • 20 + 3 • 4 = 60 + 12 = 72.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4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4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малюнком і даними таблиці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26" name="Picture 2" descr="Результат пошуку зображень за запитом касир в магазині та на квітах векто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13" y="1844197"/>
            <a:ext cx="4620243" cy="448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0"/>
          <a:srcRect b="19952"/>
          <a:stretch/>
        </p:blipFill>
        <p:spPr>
          <a:xfrm>
            <a:off x="5788556" y="1234454"/>
            <a:ext cx="5889245" cy="5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малюнком і даними таблиці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351722" y="4447704"/>
            <a:ext cx="10500231" cy="21121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Заробіток за 1 год каси із продуктами – 27 грн, а каси із квітами – 34 грн. Перша каса працювала </a:t>
            </a: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год, а друга – 6 год. Який загальний заробіток двох кас?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31026"/>
              </p:ext>
            </p:extLst>
          </p:nvPr>
        </p:nvGraphicFramePr>
        <p:xfrm>
          <a:off x="943436" y="1327976"/>
          <a:ext cx="10851195" cy="269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Заробіток</a:t>
                      </a:r>
                      <a:r>
                        <a:rPr lang="uk-UA" sz="3600" b="1" baseline="0" dirty="0"/>
                        <a:t> за 1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Час 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Загальний</a:t>
                      </a:r>
                      <a:r>
                        <a:rPr lang="uk-UA" sz="3600" b="1" baseline="0" dirty="0"/>
                        <a:t> заробіток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27 грн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5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34 грн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6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Правая фигурная скобка 1"/>
          <p:cNvSpPr/>
          <p:nvPr/>
        </p:nvSpPr>
        <p:spPr>
          <a:xfrm>
            <a:off x="8822523" y="2678703"/>
            <a:ext cx="779994" cy="10718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973642" y="2746748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1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Підручни</a:t>
            </a:r>
            <a:r>
              <a:rPr lang="uk-UA" sz="1200" b="1" dirty="0" smtClean="0">
                <a:solidFill>
                  <a:schemeClr val="bg1"/>
                </a:solidFill>
              </a:rPr>
              <a:t>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1620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за 5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76964" y="41732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9356" y="297352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9044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28895" y="30179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за 6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44034" r="85179" b="42930"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1" t="44814" r="67397" b="42150"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44364" r="67443" b="42600"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8" t="43719" r="48460" b="43245"/>
          <a:stretch/>
        </p:blipFill>
        <p:spPr>
          <a:xfrm>
            <a:off x="2983573" y="224712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4147" y="3110602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3" t="43884" r="67245" b="43079"/>
          <a:stretch/>
        </p:blipFill>
        <p:spPr>
          <a:xfrm>
            <a:off x="4089607" y="225655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2" t="43321" r="76586" b="43643"/>
          <a:stretch/>
        </p:blipFill>
        <p:spPr>
          <a:xfrm>
            <a:off x="1831041" y="22310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4287" r="77152" b="42677"/>
          <a:stretch/>
        </p:blipFill>
        <p:spPr>
          <a:xfrm>
            <a:off x="3654564" y="3012044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t="44413" r="39190" b="42551"/>
          <a:stretch/>
        </p:blipFill>
        <p:spPr>
          <a:xfrm>
            <a:off x="2987275" y="301976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5" t="44686" r="57453" b="42278"/>
          <a:stretch/>
        </p:blipFill>
        <p:spPr>
          <a:xfrm>
            <a:off x="4496973" y="3026160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3" t="44832" r="48675" b="42132"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t="11848" r="84848" b="83161"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004" y="2308649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42985" r="67083" b="43173"/>
          <a:stretch/>
        </p:blipFill>
        <p:spPr>
          <a:xfrm>
            <a:off x="1459356" y="3717370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364831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9885" y="3079843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44913" r="76826" b="42051"/>
          <a:stretch/>
        </p:blipFill>
        <p:spPr>
          <a:xfrm>
            <a:off x="3300297" y="378609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4" t="44409" r="3504" b="42555"/>
          <a:stretch/>
        </p:blipFill>
        <p:spPr>
          <a:xfrm>
            <a:off x="3772024" y="377047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85732" y="3880994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 t="44544" r="68159" b="42420"/>
          <a:stretch/>
        </p:blipFill>
        <p:spPr>
          <a:xfrm>
            <a:off x="4768984" y="3765322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7" t="44291" r="12721" b="42673"/>
          <a:stretch/>
        </p:blipFill>
        <p:spPr>
          <a:xfrm>
            <a:off x="5636267" y="3754726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11474" y="37728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44662" r="86335" b="42302"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0" t="44038" r="30938" b="42925"/>
          <a:stretch/>
        </p:blipFill>
        <p:spPr>
          <a:xfrm>
            <a:off x="2219235" y="2257999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9" t="43988" r="57649" b="42976"/>
          <a:stretch/>
        </p:blipFill>
        <p:spPr>
          <a:xfrm>
            <a:off x="2214211" y="2999123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0" t="43884" r="4098" b="43080"/>
          <a:stretch/>
        </p:blipFill>
        <p:spPr>
          <a:xfrm>
            <a:off x="4098174" y="299347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4" t="43068" r="4764" b="4389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3" t="43297" r="67425" b="43667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2024" y="456360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339 </a:t>
            </a:r>
            <a:r>
              <a:rPr lang="uk-UA" sz="3200" dirty="0" smtClean="0">
                <a:latin typeface="Monotype Corsiva" panose="03010101010201010101" pitchFamily="66" charset="0"/>
              </a:rPr>
              <a:t>грн. </a:t>
            </a:r>
            <a:r>
              <a:rPr lang="uk-UA" sz="3200" dirty="0">
                <a:latin typeface="Monotype Corsiva" panose="03010101010201010101" pitchFamily="66" charset="0"/>
              </a:rPr>
              <a:t>загальний заробіток.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5" t="43729" r="48483" b="43234"/>
          <a:stretch/>
        </p:blipFill>
        <p:spPr>
          <a:xfrm>
            <a:off x="4466763" y="2256559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5" t="44686" r="57453" b="42278"/>
          <a:stretch/>
        </p:blipFill>
        <p:spPr>
          <a:xfrm>
            <a:off x="4120715" y="3773026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 t="44544" r="68159" b="42420"/>
          <a:stretch/>
        </p:blipFill>
        <p:spPr>
          <a:xfrm>
            <a:off x="5142149" y="377323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істинні рівності з виразів та їхніх значень справа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1" t="43404" r="67148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5" t="43876" r="67104" b="42282"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1" t="43931" r="57697" b="43033"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97295" y="2568323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43662" r="39928" b="43302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7439" y="2499764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3" t="42574" r="56716" b="43584"/>
          <a:stretch/>
        </p:blipFill>
        <p:spPr>
          <a:xfrm>
            <a:off x="1620104" y="2349229"/>
            <a:ext cx="545931" cy="68108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63073" y="3412691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43845" r="85636" b="43119"/>
          <a:stretch/>
        </p:blipFill>
        <p:spPr>
          <a:xfrm>
            <a:off x="2420938" y="2420158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7186609" y="2412270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5" t="43666" r="48863" b="43298"/>
          <a:stretch/>
        </p:blipFill>
        <p:spPr>
          <a:xfrm>
            <a:off x="8411494" y="2420158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9" t="43862" r="22779" b="43102"/>
          <a:stretch/>
        </p:blipFill>
        <p:spPr>
          <a:xfrm>
            <a:off x="1536824" y="3288838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43693" r="76304" b="43271"/>
          <a:stretch/>
        </p:blipFill>
        <p:spPr>
          <a:xfrm>
            <a:off x="3739839" y="4512394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3277986" y="3256192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4146971" y="4525410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1" t="43721" r="13127" b="43243"/>
          <a:stretch/>
        </p:blipFill>
        <p:spPr>
          <a:xfrm>
            <a:off x="1584944" y="4536717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839368" y="2573165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5855866" y="324291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267" y="3277914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3" t="42756" r="2996" b="43402"/>
          <a:stretch/>
        </p:blipFill>
        <p:spPr>
          <a:xfrm>
            <a:off x="2064868" y="3218127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1" t="43441" r="57477" b="43523"/>
          <a:stretch/>
        </p:blipFill>
        <p:spPr>
          <a:xfrm>
            <a:off x="6744989" y="3245609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267" y="3427070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2629" r="91250" b="82380"/>
          <a:stretch/>
        </p:blipFill>
        <p:spPr>
          <a:xfrm>
            <a:off x="7495368" y="3450443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7" t="43644" r="39681" b="43320"/>
          <a:stretch/>
        </p:blipFill>
        <p:spPr>
          <a:xfrm>
            <a:off x="5858794" y="2424582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2866139" y="323371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8139" y="2529726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43837" r="76304" b="43126"/>
          <a:stretch/>
        </p:blipFill>
        <p:spPr>
          <a:xfrm>
            <a:off x="6310704" y="2420158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6664027" y="2596733"/>
            <a:ext cx="412715" cy="258098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11714"/>
              </p:ext>
            </p:extLst>
          </p:nvPr>
        </p:nvGraphicFramePr>
        <p:xfrm>
          <a:off x="6814196" y="4099682"/>
          <a:ext cx="5067231" cy="25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922"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80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64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922"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79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7634940" y="2411471"/>
            <a:ext cx="503493" cy="639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2437" y="3367270"/>
            <a:ext cx="408812" cy="41878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9" t="43862" r="22779" b="43102"/>
          <a:stretch/>
        </p:blipFill>
        <p:spPr>
          <a:xfrm>
            <a:off x="7100281" y="3277914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8058424" y="3254881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43662" r="39928" b="43302"/>
          <a:stretch/>
        </p:blipFill>
        <p:spPr>
          <a:xfrm>
            <a:off x="8405255" y="3268881"/>
            <a:ext cx="503493" cy="63962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872625" y="3438092"/>
            <a:ext cx="312609" cy="28166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895" y="4613126"/>
            <a:ext cx="408812" cy="41878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2482636" y="4532354"/>
            <a:ext cx="503493" cy="639623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2917132" y="4525410"/>
            <a:ext cx="503493" cy="63962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2629" r="91250" b="82380"/>
          <a:stretch/>
        </p:blipFill>
        <p:spPr>
          <a:xfrm>
            <a:off x="3225351" y="4693956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81611" y="4673877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0" t="43862" r="40128" b="43102"/>
          <a:stretch/>
        </p:blipFill>
        <p:spPr>
          <a:xfrm>
            <a:off x="1540197" y="5379773"/>
            <a:ext cx="503493" cy="63962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4640" y="5368849"/>
            <a:ext cx="408812" cy="41878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42385" r="66814" b="43773"/>
          <a:stretch/>
        </p:blipFill>
        <p:spPr>
          <a:xfrm>
            <a:off x="2029128" y="5307187"/>
            <a:ext cx="545931" cy="681083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4640" y="5518005"/>
            <a:ext cx="408812" cy="41878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2" t="43707" r="31646" b="43257"/>
          <a:stretch/>
        </p:blipFill>
        <p:spPr>
          <a:xfrm>
            <a:off x="2820422" y="5376900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3702970" y="5374181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11901" r="84651" b="83108"/>
          <a:stretch/>
        </p:blipFill>
        <p:spPr>
          <a:xfrm>
            <a:off x="3242996" y="5540606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27444" y="5535441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43662" r="39928" b="43302"/>
          <a:stretch/>
        </p:blipFill>
        <p:spPr>
          <a:xfrm>
            <a:off x="3689098" y="2409313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5" t="43662" r="58043" b="43302"/>
          <a:stretch/>
        </p:blipFill>
        <p:spPr>
          <a:xfrm>
            <a:off x="4119413" y="2412270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5" t="43662" r="58043" b="43302"/>
          <a:stretch/>
        </p:blipFill>
        <p:spPr>
          <a:xfrm>
            <a:off x="4125266" y="3249802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7" t="43958" r="31641" b="43006"/>
          <a:stretch/>
        </p:blipFill>
        <p:spPr>
          <a:xfrm>
            <a:off x="9232237" y="2420158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9" t="43862" r="22779" b="43102"/>
          <a:stretch/>
        </p:blipFill>
        <p:spPr>
          <a:xfrm>
            <a:off x="9237069" y="3272761"/>
            <a:ext cx="503493" cy="639623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1" t="44017" r="4697" b="42947"/>
          <a:stretch/>
        </p:blipFill>
        <p:spPr>
          <a:xfrm>
            <a:off x="9660710" y="3277913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2" t="43707" r="31646" b="43257"/>
          <a:stretch/>
        </p:blipFill>
        <p:spPr>
          <a:xfrm>
            <a:off x="4969678" y="4516044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8" t="43568" r="13720" b="43396"/>
          <a:stretch/>
        </p:blipFill>
        <p:spPr>
          <a:xfrm>
            <a:off x="5384039" y="4525410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8" t="43568" r="13720" b="43396"/>
          <a:stretch/>
        </p:blipFill>
        <p:spPr>
          <a:xfrm>
            <a:off x="4531287" y="5362942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канарк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45" b="13316"/>
          <a:stretch/>
        </p:blipFill>
        <p:spPr bwMode="auto">
          <a:xfrm>
            <a:off x="86016" y="1457130"/>
            <a:ext cx="4493748" cy="48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887958" y="1267691"/>
            <a:ext cx="6956103" cy="50364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solidFill>
                  <a:sysClr val="windowText" lastClr="000000"/>
                </a:solidFill>
              </a:rPr>
              <a:t>Узимку канарці щоранку насипають 15 г зерна, а свіжої зелені кладуть</a:t>
            </a:r>
          </a:p>
          <a:p>
            <a:pPr algn="ctr"/>
            <a:r>
              <a:rPr lang="uk-UA" sz="4400" b="1" dirty="0">
                <a:solidFill>
                  <a:sysClr val="windowText" lastClr="000000"/>
                </a:solidFill>
              </a:rPr>
              <a:t> 12 г. На скільки грамів більше дають канарці за тиждень зерна, ніж свіжої зелені?</a:t>
            </a:r>
          </a:p>
        </p:txBody>
      </p:sp>
    </p:spTree>
    <p:extLst>
      <p:ext uri="{BB962C8B-B14F-4D97-AF65-F5344CB8AC3E}">
        <p14:creationId xmlns:p14="http://schemas.microsoft.com/office/powerpoint/2010/main" val="12341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44051" y="2225431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15638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02844" y="22600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</a:t>
            </a:r>
            <a:r>
              <a:rPr lang="uk-UA" sz="3600" dirty="0" smtClean="0">
                <a:latin typeface="Monotype Corsiva" panose="03010101010201010101" pitchFamily="66" charset="0"/>
              </a:rPr>
              <a:t>різниця.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4100" y="3424764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4051" y="2967829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89877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6318" y="29974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43980" r="85145" b="42984"/>
          <a:stretch/>
        </p:blipFill>
        <p:spPr>
          <a:xfrm>
            <a:off x="3000545" y="225689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2395" y="2354089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9" t="44814" r="31229" b="42150"/>
          <a:stretch/>
        </p:blipFill>
        <p:spPr>
          <a:xfrm>
            <a:off x="2589985" y="3030511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43903" r="76322" b="43061"/>
          <a:stretch/>
        </p:blipFill>
        <p:spPr>
          <a:xfrm>
            <a:off x="3350093" y="2245562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5248" y="3103241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7" t="43873" r="67451" b="43091"/>
          <a:stretch/>
        </p:blipFill>
        <p:spPr>
          <a:xfrm>
            <a:off x="4074302" y="2250866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43321" r="85469" b="43643"/>
          <a:stretch/>
        </p:blipFill>
        <p:spPr>
          <a:xfrm>
            <a:off x="1815736" y="222540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4287" r="77152" b="42677"/>
          <a:stretch/>
        </p:blipFill>
        <p:spPr>
          <a:xfrm>
            <a:off x="3276011" y="3020205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t="44456" r="84925" b="42507"/>
          <a:stretch/>
        </p:blipFill>
        <p:spPr>
          <a:xfrm>
            <a:off x="3758296" y="3028906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2358" r="90838" b="82651"/>
          <a:stretch/>
        </p:blipFill>
        <p:spPr>
          <a:xfrm>
            <a:off x="2499951" y="2412271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910" y="303776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1" t="43977" r="48677" b="42987"/>
          <a:stretch/>
        </p:blipFill>
        <p:spPr>
          <a:xfrm>
            <a:off x="2203930" y="225230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43094" r="67786" b="43870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43271" r="67295" b="4369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8389" y="376923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21 г більше дають на тиждень зерна.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43569" r="67429" b="43395"/>
          <a:stretch/>
        </p:blipFill>
        <p:spPr>
          <a:xfrm>
            <a:off x="1841350" y="299140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7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6"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08778" y="394567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 b="17524"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58885</TotalTime>
  <Words>681</Words>
  <Application>Microsoft Office PowerPoint</Application>
  <PresentationFormat>Широкоэкранный</PresentationFormat>
  <Paragraphs>286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10893</cp:revision>
  <dcterms:created xsi:type="dcterms:W3CDTF">2018-01-05T16:38:53Z</dcterms:created>
  <dcterms:modified xsi:type="dcterms:W3CDTF">2022-02-22T17:26:45Z</dcterms:modified>
</cp:coreProperties>
</file>