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490" r:id="rId3"/>
    <p:sldId id="648" r:id="rId4"/>
    <p:sldId id="649" r:id="rId5"/>
    <p:sldId id="650" r:id="rId6"/>
    <p:sldId id="590" r:id="rId7"/>
    <p:sldId id="651" r:id="rId8"/>
    <p:sldId id="652" r:id="rId9"/>
    <p:sldId id="653" r:id="rId10"/>
    <p:sldId id="655" r:id="rId11"/>
    <p:sldId id="654" r:id="rId12"/>
    <p:sldId id="656" r:id="rId13"/>
    <p:sldId id="659" r:id="rId14"/>
    <p:sldId id="646" r:id="rId15"/>
    <p:sldId id="662" r:id="rId16"/>
    <p:sldId id="30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94E9"/>
    <a:srgbClr val="295FFF"/>
    <a:srgbClr val="CC0099"/>
    <a:srgbClr val="2F3242"/>
    <a:srgbClr val="00B050"/>
    <a:srgbClr val="FFFF00"/>
    <a:srgbClr val="CC0066"/>
    <a:srgbClr val="709E32"/>
    <a:srgbClr val="FFB44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7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30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22.02.2022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22.02.2022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22.02.2022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22.02.2022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22.02.2022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22.02.2022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jp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7620" y="2947949"/>
            <a:ext cx="19717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№79</a:t>
            </a:r>
            <a:endParaRPr lang="ru-RU" sz="40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2519" y="5568286"/>
            <a:ext cx="10399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 err="1" smtClean="0">
                <a:solidFill>
                  <a:schemeClr val="tx2">
                    <a:lumMod val="75000"/>
                  </a:schemeClr>
                </a:solidFill>
              </a:rPr>
              <a:t>Медіавіконце</a:t>
            </a:r>
            <a:r>
              <a:rPr lang="uk-UA" sz="5400" b="1" dirty="0" smtClean="0">
                <a:solidFill>
                  <a:schemeClr val="tx2">
                    <a:lumMod val="75000"/>
                  </a:schemeClr>
                </a:solidFill>
              </a:rPr>
              <a:t>: афіша вистави</a:t>
            </a:r>
            <a:endParaRPr lang="ru-RU" sz="5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solidFill>
                  <a:schemeClr val="bg1"/>
                </a:solidFill>
              </a:rPr>
              <a:t>Читання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AutoShape 2" descr="ÐÐ°ÑÑÐ¸Ð½ÐºÐ¸ Ð¿Ð¾ Ð·Ð°Ð¿ÑÐ¾ÑÑ ÐºÐ»Ð¸Ð¿Ð°ÑÑ Ð´ÐµÑÐ¸ ÑÐ°Ð·Ð¾Ð¼ Ñ Ð´Ð¾Ð±ÑÑ Ð¿ÑÑÑ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792519" y="285916"/>
            <a:ext cx="864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Розділ. Літературні казки. П'єса-казка. Байки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теат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663" y="1056087"/>
            <a:ext cx="6546067" cy="4060662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0677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Словникова робота. Стіна слів.  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1685645"/>
            <a:ext cx="10058400" cy="474518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09500" y="2465685"/>
            <a:ext cx="571991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uk-UA" sz="800" b="1" dirty="0" smtClean="0">
              <a:solidFill>
                <a:srgbClr val="FF0000"/>
              </a:solidFill>
            </a:endParaRPr>
          </a:p>
          <a:p>
            <a:pPr algn="ctr"/>
            <a:r>
              <a:rPr lang="uk-UA" sz="3600" b="1" dirty="0" smtClean="0">
                <a:solidFill>
                  <a:srgbClr val="FF0000"/>
                </a:solidFill>
              </a:rPr>
              <a:t>МЕДІА </a:t>
            </a:r>
            <a:r>
              <a:rPr lang="uk-UA" sz="3600" b="1" dirty="0" smtClean="0"/>
              <a:t>– засоби, які зберігають і поширюють різну інформацію.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16081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</a:t>
            </a:r>
            <a:r>
              <a:rPr lang="uk-UA" sz="2000" b="1" dirty="0" smtClean="0">
                <a:solidFill>
                  <a:schemeClr val="bg1"/>
                </a:solidFill>
              </a:rPr>
              <a:t>авершіть павутинку «Медіа».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7172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009" y="1164682"/>
            <a:ext cx="5357853" cy="535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кутник: округлені кути 21">
            <a:extLst>
              <a:ext uri="{FF2B5EF4-FFF2-40B4-BE49-F238E27FC236}">
                <a16:creationId xmlns:a16="http://schemas.microsoft.com/office/drawing/2014/main" id="{95D2D168-3634-4996-8FC4-371AAB04392C}"/>
              </a:ext>
            </a:extLst>
          </p:cNvPr>
          <p:cNvSpPr/>
          <p:nvPr/>
        </p:nvSpPr>
        <p:spPr>
          <a:xfrm>
            <a:off x="2001801" y="1452036"/>
            <a:ext cx="3242886" cy="655570"/>
          </a:xfrm>
          <a:prstGeom prst="roundRect">
            <a:avLst/>
          </a:prstGeom>
          <a:solidFill>
            <a:srgbClr val="1694E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uk-UA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85029" y="1458637"/>
            <a:ext cx="2476430" cy="584775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Книжка</a:t>
            </a:r>
          </a:p>
        </p:txBody>
      </p:sp>
      <p:sp>
        <p:nvSpPr>
          <p:cNvPr id="15" name="Прямокутник: округлені кути 21">
            <a:extLst>
              <a:ext uri="{FF2B5EF4-FFF2-40B4-BE49-F238E27FC236}">
                <a16:creationId xmlns:a16="http://schemas.microsoft.com/office/drawing/2014/main" id="{95D2D168-3634-4996-8FC4-371AAB04392C}"/>
              </a:ext>
            </a:extLst>
          </p:cNvPr>
          <p:cNvSpPr/>
          <p:nvPr/>
        </p:nvSpPr>
        <p:spPr>
          <a:xfrm>
            <a:off x="595210" y="2308099"/>
            <a:ext cx="3242886" cy="655570"/>
          </a:xfrm>
          <a:prstGeom prst="roundRect">
            <a:avLst/>
          </a:prstGeom>
          <a:solidFill>
            <a:srgbClr val="1694E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uk-UA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54100" y="2322554"/>
            <a:ext cx="2476430" cy="584775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Журнал</a:t>
            </a:r>
          </a:p>
        </p:txBody>
      </p:sp>
      <p:sp>
        <p:nvSpPr>
          <p:cNvPr id="17" name="Прямокутник: округлені кути 21">
            <a:extLst>
              <a:ext uri="{FF2B5EF4-FFF2-40B4-BE49-F238E27FC236}">
                <a16:creationId xmlns:a16="http://schemas.microsoft.com/office/drawing/2014/main" id="{95D2D168-3634-4996-8FC4-371AAB04392C}"/>
              </a:ext>
            </a:extLst>
          </p:cNvPr>
          <p:cNvSpPr/>
          <p:nvPr/>
        </p:nvSpPr>
        <p:spPr>
          <a:xfrm>
            <a:off x="1312875" y="3188039"/>
            <a:ext cx="3242886" cy="655570"/>
          </a:xfrm>
          <a:prstGeom prst="roundRect">
            <a:avLst/>
          </a:prstGeom>
          <a:solidFill>
            <a:srgbClr val="1694E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uk-UA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71765" y="3202494"/>
            <a:ext cx="2476430" cy="584775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Оголошення</a:t>
            </a:r>
          </a:p>
        </p:txBody>
      </p:sp>
      <p:sp>
        <p:nvSpPr>
          <p:cNvPr id="19" name="Прямокутник: округлені кути 21">
            <a:extLst>
              <a:ext uri="{FF2B5EF4-FFF2-40B4-BE49-F238E27FC236}">
                <a16:creationId xmlns:a16="http://schemas.microsoft.com/office/drawing/2014/main" id="{95D2D168-3634-4996-8FC4-371AAB04392C}"/>
              </a:ext>
            </a:extLst>
          </p:cNvPr>
          <p:cNvSpPr/>
          <p:nvPr/>
        </p:nvSpPr>
        <p:spPr>
          <a:xfrm>
            <a:off x="595210" y="4020226"/>
            <a:ext cx="3242886" cy="655570"/>
          </a:xfrm>
          <a:prstGeom prst="roundRect">
            <a:avLst/>
          </a:prstGeom>
          <a:solidFill>
            <a:srgbClr val="1694E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uk-UA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1765" y="4034681"/>
            <a:ext cx="3106173" cy="584775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Телевізор</a:t>
            </a:r>
          </a:p>
        </p:txBody>
      </p:sp>
      <p:sp>
        <p:nvSpPr>
          <p:cNvPr id="21" name="Прямокутник: округлені кути 21">
            <a:extLst>
              <a:ext uri="{FF2B5EF4-FFF2-40B4-BE49-F238E27FC236}">
                <a16:creationId xmlns:a16="http://schemas.microsoft.com/office/drawing/2014/main" id="{95D2D168-3634-4996-8FC4-371AAB04392C}"/>
              </a:ext>
            </a:extLst>
          </p:cNvPr>
          <p:cNvSpPr/>
          <p:nvPr/>
        </p:nvSpPr>
        <p:spPr>
          <a:xfrm>
            <a:off x="1312875" y="4927084"/>
            <a:ext cx="3242886" cy="655570"/>
          </a:xfrm>
          <a:prstGeom prst="roundRect">
            <a:avLst/>
          </a:prstGeom>
          <a:solidFill>
            <a:srgbClr val="1694E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uk-UA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71765" y="4941539"/>
            <a:ext cx="2476430" cy="584775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Комп'ютер </a:t>
            </a:r>
          </a:p>
        </p:txBody>
      </p:sp>
      <p:sp>
        <p:nvSpPr>
          <p:cNvPr id="25" name="Прямокутник: округлені кути 21">
            <a:extLst>
              <a:ext uri="{FF2B5EF4-FFF2-40B4-BE49-F238E27FC236}">
                <a16:creationId xmlns:a16="http://schemas.microsoft.com/office/drawing/2014/main" id="{95D2D168-3634-4996-8FC4-371AAB04392C}"/>
              </a:ext>
            </a:extLst>
          </p:cNvPr>
          <p:cNvSpPr/>
          <p:nvPr/>
        </p:nvSpPr>
        <p:spPr>
          <a:xfrm>
            <a:off x="2001801" y="5833942"/>
            <a:ext cx="3242886" cy="655570"/>
          </a:xfrm>
          <a:prstGeom prst="roundRect">
            <a:avLst/>
          </a:prstGeom>
          <a:solidFill>
            <a:srgbClr val="1694E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uk-UA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60691" y="5848397"/>
            <a:ext cx="2476430" cy="584775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Смартфон</a:t>
            </a:r>
          </a:p>
        </p:txBody>
      </p:sp>
    </p:spTree>
    <p:extLst>
      <p:ext uri="{BB962C8B-B14F-4D97-AF65-F5344CB8AC3E}">
        <p14:creationId xmlns:p14="http://schemas.microsoft.com/office/powerpoint/2010/main" val="211627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6518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Бесіда. Розгляньте афіши. Що ви можете побачити на цих афішах?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Картинки по запросу &quot;афіша в театрі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378" y="1828799"/>
            <a:ext cx="2872497" cy="4068715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Картинки по запросу &quot;афіша в театрі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855" y="1828800"/>
            <a:ext cx="2886244" cy="4068714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Картинки по запросу &quot;афіша в театрі київ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656" y="1828799"/>
            <a:ext cx="2889588" cy="4068714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99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6518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Ставимо 5 ключових питань до </a:t>
            </a:r>
            <a:r>
              <a:rPr lang="uk-UA" sz="2000" b="1" dirty="0" err="1" smtClean="0">
                <a:solidFill>
                  <a:schemeClr val="bg1"/>
                </a:solidFill>
              </a:rPr>
              <a:t>медіаповідомлення</a:t>
            </a:r>
            <a:r>
              <a:rPr lang="uk-UA" sz="2000" b="1" dirty="0" smtClean="0">
                <a:solidFill>
                  <a:schemeClr val="bg1"/>
                </a:solidFill>
              </a:rPr>
              <a:t>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95" y="1515649"/>
            <a:ext cx="3216898" cy="463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354343"/>
              </p:ext>
            </p:extLst>
          </p:nvPr>
        </p:nvGraphicFramePr>
        <p:xfrm>
          <a:off x="3488193" y="1515649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562">
                  <a:extLst>
                    <a:ext uri="{9D8B030D-6E8A-4147-A177-3AD203B41FA5}">
                      <a16:colId xmlns:a16="http://schemas.microsoft.com/office/drawing/2014/main" val="946886759"/>
                    </a:ext>
                  </a:extLst>
                </a:gridCol>
                <a:gridCol w="6021438">
                  <a:extLst>
                    <a:ext uri="{9D8B030D-6E8A-4147-A177-3AD203B41FA5}">
                      <a16:colId xmlns:a16="http://schemas.microsoft.com/office/drawing/2014/main" val="619958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sz="3200" dirty="0" smtClean="0"/>
                        <a:t>Автор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3200" dirty="0" smtClean="0"/>
                        <a:t>Хто створив афішу?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3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Формат</a:t>
                      </a:r>
                      <a:endParaRPr lang="ru-RU" sz="32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Як афіша привертає мою увагу?</a:t>
                      </a:r>
                      <a:endParaRPr lang="ru-RU" sz="32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22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Аудиторія</a:t>
                      </a:r>
                      <a:endParaRPr lang="ru-RU" sz="32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Як люди можуть по-різному сприймати однакові афіши?</a:t>
                      </a:r>
                      <a:endParaRPr lang="ru-RU" sz="32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9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Зміст</a:t>
                      </a:r>
                      <a:endParaRPr lang="ru-RU" sz="32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Як впливає афіша на моє життя і життя інших людей? Чию точку зору вона містить?</a:t>
                      </a:r>
                      <a:endParaRPr lang="ru-RU" sz="32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062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Мета</a:t>
                      </a:r>
                      <a:endParaRPr lang="ru-RU" sz="32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Навіщо</a:t>
                      </a:r>
                      <a:r>
                        <a:rPr lang="uk-UA" sz="3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створили афішу?</a:t>
                      </a:r>
                      <a:endParaRPr lang="ru-RU" sz="32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124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35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Children reading book Royalty Free Vector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12"/>
          <a:stretch/>
        </p:blipFill>
        <p:spPr bwMode="auto">
          <a:xfrm>
            <a:off x="258045" y="1921315"/>
            <a:ext cx="3983214" cy="386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Робота з підручником.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3" name="Прямокутник: округлені кути 21">
            <a:extLst>
              <a:ext uri="{FF2B5EF4-FFF2-40B4-BE49-F238E27FC236}">
                <a16:creationId xmlns:a16="http://schemas.microsoft.com/office/drawing/2014/main" id="{95D2D168-3634-4996-8FC4-371AAB04392C}"/>
              </a:ext>
            </a:extLst>
          </p:cNvPr>
          <p:cNvSpPr/>
          <p:nvPr/>
        </p:nvSpPr>
        <p:spPr>
          <a:xfrm>
            <a:off x="4863830" y="1459150"/>
            <a:ext cx="6614808" cy="4883284"/>
          </a:xfrm>
          <a:prstGeom prst="roundRect">
            <a:avLst/>
          </a:prstGeom>
          <a:solidFill>
            <a:srgbClr val="1694E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8870" y="1593347"/>
            <a:ext cx="61447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 СТВОРИТИ АФІШУ ВИСТАВИ? </a:t>
            </a:r>
            <a:endParaRPr lang="uk-UA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Яку </a:t>
            </a:r>
            <a:r>
              <a:rPr lang="uk-UA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інформацію обов’язково слід вказувати на афіші</a:t>
            </a:r>
            <a:r>
              <a:rPr lang="uk-UA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Напишіть </a:t>
            </a:r>
            <a:r>
              <a:rPr lang="uk-UA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назву вистави, її автора. Де і в який час вона відбудеться? </a:t>
            </a:r>
            <a:endParaRPr lang="uk-UA" sz="2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Хто </a:t>
            </a:r>
            <a:r>
              <a:rPr lang="uk-UA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буде в ній грати? </a:t>
            </a:r>
            <a:endParaRPr lang="uk-UA" sz="2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Кого </a:t>
            </a:r>
            <a:r>
              <a:rPr lang="uk-UA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запрошуєте на виставу? </a:t>
            </a:r>
            <a:endParaRPr lang="uk-UA" sz="2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 </a:t>
            </a:r>
            <a:r>
              <a:rPr lang="uk-UA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краще розмістити афішу?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Запропонуйте </a:t>
            </a:r>
            <a:r>
              <a:rPr lang="uk-UA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різні варіанти оформлення тексту афіші: який використати шрифт, малюнки, колір.</a:t>
            </a:r>
          </a:p>
        </p:txBody>
      </p:sp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23004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11</a:t>
            </a:r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22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2"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1"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2"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31"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314622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Пояснення домашнього завдання.</a:t>
            </a:r>
          </a:p>
        </p:txBody>
      </p:sp>
      <p:sp>
        <p:nvSpPr>
          <p:cNvPr id="23" name="Прямокутник: округлені кути 21">
            <a:extLst>
              <a:ext uri="{FF2B5EF4-FFF2-40B4-BE49-F238E27FC236}">
                <a16:creationId xmlns:a16="http://schemas.microsoft.com/office/drawing/2014/main" id="{95D2D168-3634-4996-8FC4-371AAB04392C}"/>
              </a:ext>
            </a:extLst>
          </p:cNvPr>
          <p:cNvSpPr/>
          <p:nvPr/>
        </p:nvSpPr>
        <p:spPr>
          <a:xfrm>
            <a:off x="742349" y="2300951"/>
            <a:ext cx="5029435" cy="3693094"/>
          </a:xfrm>
          <a:prstGeom prst="roundRect">
            <a:avLst/>
          </a:prstGeom>
          <a:solidFill>
            <a:srgbClr val="1694E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1329" y="2439338"/>
            <a:ext cx="46114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Підручник </a:t>
            </a:r>
            <a:r>
              <a:rPr lang="uk-UA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с.116. </a:t>
            </a:r>
            <a:endParaRPr lang="uk-UA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Придумайте афішу до улюбленого твору з </a:t>
            </a:r>
            <a:r>
              <a:rPr lang="uk-UA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підручника.</a:t>
            </a:r>
          </a:p>
          <a:p>
            <a:pPr algn="ctr"/>
            <a:r>
              <a:rPr lang="uk-UA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Виконайте роботу на форматі А4.</a:t>
            </a:r>
            <a:endParaRPr lang="ru-RU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6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076" b="10756"/>
          <a:stretch/>
        </p:blipFill>
        <p:spPr bwMode="auto">
          <a:xfrm>
            <a:off x="6356194" y="1586347"/>
            <a:ext cx="5135469" cy="401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25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по запросу &quot;клипарт занавес в театре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67" y="1677148"/>
            <a:ext cx="5611001" cy="472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5"/>
            <a:ext cx="8732066" cy="80955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Емоційне налаштування. </a:t>
            </a:r>
          </a:p>
        </p:txBody>
      </p:sp>
      <p:pic>
        <p:nvPicPr>
          <p:cNvPr id="17" name="Picture 2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36" y="2413635"/>
            <a:ext cx="2628114" cy="335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Фото, автор Soloveika на Яндекс.Фотках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7660" y1="27007" x2="27660" y2="27007"/>
                        <a14:foregroundMark x1="28191" y1="18613" x2="28191" y2="18613"/>
                        <a14:foregroundMark x1="41667" y1="11436" x2="41667" y2="11436"/>
                        <a14:foregroundMark x1="48404" y1="26156" x2="48404" y2="26156"/>
                        <a14:foregroundMark x1="42730" y1="39659" x2="42730" y2="39659"/>
                        <a14:foregroundMark x1="49645" y1="54866" x2="49645" y2="54866"/>
                        <a14:foregroundMark x1="28369" y1="52190" x2="28369" y2="52190"/>
                        <a14:foregroundMark x1="23936" y1="58394" x2="23936" y2="58394"/>
                        <a14:foregroundMark x1="36525" y1="57056" x2="36525" y2="57056"/>
                        <a14:foregroundMark x1="71277" y1="60219" x2="71277" y2="60219"/>
                        <a14:foregroundMark x1="82801" y1="63017" x2="82801" y2="63017"/>
                        <a14:foregroundMark x1="58688" y1="58637" x2="58688" y2="58637"/>
                        <a14:foregroundMark x1="56028" y1="55474" x2="56028" y2="55474"/>
                        <a14:foregroundMark x1="38121" y1="52190" x2="38121" y2="52190"/>
                        <a14:foregroundMark x1="10106" y1="15815" x2="10106" y2="15815"/>
                        <a14:foregroundMark x1="8688" y1="22141" x2="8688" y2="22141"/>
                        <a14:foregroundMark x1="11702" y1="28589" x2="11702" y2="28589"/>
                        <a14:foregroundMark x1="15603" y1="29684" x2="15603" y2="29684"/>
                        <a14:foregroundMark x1="22340" y1="22141" x2="22340" y2="22141"/>
                        <a14:foregroundMark x1="32092" y1="21776" x2="32092" y2="21776"/>
                        <a14:foregroundMark x1="41312" y1="18978" x2="41312" y2="18978"/>
                        <a14:foregroundMark x1="44504" y1="18613" x2="44504" y2="18613"/>
                        <a14:foregroundMark x1="42553" y1="21290" x2="42553" y2="21290"/>
                        <a14:foregroundMark x1="52660" y1="20803" x2="52660" y2="20803"/>
                        <a14:foregroundMark x1="55851" y1="23844" x2="55851" y2="23844"/>
                        <a14:foregroundMark x1="56206" y1="22628" x2="56206" y2="22628"/>
                        <a14:foregroundMark x1="58688" y1="24574" x2="58688" y2="24574"/>
                        <a14:foregroundMark x1="59929" y1="27616" x2="59929" y2="27616"/>
                        <a14:foregroundMark x1="62411" y1="26399" x2="62411" y2="26399"/>
                        <a14:foregroundMark x1="67908" y1="26034" x2="67908" y2="26034"/>
                        <a14:foregroundMark x1="67908" y1="22749" x2="67908" y2="22749"/>
                        <a14:foregroundMark x1="66312" y1="18978" x2="66312" y2="18978"/>
                        <a14:foregroundMark x1="68794" y1="19465" x2="68794" y2="19465"/>
                        <a14:foregroundMark x1="66135" y1="15328" x2="66135" y2="15328"/>
                        <a14:foregroundMark x1="60993" y1="14599" x2="60993" y2="14599"/>
                        <a14:foregroundMark x1="55496" y1="16788" x2="55496" y2="16788"/>
                        <a14:foregroundMark x1="52660" y1="17275" x2="52660" y2="17275"/>
                        <a14:foregroundMark x1="50355" y1="12530" x2="50355" y2="12530"/>
                        <a14:foregroundMark x1="55496" y1="10827" x2="55496" y2="10827"/>
                        <a14:foregroundMark x1="53723" y1="7421" x2="53723" y2="7421"/>
                        <a14:foregroundMark x1="44326" y1="10706" x2="44326" y2="10706"/>
                        <a14:foregroundMark x1="39716" y1="7664" x2="39716" y2="7664"/>
                        <a14:foregroundMark x1="29433" y1="9732" x2="29433" y2="9732"/>
                        <a14:foregroundMark x1="25355" y1="10706" x2="24645" y2="10706"/>
                        <a14:foregroundMark x1="17553" y1="12895" x2="17199" y2="13504"/>
                        <a14:foregroundMark x1="14184" y1="15572" x2="14184" y2="15572"/>
                        <a14:foregroundMark x1="13475" y1="19100" x2="13475" y2="19100"/>
                        <a14:foregroundMark x1="12589" y1="22749" x2="12589" y2="22749"/>
                        <a14:foregroundMark x1="13121" y1="25426" x2="13121" y2="25426"/>
                        <a14:foregroundMark x1="18262" y1="24574" x2="18262" y2="24574"/>
                        <a14:foregroundMark x1="16312" y1="27251" x2="16312" y2="27251"/>
                        <a14:foregroundMark x1="13121" y1="30170" x2="13121" y2="30170"/>
                        <a14:foregroundMark x1="12589" y1="27616" x2="12589" y2="27616"/>
                        <a14:foregroundMark x1="8511" y1="25547" x2="8511" y2="25547"/>
                        <a14:foregroundMark x1="11170" y1="25669" x2="11170" y2="25669"/>
                        <a14:foregroundMark x1="14184" y1="22628" x2="14184" y2="22628"/>
                        <a14:foregroundMark x1="15603" y1="25304" x2="15603" y2="25304"/>
                        <a14:foregroundMark x1="18794" y1="22019" x2="18794" y2="22019"/>
                        <a14:foregroundMark x1="9752" y1="22019" x2="9752" y2="22019"/>
                        <a14:foregroundMark x1="10106" y1="19586" x2="10106" y2="19586"/>
                        <a14:foregroundMark x1="11525" y1="18370" x2="11525" y2="18370"/>
                        <a14:foregroundMark x1="12057" y1="20560" x2="12057" y2="20560"/>
                        <a14:foregroundMark x1="14894" y1="20438" x2="14894" y2="20438"/>
                        <a14:foregroundMark x1="18262" y1="19586" x2="18262" y2="19586"/>
                        <a14:foregroundMark x1="15957" y1="21168" x2="15957" y2="21168"/>
                        <a14:foregroundMark x1="16312" y1="18491" x2="16312" y2="18491"/>
                        <a14:foregroundMark x1="14362" y1="17397" x2="14362" y2="17397"/>
                        <a14:foregroundMark x1="12057" y1="14842" x2="12057" y2="14842"/>
                        <a14:foregroundMark x1="12589" y1="13625" x2="12589" y2="13625"/>
                        <a14:foregroundMark x1="14894" y1="12895" x2="14894" y2="12895"/>
                        <a14:foregroundMark x1="16489" y1="12044" x2="16489" y2="12044"/>
                        <a14:foregroundMark x1="18262" y1="10462" x2="18262" y2="10462"/>
                        <a14:foregroundMark x1="20567" y1="9611" x2="20567" y2="9611"/>
                        <a14:foregroundMark x1="22163" y1="9124" x2="22163" y2="9124"/>
                        <a14:foregroundMark x1="16844" y1="16058" x2="16844" y2="16058"/>
                        <a14:foregroundMark x1="17908" y1="17397" x2="17908" y2="17397"/>
                        <a14:foregroundMark x1="19149" y1="18248" x2="19149" y2="18248"/>
                        <a14:foregroundMark x1="20745" y1="19708" x2="20745" y2="19708"/>
                        <a14:foregroundMark x1="23936" y1="19708" x2="23936" y2="19708"/>
                        <a14:foregroundMark x1="25177" y1="21290" x2="25177" y2="21290"/>
                        <a14:foregroundMark x1="27482" y1="20073" x2="27482" y2="20073"/>
                        <a14:foregroundMark x1="28369" y1="21533" x2="28369" y2="21533"/>
                        <a14:foregroundMark x1="25355" y1="19100" x2="25355" y2="19100"/>
                        <a14:foregroundMark x1="22163" y1="17883" x2="22163" y2="17883"/>
                        <a14:foregroundMark x1="20567" y1="15815" x2="20567" y2="15815"/>
                        <a14:foregroundMark x1="19504" y1="14234" x2="19504" y2="14234"/>
                        <a14:foregroundMark x1="19681" y1="13017" x2="19681" y2="13017"/>
                        <a14:foregroundMark x1="19504" y1="11922" x2="19504" y2="11922"/>
                        <a14:foregroundMark x1="21809" y1="11800" x2="21809" y2="11800"/>
                        <a14:foregroundMark x1="21277" y1="14234" x2="21277" y2="14234"/>
                        <a14:foregroundMark x1="23404" y1="15085" x2="23404" y2="15085"/>
                        <a14:foregroundMark x1="25177" y1="17153" x2="25177" y2="17153"/>
                        <a14:foregroundMark x1="29078" y1="17762" x2="29078" y2="17762"/>
                        <a14:foregroundMark x1="31738" y1="18248" x2="31738" y2="18248"/>
                        <a14:foregroundMark x1="32447" y1="19465" x2="32447" y2="19465"/>
                        <a14:foregroundMark x1="34220" y1="20681" x2="34220" y2="20681"/>
                        <a14:foregroundMark x1="35816" y1="20073" x2="35816" y2="20073"/>
                        <a14:foregroundMark x1="35461" y1="18613" x2="35461" y2="18613"/>
                        <a14:foregroundMark x1="32979" y1="17397" x2="32979" y2="17397"/>
                        <a14:foregroundMark x1="29078" y1="15815" x2="29078" y2="15815"/>
                        <a14:foregroundMark x1="27482" y1="14112" x2="27482" y2="14112"/>
                        <a14:foregroundMark x1="28191" y1="12530" x2="28191" y2="12530"/>
                        <a14:foregroundMark x1="32092" y1="12044" x2="32092" y2="12044"/>
                        <a14:foregroundMark x1="26773" y1="9367" x2="26773" y2="9367"/>
                        <a14:foregroundMark x1="28191" y1="7421" x2="28191" y2="7421"/>
                        <a14:foregroundMark x1="30496" y1="5961" x2="30496" y2="5961"/>
                        <a14:foregroundMark x1="31560" y1="8273" x2="31560" y2="8273"/>
                        <a14:foregroundMark x1="33156" y1="11314" x2="33156" y2="11314"/>
                        <a14:foregroundMark x1="34220" y1="14477" x2="34220" y2="14477"/>
                        <a14:foregroundMark x1="37057" y1="15693" x2="37057" y2="15693"/>
                        <a14:foregroundMark x1="38830" y1="15572" x2="38830" y2="15572"/>
                        <a14:foregroundMark x1="43440" y1="16180" x2="43440" y2="16180"/>
                        <a14:foregroundMark x1="45567" y1="20681" x2="45567" y2="20681"/>
                        <a14:foregroundMark x1="37766" y1="39659" x2="37766" y2="39659"/>
                        <a14:foregroundMark x1="35461" y1="13139" x2="35461" y2="13139"/>
                        <a14:foregroundMark x1="34220" y1="10341" x2="34220" y2="10341"/>
                        <a14:foregroundMark x1="33156" y1="8273" x2="33156" y2="8273"/>
                        <a14:foregroundMark x1="33156" y1="7056" x2="33156" y2="7056"/>
                        <a14:foregroundMark x1="33688" y1="5353" x2="33688" y2="5353"/>
                        <a14:foregroundMark x1="36525" y1="4866" x2="36525" y2="4866"/>
                        <a14:foregroundMark x1="33865" y1="3771" x2="33865" y2="3771"/>
                        <a14:foregroundMark x1="37234" y1="3406" x2="37234" y2="3406"/>
                        <a14:foregroundMark x1="41135" y1="4380" x2="41135" y2="4380"/>
                        <a14:foregroundMark x1="43617" y1="4745" x2="43617" y2="4745"/>
                        <a14:foregroundMark x1="79610" y1="59732" x2="79610" y2="59732"/>
                        <a14:foregroundMark x1="78191" y1="62895" x2="78191" y2="62895"/>
                        <a14:foregroundMark x1="71277" y1="63382" x2="71277" y2="63382"/>
                        <a14:foregroundMark x1="87057" y1="63017" x2="87057" y2="63017"/>
                        <a14:foregroundMark x1="86879" y1="60219" x2="86879" y2="60219"/>
                        <a14:foregroundMark x1="68085" y1="63017" x2="68085" y2="63260"/>
                        <a14:foregroundMark x1="52305" y1="53771" x2="52305" y2="53771"/>
                        <a14:foregroundMark x1="47518" y1="57056" x2="47518" y2="57056"/>
                        <a14:foregroundMark x1="44858" y1="50852" x2="44858" y2="50852"/>
                        <a14:foregroundMark x1="37057" y1="50365" x2="37057" y2="50243"/>
                        <a14:foregroundMark x1="30674" y1="51338" x2="30674" y2="51338"/>
                        <a14:foregroundMark x1="26596" y1="58029" x2="26596" y2="58029"/>
                        <a14:foregroundMark x1="22695" y1="60706" x2="22695" y2="60706"/>
                        <a14:foregroundMark x1="36879" y1="87835" x2="36879" y2="87835"/>
                        <a14:foregroundMark x1="31028" y1="88200" x2="31028" y2="88200"/>
                        <a14:foregroundMark x1="30674" y1="92579" x2="30674" y2="92701"/>
                        <a14:foregroundMark x1="36879" y1="94404" x2="37057" y2="94404"/>
                        <a14:foregroundMark x1="38652" y1="93309" x2="38652" y2="93309"/>
                        <a14:foregroundMark x1="31560" y1="96350" x2="31560" y2="96350"/>
                        <a14:foregroundMark x1="37766" y1="96594" x2="37766" y2="96594"/>
                        <a14:foregroundMark x1="47340" y1="95255" x2="47340" y2="95255"/>
                        <a14:foregroundMark x1="55496" y1="95742" x2="55496" y2="95742"/>
                        <a14:foregroundMark x1="53191" y1="94161" x2="53191" y2="94161"/>
                        <a14:foregroundMark x1="56560" y1="93066" x2="56560" y2="93066"/>
                        <a14:foregroundMark x1="47518" y1="93066" x2="47518" y2="93066"/>
                        <a14:foregroundMark x1="52837" y1="90633" x2="52837" y2="90633"/>
                        <a14:foregroundMark x1="52305" y1="88686" x2="52305" y2="88686"/>
                        <a14:foregroundMark x1="42021" y1="16302" x2="42021" y2="16302"/>
                        <a14:foregroundMark x1="39184" y1="12895" x2="39184" y2="12895"/>
                        <a14:foregroundMark x1="37057" y1="9854" x2="37057" y2="9854"/>
                        <a14:foregroundMark x1="35816" y1="7786" x2="35816" y2="7786"/>
                        <a14:foregroundMark x1="38652" y1="6083" x2="38652" y2="6083"/>
                        <a14:foregroundMark x1="42376" y1="6448" x2="42376" y2="6448"/>
                        <a14:foregroundMark x1="44858" y1="12044" x2="44858" y2="12044"/>
                        <a14:foregroundMark x1="45567" y1="15085" x2="45567" y2="15085"/>
                        <a14:foregroundMark x1="47340" y1="17275" x2="47340" y2="17275"/>
                        <a14:foregroundMark x1="49645" y1="15693" x2="49645" y2="15693"/>
                        <a14:foregroundMark x1="48404" y1="13382" x2="48404" y2="13382"/>
                        <a14:foregroundMark x1="26241" y1="28102" x2="26241" y2="28102"/>
                        <a14:foregroundMark x1="67021" y1="59732" x2="67021" y2="597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086" y="2313422"/>
            <a:ext cx="2380068" cy="3468824"/>
          </a:xfrm>
          <a:prstGeom prst="rect">
            <a:avLst/>
          </a:prstGeom>
        </p:spPr>
      </p:pic>
      <p:sp>
        <p:nvSpPr>
          <p:cNvPr id="11" name="Скругленный прямоугольник 10"/>
          <p:cNvSpPr/>
          <p:nvPr/>
        </p:nvSpPr>
        <p:spPr>
          <a:xfrm>
            <a:off x="6478621" y="1962150"/>
            <a:ext cx="5019473" cy="4074734"/>
          </a:xfrm>
          <a:prstGeom prst="roundRect">
            <a:avLst/>
          </a:prstGeom>
          <a:solidFill>
            <a:srgbClr val="1694E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78621" y="2229802"/>
            <a:ext cx="50194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rgbClr val="FFFF00"/>
                </a:solidFill>
              </a:rPr>
              <a:t>Любі діти! Добрий день!</a:t>
            </a:r>
          </a:p>
          <a:p>
            <a:pPr algn="ctr"/>
            <a:r>
              <a:rPr lang="uk-UA" sz="3200" b="1" dirty="0">
                <a:solidFill>
                  <a:srgbClr val="FFFF00"/>
                </a:solidFill>
              </a:rPr>
              <a:t>Зичу праці і пісень.</a:t>
            </a:r>
          </a:p>
          <a:p>
            <a:pPr algn="ctr"/>
            <a:r>
              <a:rPr lang="uk-UA" sz="3200" b="1" dirty="0">
                <a:solidFill>
                  <a:srgbClr val="FFFF00"/>
                </a:solidFill>
              </a:rPr>
              <a:t>А ще, друзі, всім бажаю</a:t>
            </a:r>
          </a:p>
          <a:p>
            <a:pPr algn="ctr"/>
            <a:r>
              <a:rPr lang="uk-UA" sz="3200" b="1" dirty="0">
                <a:solidFill>
                  <a:srgbClr val="FFFF00"/>
                </a:solidFill>
              </a:rPr>
              <a:t>Сил, натхнення </a:t>
            </a:r>
            <a:endParaRPr lang="uk-UA" sz="3200" b="1" dirty="0" smtClean="0">
              <a:solidFill>
                <a:srgbClr val="FFFF00"/>
              </a:solidFill>
            </a:endParaRPr>
          </a:p>
          <a:p>
            <a:pPr algn="ctr"/>
            <a:r>
              <a:rPr lang="uk-UA" sz="3200" b="1" dirty="0" smtClean="0">
                <a:solidFill>
                  <a:srgbClr val="FFFF00"/>
                </a:solidFill>
              </a:rPr>
              <a:t>на </a:t>
            </a:r>
            <a:r>
              <a:rPr lang="uk-UA" sz="3200" b="1" dirty="0">
                <a:solidFill>
                  <a:srgbClr val="FFFF00"/>
                </a:solidFill>
              </a:rPr>
              <a:t>весь день!</a:t>
            </a:r>
          </a:p>
          <a:p>
            <a:pPr algn="ctr"/>
            <a:r>
              <a:rPr lang="uk-UA" sz="3200" b="1" dirty="0">
                <a:solidFill>
                  <a:srgbClr val="FFFF00"/>
                </a:solidFill>
              </a:rPr>
              <a:t>Добрий день! </a:t>
            </a:r>
            <a:endParaRPr lang="uk-UA" sz="3200" b="1" dirty="0" smtClean="0">
              <a:solidFill>
                <a:srgbClr val="FFFF00"/>
              </a:solidFill>
            </a:endParaRPr>
          </a:p>
          <a:p>
            <a:pPr algn="ctr"/>
            <a:r>
              <a:rPr lang="uk-UA" sz="3200" b="1" dirty="0" smtClean="0">
                <a:solidFill>
                  <a:srgbClr val="FFFF00"/>
                </a:solidFill>
              </a:rPr>
              <a:t>Добрий </a:t>
            </a:r>
            <a:r>
              <a:rPr lang="uk-UA" sz="3200" b="1" dirty="0">
                <a:solidFill>
                  <a:srgbClr val="FFFF00"/>
                </a:solidFill>
              </a:rPr>
              <a:t>день! </a:t>
            </a:r>
          </a:p>
        </p:txBody>
      </p:sp>
    </p:spTree>
    <p:extLst>
      <p:ext uri="{BB962C8B-B14F-4D97-AF65-F5344CB8AC3E}">
        <p14:creationId xmlns:p14="http://schemas.microsoft.com/office/powerpoint/2010/main" val="1335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Картинки по запросу &quot;клипарт дети учитель доска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8" b="5025"/>
          <a:stretch/>
        </p:blipFill>
        <p:spPr bwMode="auto">
          <a:xfrm>
            <a:off x="587828" y="1227910"/>
            <a:ext cx="11025051" cy="549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Психологічна настанова на урок. Вправа «</a:t>
            </a:r>
            <a:r>
              <a:rPr lang="uk-UA" sz="2000" b="1" dirty="0" err="1" smtClean="0">
                <a:solidFill>
                  <a:schemeClr val="bg1"/>
                </a:solidFill>
              </a:rPr>
              <a:t>Самоналаштування</a:t>
            </a:r>
            <a:r>
              <a:rPr lang="uk-UA" sz="2000" b="1" dirty="0" smtClean="0">
                <a:solidFill>
                  <a:schemeClr val="bg1"/>
                </a:solidFill>
              </a:rPr>
              <a:t>».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1" name="Прямокутник: округлені кути 11">
            <a:extLst>
              <a:ext uri="{FF2B5EF4-FFF2-40B4-BE49-F238E27FC236}">
                <a16:creationId xmlns:a16="http://schemas.microsoft.com/office/drawing/2014/main" id="{9A9DA5F3-FC9A-4C90-98EC-B2DAA10233BC}"/>
              </a:ext>
            </a:extLst>
          </p:cNvPr>
          <p:cNvSpPr/>
          <p:nvPr/>
        </p:nvSpPr>
        <p:spPr>
          <a:xfrm>
            <a:off x="3191165" y="1502628"/>
            <a:ext cx="5994293" cy="15593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Відчуймо себе часточками колективу, краю, держави, Всесвіту і скажімо:</a:t>
            </a:r>
            <a:endParaRPr lang="uk-UA" sz="28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765884" y="3146442"/>
            <a:ext cx="50532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>
                <a:solidFill>
                  <a:srgbClr val="FFFF00"/>
                </a:solidFill>
              </a:rPr>
              <a:t>Я зможу сьогодні добре працювати на </a:t>
            </a:r>
            <a:r>
              <a:rPr lang="uk-UA" sz="3600" b="1" dirty="0" err="1" smtClean="0">
                <a:solidFill>
                  <a:srgbClr val="FFFF00"/>
                </a:solidFill>
              </a:rPr>
              <a:t>уроці</a:t>
            </a:r>
            <a:r>
              <a:rPr lang="uk-UA" sz="3600" b="1" dirty="0" smtClean="0">
                <a:solidFill>
                  <a:srgbClr val="FFFF00"/>
                </a:solidFill>
              </a:rPr>
              <a:t>!</a:t>
            </a:r>
            <a:endParaRPr lang="uk-UA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16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Картинки по запросу &quot;клипарт дети учитель доска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8" b="5025"/>
          <a:stretch/>
        </p:blipFill>
        <p:spPr bwMode="auto">
          <a:xfrm>
            <a:off x="587828" y="1227910"/>
            <a:ext cx="11025051" cy="549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Психологічна настанова на урок. Вправа «</a:t>
            </a:r>
            <a:r>
              <a:rPr lang="uk-UA" sz="2000" b="1" dirty="0" err="1" smtClean="0">
                <a:solidFill>
                  <a:schemeClr val="bg1"/>
                </a:solidFill>
              </a:rPr>
              <a:t>Самоналаштування</a:t>
            </a:r>
            <a:r>
              <a:rPr lang="uk-UA" sz="2000" b="1" dirty="0" smtClean="0">
                <a:solidFill>
                  <a:schemeClr val="bg1"/>
                </a:solidFill>
              </a:rPr>
              <a:t>».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1" name="Прямокутник: округлені кути 11">
            <a:extLst>
              <a:ext uri="{FF2B5EF4-FFF2-40B4-BE49-F238E27FC236}">
                <a16:creationId xmlns:a16="http://schemas.microsoft.com/office/drawing/2014/main" id="{9A9DA5F3-FC9A-4C90-98EC-B2DAA10233BC}"/>
              </a:ext>
            </a:extLst>
          </p:cNvPr>
          <p:cNvSpPr/>
          <p:nvPr/>
        </p:nvSpPr>
        <p:spPr>
          <a:xfrm>
            <a:off x="3191165" y="1502628"/>
            <a:ext cx="5994293" cy="15593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Відчуймо себе часточками колективу, краю, держави, Всесвіту і скажімо:</a:t>
            </a:r>
            <a:endParaRPr lang="uk-UA" sz="28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57068" y="3460335"/>
            <a:ext cx="57397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4000" b="1" dirty="0" smtClean="0">
                <a:solidFill>
                  <a:srgbClr val="FFFF00"/>
                </a:solidFill>
              </a:rPr>
              <a:t>Я – творча особистість!</a:t>
            </a:r>
          </a:p>
        </p:txBody>
      </p:sp>
    </p:spTree>
    <p:extLst>
      <p:ext uri="{BB962C8B-B14F-4D97-AF65-F5344CB8AC3E}">
        <p14:creationId xmlns:p14="http://schemas.microsoft.com/office/powerpoint/2010/main" val="261026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Картинки по запросу &quot;клипарт дети учитель доска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8" b="5025"/>
          <a:stretch/>
        </p:blipFill>
        <p:spPr bwMode="auto">
          <a:xfrm>
            <a:off x="587828" y="1227910"/>
            <a:ext cx="11025051" cy="549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Психологічна настанова на урок. Вправа «</a:t>
            </a:r>
            <a:r>
              <a:rPr lang="uk-UA" sz="2000" b="1" dirty="0" err="1" smtClean="0">
                <a:solidFill>
                  <a:schemeClr val="bg1"/>
                </a:solidFill>
              </a:rPr>
              <a:t>Самоналаштування</a:t>
            </a:r>
            <a:r>
              <a:rPr lang="uk-UA" sz="2000" b="1" dirty="0" smtClean="0">
                <a:solidFill>
                  <a:schemeClr val="bg1"/>
                </a:solidFill>
              </a:rPr>
              <a:t>».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1" name="Прямокутник: округлені кути 11">
            <a:extLst>
              <a:ext uri="{FF2B5EF4-FFF2-40B4-BE49-F238E27FC236}">
                <a16:creationId xmlns:a16="http://schemas.microsoft.com/office/drawing/2014/main" id="{9A9DA5F3-FC9A-4C90-98EC-B2DAA10233BC}"/>
              </a:ext>
            </a:extLst>
          </p:cNvPr>
          <p:cNvSpPr/>
          <p:nvPr/>
        </p:nvSpPr>
        <p:spPr>
          <a:xfrm>
            <a:off x="3191165" y="1502628"/>
            <a:ext cx="5994293" cy="15593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Відчуймо себе часточками колективу, краю, держави, Всесвіту і скажімо:</a:t>
            </a:r>
            <a:endParaRPr lang="uk-UA" sz="28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573721" y="3061967"/>
            <a:ext cx="50532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>
                <a:solidFill>
                  <a:srgbClr val="FFFF00"/>
                </a:solidFill>
              </a:rPr>
              <a:t>Я бажаю успіхів на </a:t>
            </a:r>
            <a:r>
              <a:rPr lang="uk-UA" sz="3600" b="1" dirty="0" err="1" smtClean="0">
                <a:solidFill>
                  <a:srgbClr val="FFFF00"/>
                </a:solidFill>
              </a:rPr>
              <a:t>уроці</a:t>
            </a:r>
            <a:r>
              <a:rPr lang="uk-UA" sz="3600" b="1" dirty="0" smtClean="0">
                <a:solidFill>
                  <a:srgbClr val="FFFF00"/>
                </a:solidFill>
              </a:rPr>
              <a:t> і собі, і всім однокласникам.</a:t>
            </a:r>
            <a:endParaRPr lang="uk-UA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3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6518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Повідомлення теми уроку. </a:t>
            </a:r>
          </a:p>
        </p:txBody>
      </p:sp>
      <p:sp>
        <p:nvSpPr>
          <p:cNvPr id="17" name="Выноска-облако 16"/>
          <p:cNvSpPr/>
          <p:nvPr/>
        </p:nvSpPr>
        <p:spPr>
          <a:xfrm rot="336341">
            <a:off x="2683331" y="1339447"/>
            <a:ext cx="9150811" cy="5129518"/>
          </a:xfrm>
          <a:prstGeom prst="cloudCallout">
            <a:avLst>
              <a:gd name="adj1" fmla="val -44716"/>
              <a:gd name="adj2" fmla="val -25325"/>
            </a:avLst>
          </a:prstGeom>
          <a:solidFill>
            <a:srgbClr val="1694E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01161" y="2398512"/>
            <a:ext cx="69151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Сьогодні на уроці ми познайомимось з поняттям «афіша вистави».</a:t>
            </a:r>
          </a:p>
          <a:p>
            <a:pPr algn="ctr"/>
            <a:r>
              <a:rPr lang="uk-U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Будемо створювати афішу до п'єси –казки Наталі </a:t>
            </a:r>
            <a:r>
              <a:rPr lang="uk-UA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Осипчук</a:t>
            </a:r>
            <a:r>
              <a:rPr lang="uk-U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«Стрімкий, як вітер». </a:t>
            </a:r>
            <a:endParaRPr lang="uk-UA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5" y="1928104"/>
            <a:ext cx="3216898" cy="463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90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0677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Словникова робота. Стіна слів.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1685645"/>
            <a:ext cx="10058400" cy="474518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09500" y="2582996"/>
            <a:ext cx="61121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rgbClr val="FF0000"/>
                </a:solidFill>
              </a:rPr>
              <a:t>Афіша</a:t>
            </a:r>
            <a:r>
              <a:rPr lang="uk-UA" sz="3600" b="1" i="1" dirty="0" smtClean="0">
                <a:solidFill>
                  <a:srgbClr val="FF0000"/>
                </a:solidFill>
              </a:rPr>
              <a:t> </a:t>
            </a:r>
            <a:r>
              <a:rPr lang="uk-UA" sz="3600" b="1" dirty="0"/>
              <a:t>– </a:t>
            </a:r>
            <a:r>
              <a:rPr lang="uk-UA" sz="3600" b="1" dirty="0" smtClean="0"/>
              <a:t>надруковане або написане за певною формою оголошення про концерт, виставу, лекцію та інше. </a:t>
            </a:r>
            <a:endParaRPr lang="uk-UA" sz="3600" b="1" dirty="0"/>
          </a:p>
        </p:txBody>
      </p:sp>
      <p:sp>
        <p:nvSpPr>
          <p:cNvPr id="7" name="Равнобедренный треугольник 6"/>
          <p:cNvSpPr/>
          <p:nvPr/>
        </p:nvSpPr>
        <p:spPr>
          <a:xfrm rot="6556522">
            <a:off x="5172573" y="2554987"/>
            <a:ext cx="152555" cy="5601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675350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89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03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Картинки по запросу &quot;клипарт учень&quot;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44" y="2402573"/>
            <a:ext cx="2362923" cy="400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6518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Бесіда. </a:t>
            </a:r>
            <a:r>
              <a:rPr lang="uk-UA" sz="2000" b="1" dirty="0">
                <a:solidFill>
                  <a:schemeClr val="bg1"/>
                </a:solidFill>
              </a:rPr>
              <a:t>М</a:t>
            </a:r>
            <a:r>
              <a:rPr lang="uk-UA" sz="2000" b="1" dirty="0" smtClean="0">
                <a:solidFill>
                  <a:schemeClr val="bg1"/>
                </a:solidFill>
              </a:rPr>
              <a:t>еседж уроку.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45892" y="1871379"/>
            <a:ext cx="3216898" cy="463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Выноска-облако 16"/>
          <p:cNvSpPr/>
          <p:nvPr/>
        </p:nvSpPr>
        <p:spPr>
          <a:xfrm flipH="1">
            <a:off x="2143260" y="1586128"/>
            <a:ext cx="7735328" cy="4920811"/>
          </a:xfrm>
          <a:prstGeom prst="cloudCallout">
            <a:avLst>
              <a:gd name="adj1" fmla="val 59640"/>
              <a:gd name="adj2" fmla="val -46490"/>
            </a:avLst>
          </a:prstGeom>
          <a:solidFill>
            <a:srgbClr val="1694E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96667" y="2465637"/>
            <a:ext cx="6857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Грамотна людина володіє мовою.</a:t>
            </a:r>
          </a:p>
          <a:p>
            <a:pPr algn="ctr"/>
            <a:r>
              <a:rPr lang="uk-UA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Медіаграмотна</a:t>
            </a:r>
            <a:r>
              <a:rPr lang="uk-UA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</a:p>
          <a:p>
            <a:pPr algn="ctr"/>
            <a:r>
              <a:rPr lang="uk-UA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світом.</a:t>
            </a:r>
            <a:endParaRPr lang="uk-UA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518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Картинки по запросу &quot;клипарт учень&quot;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14569" y="2470655"/>
            <a:ext cx="2362923" cy="400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6518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Бесіда</a:t>
            </a:r>
            <a:r>
              <a:rPr lang="uk-UA" sz="2000" b="1" dirty="0" smtClean="0">
                <a:solidFill>
                  <a:schemeClr val="bg1"/>
                </a:solidFill>
              </a:rPr>
              <a:t>. Що таке «медіа».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5" y="1961720"/>
            <a:ext cx="3216898" cy="463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Выноска-облако 16"/>
          <p:cNvSpPr/>
          <p:nvPr/>
        </p:nvSpPr>
        <p:spPr>
          <a:xfrm>
            <a:off x="2241908" y="1556154"/>
            <a:ext cx="7735328" cy="4920811"/>
          </a:xfrm>
          <a:prstGeom prst="cloudCallout">
            <a:avLst>
              <a:gd name="adj1" fmla="val 53107"/>
              <a:gd name="adj2" fmla="val -49669"/>
            </a:avLst>
          </a:prstGeom>
          <a:solidFill>
            <a:srgbClr val="1694E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30821" y="2506647"/>
            <a:ext cx="63575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uk-UA" sz="3600" b="1" dirty="0" smtClean="0">
                <a:solidFill>
                  <a:schemeClr val="bg1"/>
                </a:solidFill>
              </a:rPr>
              <a:t>Як ви розумієте вищевказаний вислів?</a:t>
            </a:r>
          </a:p>
          <a:p>
            <a:pPr marL="571500" indent="-571500">
              <a:buFontTx/>
              <a:buChar char="-"/>
            </a:pPr>
            <a:r>
              <a:rPr lang="uk-UA" sz="3600" b="1" dirty="0" smtClean="0">
                <a:solidFill>
                  <a:schemeClr val="bg1"/>
                </a:solidFill>
              </a:rPr>
              <a:t>Що таке «медіа»?</a:t>
            </a:r>
          </a:p>
          <a:p>
            <a:pPr marL="571500" indent="-571500">
              <a:buFontTx/>
              <a:buChar char="-"/>
            </a:pPr>
            <a:r>
              <a:rPr lang="uk-UA" sz="3600" b="1" dirty="0" smtClean="0">
                <a:solidFill>
                  <a:schemeClr val="bg1"/>
                </a:solidFill>
              </a:rPr>
              <a:t>Поясніть словосполучення «</a:t>
            </a:r>
            <a:r>
              <a:rPr lang="uk-UA" sz="3600" b="1" dirty="0" err="1" smtClean="0">
                <a:solidFill>
                  <a:schemeClr val="bg1"/>
                </a:solidFill>
              </a:rPr>
              <a:t>медіаграмотна</a:t>
            </a:r>
            <a:r>
              <a:rPr lang="uk-UA" sz="3600" b="1" dirty="0" smtClean="0">
                <a:solidFill>
                  <a:schemeClr val="bg1"/>
                </a:solidFill>
              </a:rPr>
              <a:t> людина»?</a:t>
            </a:r>
          </a:p>
          <a:p>
            <a:pPr marL="571500" indent="-571500">
              <a:buFontTx/>
              <a:buChar char="-"/>
            </a:pPr>
            <a:endParaRPr lang="uk-UA" sz="3600" b="1" dirty="0" smtClean="0">
              <a:solidFill>
                <a:schemeClr val="bg1"/>
              </a:solidFill>
            </a:endParaRPr>
          </a:p>
          <a:p>
            <a:pPr marL="571500" indent="-571500">
              <a:buFontTx/>
              <a:buChar char="-"/>
            </a:pPr>
            <a:endParaRPr lang="uk-UA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37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9531</TotalTime>
  <Words>499</Words>
  <Application>Microsoft Office PowerPoint</Application>
  <PresentationFormat>Широкоэкранный</PresentationFormat>
  <Paragraphs>122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Monotype Corsiva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812</cp:revision>
  <dcterms:created xsi:type="dcterms:W3CDTF">2018-01-05T16:38:53Z</dcterms:created>
  <dcterms:modified xsi:type="dcterms:W3CDTF">2022-02-22T15:38:41Z</dcterms:modified>
</cp:coreProperties>
</file>