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015" r:id="rId3"/>
    <p:sldId id="2016" r:id="rId4"/>
    <p:sldId id="2030" r:id="rId5"/>
    <p:sldId id="2029" r:id="rId6"/>
    <p:sldId id="267" r:id="rId7"/>
    <p:sldId id="2034" r:id="rId8"/>
    <p:sldId id="2033" r:id="rId9"/>
    <p:sldId id="2036" r:id="rId10"/>
    <p:sldId id="2037" r:id="rId11"/>
    <p:sldId id="2035" r:id="rId12"/>
    <p:sldId id="2039" r:id="rId13"/>
    <p:sldId id="2040" r:id="rId14"/>
    <p:sldId id="2038" r:id="rId15"/>
    <p:sldId id="2042" r:id="rId16"/>
    <p:sldId id="2041" r:id="rId17"/>
    <p:sldId id="2044" r:id="rId18"/>
    <p:sldId id="2043" r:id="rId19"/>
    <p:sldId id="2045" r:id="rId20"/>
    <p:sldId id="202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Савичев" initials="ВС" lastIdx="0" clrIdx="0">
    <p:extLst>
      <p:ext uri="{19B8F6BF-5375-455C-9EA6-DF929625EA0E}">
        <p15:presenceInfo xmlns:p15="http://schemas.microsoft.com/office/powerpoint/2012/main" userId="0b7174497e35e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FFF"/>
    <a:srgbClr val="00B050"/>
    <a:srgbClr val="F628CF"/>
    <a:srgbClr val="FFFF00"/>
    <a:srgbClr val="FF6600"/>
    <a:srgbClr val="FFB441"/>
    <a:srgbClr val="E8C4E5"/>
    <a:srgbClr val="1694E9"/>
    <a:srgbClr val="B96FA6"/>
    <a:srgbClr val="709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59" autoAdjust="0"/>
    <p:restoredTop sz="94340" autoAdjust="0"/>
  </p:normalViewPr>
  <p:slideViewPr>
    <p:cSldViewPr snapToGrid="0">
      <p:cViewPr varScale="1">
        <p:scale>
          <a:sx n="73" d="100"/>
          <a:sy n="73" d="100"/>
        </p:scale>
        <p:origin x="43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284BD7EA-9203-441D-B09D-5F298B954C30}"/>
    <pc:docChg chg="delSld">
      <pc:chgData name="Виктория Мешковая" userId="30cc52346335888d" providerId="LiveId" clId="{284BD7EA-9203-441D-B09D-5F298B954C30}" dt="2021-02-24T17:40:14.574" v="1" actId="2696"/>
      <pc:docMkLst>
        <pc:docMk/>
      </pc:docMkLst>
      <pc:sldChg chg="del">
        <pc:chgData name="Виктория Мешковая" userId="30cc52346335888d" providerId="LiveId" clId="{284BD7EA-9203-441D-B09D-5F298B954C30}" dt="2021-02-24T17:39:56.014" v="0" actId="2696"/>
        <pc:sldMkLst>
          <pc:docMk/>
          <pc:sldMk cId="1361635452" sldId="1241"/>
        </pc:sldMkLst>
      </pc:sldChg>
      <pc:sldChg chg="del">
        <pc:chgData name="Виктория Мешковая" userId="30cc52346335888d" providerId="LiveId" clId="{284BD7EA-9203-441D-B09D-5F298B954C30}" dt="2021-02-24T17:40:14.574" v="1" actId="2696"/>
        <pc:sldMkLst>
          <pc:docMk/>
          <pc:sldMk cId="617927253" sldId="1242"/>
        </pc:sldMkLst>
      </pc:sldChg>
    </pc:docChg>
  </pc:docChgLst>
  <pc:docChgLst>
    <pc:chgData name="Виктория Мешковая" userId="30cc52346335888d" providerId="LiveId" clId="{1A0FE604-2D76-440B-B129-317B7913D48C}"/>
    <pc:docChg chg="delSld">
      <pc:chgData name="Виктория Мешковая" userId="30cc52346335888d" providerId="LiveId" clId="{1A0FE604-2D76-440B-B129-317B7913D48C}" dt="2021-07-03T16:52:16.119" v="0" actId="47"/>
      <pc:docMkLst>
        <pc:docMk/>
      </pc:docMkLst>
      <pc:sldChg chg="del">
        <pc:chgData name="Виктория Мешковая" userId="30cc52346335888d" providerId="LiveId" clId="{1A0FE604-2D76-440B-B129-317B7913D48C}" dt="2021-07-03T16:52:16.119" v="0" actId="47"/>
        <pc:sldMkLst>
          <pc:docMk/>
          <pc:sldMk cId="1074175819" sldId="1654"/>
        </pc:sldMkLst>
      </pc:sldChg>
    </pc:docChg>
  </pc:docChgLst>
  <pc:docChgLst>
    <pc:chgData name="Виктория Мешковая" userId="30cc52346335888d" providerId="LiveId" clId="{566FE17F-8EE5-4A7E-9A6D-B829DD552EA6}"/>
    <pc:docChg chg="delSld modSld">
      <pc:chgData name="Виктория Мешковая" userId="30cc52346335888d" providerId="LiveId" clId="{566FE17F-8EE5-4A7E-9A6D-B829DD552EA6}" dt="2021-02-11T07:37:40.860" v="44" actId="20577"/>
      <pc:docMkLst>
        <pc:docMk/>
      </pc:docMkLst>
      <pc:sldChg chg="del">
        <pc:chgData name="Виктория Мешковая" userId="30cc52346335888d" providerId="LiveId" clId="{566FE17F-8EE5-4A7E-9A6D-B829DD552EA6}" dt="2021-02-11T07:37:07.768" v="1" actId="2696"/>
        <pc:sldMkLst>
          <pc:docMk/>
          <pc:sldMk cId="3870262881" sldId="606"/>
        </pc:sldMkLst>
      </pc:sldChg>
      <pc:sldChg chg="del">
        <pc:chgData name="Виктория Мешковая" userId="30cc52346335888d" providerId="LiveId" clId="{566FE17F-8EE5-4A7E-9A6D-B829DD552EA6}" dt="2021-02-11T07:35:57.127" v="0" actId="2696"/>
        <pc:sldMkLst>
          <pc:docMk/>
          <pc:sldMk cId="545416198" sldId="745"/>
        </pc:sldMkLst>
      </pc:sldChg>
      <pc:sldChg chg="addSp modSp mod">
        <pc:chgData name="Виктория Мешковая" userId="30cc52346335888d" providerId="LiveId" clId="{566FE17F-8EE5-4A7E-9A6D-B829DD552EA6}" dt="2021-02-11T07:37:40.860" v="44" actId="20577"/>
        <pc:sldMkLst>
          <pc:docMk/>
          <pc:sldMk cId="1361635452" sldId="1241"/>
        </pc:sldMkLst>
        <pc:spChg chg="add mod">
          <ac:chgData name="Виктория Мешковая" userId="30cc52346335888d" providerId="LiveId" clId="{566FE17F-8EE5-4A7E-9A6D-B829DD552EA6}" dt="2021-02-11T07:37:40.860" v="44" actId="20577"/>
          <ac:spMkLst>
            <pc:docMk/>
            <pc:sldMk cId="1361635452" sldId="1241"/>
            <ac:spMk id="4" creationId="{A652BCC7-1269-4513-9F6B-B56A85F10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0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0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4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5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6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6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5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1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9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3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1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0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9.gif"/><Relationship Id="rId2" Type="http://schemas.openxmlformats.org/officeDocument/2006/relationships/image" Target="../media/image5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4.png"/><Relationship Id="rId3" Type="http://schemas.openxmlformats.org/officeDocument/2006/relationships/image" Target="../media/image5.png"/><Relationship Id="rId21" Type="http://schemas.openxmlformats.org/officeDocument/2006/relationships/image" Target="../media/image27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23.png"/><Relationship Id="rId2" Type="http://schemas.openxmlformats.org/officeDocument/2006/relationships/image" Target="../media/image21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EA2D27-3162-4589-A246-3F009B8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10.02.22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8C102-C502-4A93-8A3A-DA1A0CF66F8A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64A31-F6FF-4C44-89A7-4073018163D3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№104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1026" name="Picture 2" descr="НАЧАЛЬНИЦЫ: Олимпиада по математик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2994" y="4050579"/>
            <a:ext cx="2890749" cy="261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B50740-B3CB-414A-A8A5-4E2126962BCE}"/>
              </a:ext>
            </a:extLst>
          </p:cNvPr>
          <p:cNvSpPr txBox="1"/>
          <p:nvPr/>
        </p:nvSpPr>
        <p:spPr>
          <a:xfrm>
            <a:off x="3138907" y="443117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uk-UA" sz="2400" dirty="0">
                <a:solidFill>
                  <a:prstClr val="white"/>
                </a:solidFill>
              </a:rPr>
              <a:t>Розділ 12. Ділення на одноцифрове число</a:t>
            </a:r>
            <a:endParaRPr lang="uk-UA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19949" y="1660783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Властивості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частки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та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застосування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їх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в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обчисленнях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Заміна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діленого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сумами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зручних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доданків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задач на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рух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Складання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і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рівнянь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2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10.02.22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Чому дорівнює частка: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1261581" y="1639444"/>
            <a:ext cx="5324957" cy="87167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якщо дільник дорівнює 1?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6586538" y="1639445"/>
            <a:ext cx="4386263" cy="871674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тоді частка дорівнює діленому</a:t>
            </a:r>
            <a:endParaRPr lang="uk-UA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1261581" y="2780301"/>
            <a:ext cx="5324957" cy="87167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якщо ділене дорівнює 0?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6586538" y="2780302"/>
            <a:ext cx="4386263" cy="871674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тоді частка дорівнює 0</a:t>
            </a:r>
            <a:endParaRPr lang="uk-UA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1261581" y="3921158"/>
            <a:ext cx="5324957" cy="87167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якщо дільник дорівнює діленому?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6586538" y="3921159"/>
            <a:ext cx="4386263" cy="871674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тоді частка дорівнює 1.</a:t>
            </a:r>
            <a:endParaRPr lang="uk-UA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8548" y="3992417"/>
            <a:ext cx="3196772" cy="31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9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10.02.22.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Заміни ділене сумами зручних доданків і виконай ділення. </a:t>
            </a: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Перевір множенням.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466625" y="1604828"/>
            <a:ext cx="2032000" cy="638312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693 : 3  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3498625" y="1604827"/>
            <a:ext cx="2840824" cy="63831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690:3+3:3</a:t>
            </a: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6339450" y="1604827"/>
            <a:ext cx="1926643" cy="63831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230+1</a:t>
            </a:r>
          </a:p>
        </p:txBody>
      </p:sp>
      <p:sp>
        <p:nvSpPr>
          <p:cNvPr id="13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8233691" y="1604827"/>
            <a:ext cx="1528763" cy="63831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231</a:t>
            </a:r>
          </a:p>
        </p:txBody>
      </p:sp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260926" y="2126163"/>
            <a:ext cx="903235" cy="40616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693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260926" y="1303737"/>
            <a:ext cx="886199" cy="79154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231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0187057" y="148785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10427256" y="2095282"/>
            <a:ext cx="71987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466625" y="2985794"/>
            <a:ext cx="2032000" cy="638312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836 : 4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3498625" y="2985793"/>
            <a:ext cx="2882372" cy="63831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800:4+36:4</a:t>
            </a:r>
          </a:p>
        </p:txBody>
      </p:sp>
      <p:sp>
        <p:nvSpPr>
          <p:cNvPr id="25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6339450" y="2985793"/>
            <a:ext cx="1926643" cy="63831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200+9</a:t>
            </a:r>
          </a:p>
        </p:txBody>
      </p:sp>
      <p:sp>
        <p:nvSpPr>
          <p:cNvPr id="26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8233691" y="2985793"/>
            <a:ext cx="1528763" cy="63831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209</a:t>
            </a:r>
          </a:p>
        </p:txBody>
      </p:sp>
      <p:sp>
        <p:nvSpPr>
          <p:cNvPr id="2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260926" y="3507129"/>
            <a:ext cx="903235" cy="40616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836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260926" y="2684703"/>
            <a:ext cx="886199" cy="79154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209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0187057" y="2868818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10427256" y="3476248"/>
            <a:ext cx="71987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466625" y="4560166"/>
            <a:ext cx="2032000" cy="638312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645 : 5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3498625" y="4560165"/>
            <a:ext cx="2840824" cy="63831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600:5 + 45:5</a:t>
            </a:r>
          </a:p>
        </p:txBody>
      </p:sp>
      <p:sp>
        <p:nvSpPr>
          <p:cNvPr id="33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6339450" y="4560165"/>
            <a:ext cx="1926643" cy="63831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120+9</a:t>
            </a:r>
          </a:p>
        </p:txBody>
      </p:sp>
      <p:sp>
        <p:nvSpPr>
          <p:cNvPr id="34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8233691" y="4560165"/>
            <a:ext cx="1528763" cy="63831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129</a:t>
            </a:r>
          </a:p>
        </p:txBody>
      </p:sp>
      <p:sp>
        <p:nvSpPr>
          <p:cNvPr id="3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260926" y="5081501"/>
            <a:ext cx="903235" cy="40616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645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260926" y="4259075"/>
            <a:ext cx="886199" cy="79154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129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0187057" y="4443190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10427256" y="5050620"/>
            <a:ext cx="71987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Рисунок 3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76296" y="1556833"/>
            <a:ext cx="2462431" cy="24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5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9" grpId="0"/>
      <p:bldP spid="20" grpId="0"/>
      <p:bldP spid="21" grpId="0"/>
      <p:bldP spid="24" grpId="0" animBg="1"/>
      <p:bldP spid="25" grpId="0" animBg="1"/>
      <p:bldP spid="26" grpId="0" animBg="1"/>
      <p:bldP spid="27" grpId="0"/>
      <p:bldP spid="28" grpId="0"/>
      <p:bldP spid="29" grpId="0"/>
      <p:bldP spid="32" grpId="0" animBg="1"/>
      <p:bldP spid="33" grpId="0" animBg="1"/>
      <p:bldP spid="34" grpId="0" animBg="1"/>
      <p:bldP spid="35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10.02.22.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Заміни ділене сумами зручних доданків і виконай ділення. </a:t>
            </a: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Перевір множенням.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466625" y="1604828"/>
            <a:ext cx="2032000" cy="638312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246 : 6 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3498625" y="1604827"/>
            <a:ext cx="2840824" cy="63831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240:6+6:6</a:t>
            </a: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6339450" y="1604827"/>
            <a:ext cx="1926643" cy="63831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40+1</a:t>
            </a:r>
          </a:p>
        </p:txBody>
      </p:sp>
      <p:sp>
        <p:nvSpPr>
          <p:cNvPr id="13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8233691" y="1604827"/>
            <a:ext cx="1528763" cy="63831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41</a:t>
            </a:r>
          </a:p>
        </p:txBody>
      </p:sp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260926" y="2126163"/>
            <a:ext cx="903235" cy="40616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246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260926" y="1303737"/>
            <a:ext cx="886199" cy="79154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41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0187057" y="148785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10427256" y="2095282"/>
            <a:ext cx="71987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466625" y="2985794"/>
            <a:ext cx="2032000" cy="638312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450:6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3498625" y="2985793"/>
            <a:ext cx="2882372" cy="63831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420:6+30:6</a:t>
            </a:r>
          </a:p>
        </p:txBody>
      </p:sp>
      <p:sp>
        <p:nvSpPr>
          <p:cNvPr id="25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6339450" y="2985793"/>
            <a:ext cx="1926643" cy="63831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70+5</a:t>
            </a:r>
          </a:p>
        </p:txBody>
      </p:sp>
      <p:sp>
        <p:nvSpPr>
          <p:cNvPr id="26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8233691" y="2985793"/>
            <a:ext cx="1528763" cy="63831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75</a:t>
            </a:r>
          </a:p>
        </p:txBody>
      </p:sp>
      <p:sp>
        <p:nvSpPr>
          <p:cNvPr id="2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166085" y="3457279"/>
            <a:ext cx="954026" cy="40616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450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260926" y="2684703"/>
            <a:ext cx="886199" cy="79154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75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0187057" y="2868818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10427256" y="3476248"/>
            <a:ext cx="71987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Рисунок 3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9970" y="3735026"/>
            <a:ext cx="2986449" cy="29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9" grpId="0"/>
      <p:bldP spid="20" grpId="0"/>
      <p:bldP spid="21" grpId="0"/>
      <p:bldP spid="24" grpId="0" animBg="1"/>
      <p:bldP spid="25" grpId="0" animBg="1"/>
      <p:bldP spid="26" grpId="0" animBg="1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10.02.22.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168062" y="1391346"/>
            <a:ext cx="10679786" cy="2052620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На одноколісному </a:t>
            </a:r>
            <a:r>
              <a:rPr lang="uk-UA" sz="3000" b="1" dirty="0" err="1">
                <a:solidFill>
                  <a:schemeClr val="tx1"/>
                </a:solidFill>
              </a:rPr>
              <a:t>скейті</a:t>
            </a:r>
            <a:r>
              <a:rPr lang="uk-UA" sz="3000" b="1" dirty="0">
                <a:solidFill>
                  <a:schemeClr val="tx1"/>
                </a:solidFill>
              </a:rPr>
              <a:t> хлопчик проїхав 36 км за 3 год. Скільки кілометрів він зможе проїхати за 2 год, якщо збільшити швидкість на 2 м/год?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36:3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165" y="3992917"/>
            <a:ext cx="738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=12(км/год) швидкість хлопчика спочатку;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12+2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57068" y="4586678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=14(км/год) нова швидкість;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89452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43738" y="529808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5726" y="529808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14·2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165" y="5304262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=28(км)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165" y="589452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хлопчик зможе проїхати 28 км. </a:t>
            </a:r>
          </a:p>
        </p:txBody>
      </p:sp>
      <p:pic>
        <p:nvPicPr>
          <p:cNvPr id="1026" name="Picture 2" descr="Мультфільм skater boy — Стоковий вектор © Merlinul #4699672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1000" y="3709289"/>
            <a:ext cx="1606499" cy="301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0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Мопед - Бесплатные картинки скачать без регистраций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8505" y="3111705"/>
            <a:ext cx="3138415" cy="198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10.02.22.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054100" y="1324140"/>
            <a:ext cx="10679786" cy="1764187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 err="1">
                <a:solidFill>
                  <a:schemeClr val="tx1"/>
                </a:solidFill>
              </a:rPr>
              <a:t>Електромопед</a:t>
            </a:r>
            <a:r>
              <a:rPr lang="uk-UA" sz="3000" b="1" dirty="0">
                <a:solidFill>
                  <a:schemeClr val="tx1"/>
                </a:solidFill>
              </a:rPr>
              <a:t> за 5 год прохав 60 км.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Першу половину шляху він їхав зі швидкістю 15 км/год.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На скільки менша була швидкість на другій половині шляху?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23042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23042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60:2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9" y="3216750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=30(км) половина шляху;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377925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377132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30:15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20249" y="3750574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=2(год) на першу половину шляху;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91895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391895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848214" y="4386632"/>
            <a:ext cx="591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=3(год) на другу половину шляху;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00453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00453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30:10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89351" y="4991709"/>
            <a:ext cx="795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=10(км/год) швидкість на другій половині дорозі;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120006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60435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60435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89351" y="5591523"/>
            <a:ext cx="795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=5(км/год)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9" y="614039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5 км/год.  </a:t>
            </a:r>
          </a:p>
        </p:txBody>
      </p:sp>
    </p:spTree>
    <p:extLst>
      <p:ext uri="{BB962C8B-B14F-4D97-AF65-F5344CB8AC3E}">
        <p14:creationId xmlns:p14="http://schemas.microsoft.com/office/powerpoint/2010/main" val="2677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10.02.22.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32348" y="3821004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24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30805" y="3144653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29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35167" y="2461056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594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34345" y="2419487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733068" y="2770046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3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648108" y="2797085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1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931933" y="2805768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9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167576" y="2805768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8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732348" y="3446397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27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730806" y="4176663"/>
            <a:ext cx="1415614" cy="422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24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730805" y="4588484"/>
            <a:ext cx="1415614" cy="344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2650210" y="2794096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2632244" y="2485104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3694484" y="1279932"/>
            <a:ext cx="72491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ru-RU" sz="3600" b="1" dirty="0"/>
              <a:t>594 : 3      513 : 9      378 : 6      759 : 3 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4413624" y="3802527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412081" y="3126176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63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416443" y="2442579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513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315621" y="2401010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9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414344" y="2751569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45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329384" y="2778608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5613209" y="2787291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413624" y="3427920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63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5331486" y="2775619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5313520" y="2466627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7064415" y="3802526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7062872" y="3126175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18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7067234" y="2442578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378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7966412" y="2401009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7065135" y="2751568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36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980175" y="2778607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8264000" y="2787290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064415" y="3427919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18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7982277" y="2775618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7964311" y="2466626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9803666" y="3802526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9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9802123" y="3126175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9806485" y="2442578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759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10705663" y="2401009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9804386" y="2751568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6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10719426" y="2778607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2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11003251" y="2787290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11238894" y="2787290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9803666" y="3427919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15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9802124" y="4158185"/>
            <a:ext cx="1415614" cy="422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</a:t>
            </a:r>
            <a:r>
              <a:rPr lang="uk-UA" sz="3200" i="1" u="sng" dirty="0">
                <a:solidFill>
                  <a:schemeClr val="tx1"/>
                </a:solidFill>
              </a:rPr>
              <a:t>9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9802123" y="4570006"/>
            <a:ext cx="1415614" cy="344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10721528" y="2775618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10703562" y="2466626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Рисунок 6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2095" y="3600923"/>
            <a:ext cx="3146473" cy="314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6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рівняння та розв'яжи</a:t>
            </a:r>
          </a:p>
        </p:txBody>
      </p:sp>
      <p:sp>
        <p:nvSpPr>
          <p:cNvPr id="7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1487285" y="1243013"/>
            <a:ext cx="4227715" cy="13858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</a:t>
            </a:r>
            <a:r>
              <a:rPr lang="ru-RU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Невідоме</a:t>
            </a:r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 </a:t>
            </a:r>
            <a:r>
              <a:rPr lang="ru-RU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зменшили</a:t>
            </a:r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3 рази, а </a:t>
            </a:r>
            <a:r>
              <a:rPr lang="ru-RU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потім</a:t>
            </a:r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результат </a:t>
            </a:r>
            <a:r>
              <a:rPr lang="ru-RU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збільшили</a:t>
            </a:r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240 і одержали 720.</a:t>
            </a:r>
            <a:endParaRPr lang="uk-UA" sz="25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1494366" y="2628901"/>
            <a:ext cx="4220634" cy="38433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3 + 240 = 720 </a:t>
            </a:r>
          </a:p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3 = 720 – 240 </a:t>
            </a:r>
          </a:p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3 = 480 </a:t>
            </a:r>
          </a:p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480 · 3 </a:t>
            </a:r>
          </a:p>
          <a:p>
            <a:pPr algn="ctr"/>
            <a:r>
              <a:rPr lang="ru-RU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1440</a:t>
            </a:r>
          </a:p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1440 : 3 + 240 = 720 720 = 720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7497560" y="1243014"/>
            <a:ext cx="4227715" cy="153469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2)Число 640 </a:t>
            </a:r>
            <a:r>
              <a:rPr lang="ru-RU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зменшили</a:t>
            </a:r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добуток</a:t>
            </a:r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невідомого</a:t>
            </a:r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числа й числа 8. Одержали 240.</a:t>
            </a:r>
            <a:endParaRPr lang="uk-UA" sz="25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7504641" y="2777706"/>
            <a:ext cx="4220634" cy="3694533"/>
          </a:xfrm>
          <a:prstGeom prst="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640 – х · 8 = 240 </a:t>
            </a:r>
          </a:p>
          <a:p>
            <a:pPr algn="ctr"/>
            <a:r>
              <a:rPr lang="ru-RU" sz="3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· 8 = 640 – 240 </a:t>
            </a:r>
          </a:p>
          <a:p>
            <a:pPr algn="ctr"/>
            <a:r>
              <a:rPr lang="ru-RU" sz="3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· 8 = 400 </a:t>
            </a:r>
          </a:p>
          <a:p>
            <a:pPr algn="ctr"/>
            <a:r>
              <a:rPr lang="ru-RU" sz="3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400 : 8 </a:t>
            </a:r>
          </a:p>
          <a:p>
            <a:pPr algn="ctr"/>
            <a:r>
              <a:rPr lang="ru-RU" sz="3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50</a:t>
            </a:r>
          </a:p>
          <a:p>
            <a:pPr algn="ctr"/>
            <a:r>
              <a:rPr lang="ru-RU" sz="3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640 – 50 · 8 = 240 </a:t>
            </a:r>
          </a:p>
          <a:p>
            <a:pPr algn="ctr"/>
            <a:r>
              <a:rPr lang="ru-RU" sz="3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240 = 240</a:t>
            </a:r>
            <a:endParaRPr lang="uk-UA" sz="3200" b="1" spc="-15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2134" y="6858000"/>
            <a:ext cx="1687155" cy="16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0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10.02.22.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168062" y="1243608"/>
            <a:ext cx="10679786" cy="2200358"/>
          </a:xfrm>
          <a:prstGeom prst="snip2Diag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>
                <a:solidFill>
                  <a:schemeClr val="tx1"/>
                </a:solidFill>
              </a:rPr>
              <a:t>За 2 дні туристи в горах пройшли 24 км. Першого дня вони пройшли у 3 рази більшу відстань, ніж другого. Скільки кілометрів вони проходили кожного дня?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24:4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DAEF92-6706-410D-B318-4BD48F6CCF1F}"/>
                  </a:ext>
                </a:extLst>
              </p:cNvPr>
              <p:cNvSpPr txBox="1"/>
              <p:nvPr/>
            </p:nvSpPr>
            <p:spPr>
              <a:xfrm>
                <a:off x="3122289" y="3903432"/>
                <a:ext cx="6252941" cy="7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28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=6(км)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uk-UA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uk-UA" sz="28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шляху, яку подолали ІІ дня ;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60DAEF92-6706-410D-B318-4BD48F6C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289" y="3903432"/>
                <a:ext cx="6252941" cy="700705"/>
              </a:xfrm>
              <a:prstGeom prst="rect">
                <a:avLst/>
              </a:prstGeom>
              <a:blipFill rotWithShape="0">
                <a:blip r:embed="rId2"/>
                <a:stretch>
                  <a:fillRect l="-1949" b="-104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874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874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6·3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965868" y="4874892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=18(км)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1995" y="5621293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9" y="5635580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км та 18 км. </a:t>
            </a:r>
          </a:p>
        </p:txBody>
      </p:sp>
      <p:pic>
        <p:nvPicPr>
          <p:cNvPr id="24" name="Picture 2" descr="Турист: стоковые векторные изображения, иллюстрации | Depositphotos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51788" y="3559621"/>
            <a:ext cx="2613025" cy="311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3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9"/>
          <p:cNvCxnSpPr>
            <a:endCxn id="17" idx="2"/>
          </p:cNvCxnSpPr>
          <p:nvPr/>
        </p:nvCxnSpPr>
        <p:spPr>
          <a:xfrm>
            <a:off x="3549921" y="4258086"/>
            <a:ext cx="2315976" cy="528665"/>
          </a:xfrm>
          <a:prstGeom prst="line">
            <a:avLst/>
          </a:prstGeom>
          <a:ln w="19050">
            <a:solidFill>
              <a:srgbClr val="295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endCxn id="12" idx="7"/>
          </p:cNvCxnSpPr>
          <p:nvPr/>
        </p:nvCxnSpPr>
        <p:spPr>
          <a:xfrm flipH="1">
            <a:off x="3591882" y="3685076"/>
            <a:ext cx="1234260" cy="1920126"/>
          </a:xfrm>
          <a:prstGeom prst="line">
            <a:avLst/>
          </a:prstGeom>
          <a:ln w="19050">
            <a:solidFill>
              <a:srgbClr val="295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14" idx="0"/>
          </p:cNvCxnSpPr>
          <p:nvPr/>
        </p:nvCxnSpPr>
        <p:spPr>
          <a:xfrm>
            <a:off x="4826142" y="3685076"/>
            <a:ext cx="425776" cy="2304707"/>
          </a:xfrm>
          <a:prstGeom prst="line">
            <a:avLst/>
          </a:prstGeom>
          <a:ln w="19050">
            <a:solidFill>
              <a:srgbClr val="295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10.02.22.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Накресли</a:t>
            </a:r>
          </a:p>
        </p:txBody>
      </p:sp>
      <p:sp>
        <p:nvSpPr>
          <p:cNvPr id="7" name="Прямоугольник: скругленные углы 1">
            <a:extLst>
              <a:ext uri="{FF2B5EF4-FFF2-40B4-BE49-F238E27FC236}">
                <a16:creationId xmlns:a16="http://schemas.microsoft.com/office/drawing/2014/main" id="{3C95C979-58CF-4A33-B99C-E0CB7425F6CB}"/>
              </a:ext>
            </a:extLst>
          </p:cNvPr>
          <p:cNvSpPr/>
          <p:nvPr/>
        </p:nvSpPr>
        <p:spPr>
          <a:xfrm>
            <a:off x="1054100" y="1391346"/>
            <a:ext cx="10679786" cy="17059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spc="-150" dirty="0">
                <a:solidFill>
                  <a:schemeClr val="tx1"/>
                </a:solidFill>
              </a:rPr>
              <a:t>Накресли коло. На ньому постав 5 точок. Через них попарно проведи прямі. Скільки прямих.</a:t>
            </a:r>
          </a:p>
        </p:txBody>
      </p:sp>
      <p:sp>
        <p:nvSpPr>
          <p:cNvPr id="2" name="Овал 1"/>
          <p:cNvSpPr/>
          <p:nvPr/>
        </p:nvSpPr>
        <p:spPr>
          <a:xfrm>
            <a:off x="3314733" y="3643255"/>
            <a:ext cx="2600325" cy="254140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9925333F-2220-45DE-9A75-090B526F4D76}"/>
              </a:ext>
            </a:extLst>
          </p:cNvPr>
          <p:cNvSpPr/>
          <p:nvPr/>
        </p:nvSpPr>
        <p:spPr>
          <a:xfrm>
            <a:off x="3507959" y="5590803"/>
            <a:ext cx="98322" cy="983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925333F-2220-45DE-9A75-090B526F4D76}"/>
              </a:ext>
            </a:extLst>
          </p:cNvPr>
          <p:cNvSpPr/>
          <p:nvPr/>
        </p:nvSpPr>
        <p:spPr>
          <a:xfrm>
            <a:off x="5202757" y="5989783"/>
            <a:ext cx="98322" cy="983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925333F-2220-45DE-9A75-090B526F4D76}"/>
              </a:ext>
            </a:extLst>
          </p:cNvPr>
          <p:cNvSpPr/>
          <p:nvPr/>
        </p:nvSpPr>
        <p:spPr>
          <a:xfrm>
            <a:off x="5865897" y="4737589"/>
            <a:ext cx="98322" cy="983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9925333F-2220-45DE-9A75-090B526F4D76}"/>
              </a:ext>
            </a:extLst>
          </p:cNvPr>
          <p:cNvSpPr/>
          <p:nvPr/>
        </p:nvSpPr>
        <p:spPr>
          <a:xfrm>
            <a:off x="4776980" y="3628531"/>
            <a:ext cx="98322" cy="983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9925333F-2220-45DE-9A75-090B526F4D76}"/>
              </a:ext>
            </a:extLst>
          </p:cNvPr>
          <p:cNvSpPr/>
          <p:nvPr/>
        </p:nvSpPr>
        <p:spPr>
          <a:xfrm>
            <a:off x="3458798" y="4196566"/>
            <a:ext cx="98322" cy="983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3" name="Picture 2" descr="Soloveika на Яндекс.Фотках | Школа, Дети, Школьные темы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4090" y="3097299"/>
            <a:ext cx="2417943" cy="31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 сполучна лінія 21">
            <a:extLst>
              <a:ext uri="{FF2B5EF4-FFF2-40B4-BE49-F238E27FC236}">
                <a16:creationId xmlns:a16="http://schemas.microsoft.com/office/drawing/2014/main" id="{64FC8933-D793-4A46-B585-49E6B1F7BF56}"/>
              </a:ext>
            </a:extLst>
          </p:cNvPr>
          <p:cNvCxnSpPr>
            <a:cxnSpLocks/>
            <a:endCxn id="14" idx="6"/>
          </p:cNvCxnSpPr>
          <p:nvPr/>
        </p:nvCxnSpPr>
        <p:spPr>
          <a:xfrm>
            <a:off x="3524271" y="4264976"/>
            <a:ext cx="1776808" cy="177396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 сполучна лінія 25">
            <a:extLst>
              <a:ext uri="{FF2B5EF4-FFF2-40B4-BE49-F238E27FC236}">
                <a16:creationId xmlns:a16="http://schemas.microsoft.com/office/drawing/2014/main" id="{CDC41F8E-442C-49C0-ADF9-05BD39BD07B0}"/>
              </a:ext>
            </a:extLst>
          </p:cNvPr>
          <p:cNvCxnSpPr>
            <a:cxnSpLocks/>
            <a:stCxn id="12" idx="7"/>
            <a:endCxn id="17" idx="3"/>
          </p:cNvCxnSpPr>
          <p:nvPr/>
        </p:nvCxnSpPr>
        <p:spPr>
          <a:xfrm flipV="1">
            <a:off x="3591882" y="4821513"/>
            <a:ext cx="2288414" cy="7836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88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pic>
        <p:nvPicPr>
          <p:cNvPr id="592" name="Google Shape;592;p2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616" y="2030097"/>
            <a:ext cx="4593146" cy="3359583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6 опрацювати № 238,239.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с.46 № 238, №239.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10.02.22.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2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10.02.22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40"/>
            <a:ext cx="8749448" cy="51462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Організація класу </a:t>
            </a:r>
          </a:p>
        </p:txBody>
      </p:sp>
      <p:pic>
        <p:nvPicPr>
          <p:cNvPr id="2054" name="Picture 6" descr="учитель, ребенок, образова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366233"/>
            <a:ext cx="5358581" cy="462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с двумя усеченными противолежащими углами 1"/>
          <p:cNvSpPr/>
          <p:nvPr/>
        </p:nvSpPr>
        <p:spPr>
          <a:xfrm>
            <a:off x="5860027" y="1625078"/>
            <a:ext cx="6177249" cy="4286866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663381" y="2565189"/>
            <a:ext cx="65705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Любі друзі, час настав,</a:t>
            </a:r>
            <a:endParaRPr lang="ru-RU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Кличе нас до нових справ.</a:t>
            </a:r>
            <a:endParaRPr lang="ru-RU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Отож часу не гаймо,</a:t>
            </a:r>
            <a:endParaRPr lang="ru-RU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Добрі справи починаймо!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22366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1560"/>
            <a:ext cx="8655594" cy="53459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solidFill>
                  <a:schemeClr val="bg1"/>
                </a:solidFill>
              </a:rPr>
              <a:t>Усний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рахунок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10.02.22.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175156" y="1413343"/>
            <a:ext cx="5612892" cy="1323439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25+69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8" name="Прямоугольник 57"/>
          <p:cNvSpPr/>
          <p:nvPr/>
        </p:nvSpPr>
        <p:spPr>
          <a:xfrm>
            <a:off x="3150065" y="3170609"/>
            <a:ext cx="5612892" cy="1323439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89-16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 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3150065" y="4923277"/>
            <a:ext cx="5612892" cy="1323439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53+65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17">
            <a:extLst>
              <a:ext uri="{FF2B5EF4-FFF2-40B4-BE49-F238E27FC236}">
                <a16:creationId xmlns:a16="http://schemas.microsoft.com/office/drawing/2014/main" id="{984B3542-CD50-4BD0-9BEE-20375F578943}"/>
              </a:ext>
            </a:extLst>
          </p:cNvPr>
          <p:cNvSpPr/>
          <p:nvPr/>
        </p:nvSpPr>
        <p:spPr>
          <a:xfrm>
            <a:off x="6407688" y="1397824"/>
            <a:ext cx="1699142" cy="1323439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Прямоугольник 17">
            <a:extLst>
              <a:ext uri="{FF2B5EF4-FFF2-40B4-BE49-F238E27FC236}">
                <a16:creationId xmlns:a16="http://schemas.microsoft.com/office/drawing/2014/main" id="{25560E72-589D-47B7-884E-946B69A03EB5}"/>
              </a:ext>
            </a:extLst>
          </p:cNvPr>
          <p:cNvSpPr/>
          <p:nvPr/>
        </p:nvSpPr>
        <p:spPr>
          <a:xfrm>
            <a:off x="6114838" y="3150492"/>
            <a:ext cx="1385362" cy="1323439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73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17">
            <a:extLst>
              <a:ext uri="{FF2B5EF4-FFF2-40B4-BE49-F238E27FC236}">
                <a16:creationId xmlns:a16="http://schemas.microsoft.com/office/drawing/2014/main" id="{F4E7C0FD-27D8-4B3E-8FDE-248D6F05413D}"/>
              </a:ext>
            </a:extLst>
          </p:cNvPr>
          <p:cNvSpPr/>
          <p:nvPr/>
        </p:nvSpPr>
        <p:spPr>
          <a:xfrm>
            <a:off x="6407688" y="4938796"/>
            <a:ext cx="1872540" cy="1323439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118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" name="Рисунок 50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6342" y="2396799"/>
            <a:ext cx="3716507" cy="3716507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2130" y="1907459"/>
            <a:ext cx="4447954" cy="444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4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9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8190" y="3470519"/>
            <a:ext cx="517446" cy="64554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6897" y="3450289"/>
            <a:ext cx="533662" cy="665776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5CD38E3-78B7-4D58-85B8-DB69DB64847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999" y="3462082"/>
            <a:ext cx="524209" cy="653983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1212" y="3441240"/>
            <a:ext cx="525579" cy="655693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946311FA-E7DE-4843-AD61-81B488B8E0C0}"/>
              </a:ext>
            </a:extLst>
          </p:cNvPr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5379" y="1444949"/>
            <a:ext cx="2932891" cy="1242164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0154" y="3486446"/>
            <a:ext cx="517446" cy="64554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78861" y="3466216"/>
            <a:ext cx="533662" cy="665776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5CD38E3-78B7-4D58-85B8-DB69DB64847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4963" y="3478009"/>
            <a:ext cx="524209" cy="653983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3176" y="3457167"/>
            <a:ext cx="525579" cy="655693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1786" y="3486446"/>
            <a:ext cx="517446" cy="645546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0493" y="3466216"/>
            <a:ext cx="533662" cy="665776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55CD38E3-78B7-4D58-85B8-DB69DB64847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6595" y="3478009"/>
            <a:ext cx="524209" cy="653983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4808" y="3457167"/>
            <a:ext cx="525579" cy="65569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5268" y="3474653"/>
            <a:ext cx="517446" cy="645546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53975" y="3454423"/>
            <a:ext cx="533662" cy="665776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5CD38E3-78B7-4D58-85B8-DB69DB64847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0077" y="3466216"/>
            <a:ext cx="524209" cy="653983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48290" y="3445374"/>
            <a:ext cx="525579" cy="655693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639" y="3474653"/>
            <a:ext cx="517446" cy="645546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39346" y="3454423"/>
            <a:ext cx="533662" cy="665776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5CD38E3-78B7-4D58-85B8-DB69DB64847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5448" y="3466216"/>
            <a:ext cx="524209" cy="653983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33661" y="3445374"/>
            <a:ext cx="525579" cy="6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10.02.22.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2304515" y="1497482"/>
            <a:ext cx="2493396" cy="78799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4000" b="1">
                <a:solidFill>
                  <a:schemeClr val="tx1"/>
                </a:solidFill>
              </a:rPr>
              <a:t>20 ∙ 6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797911" y="1497482"/>
            <a:ext cx="1571716" cy="78799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=120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9">
            <a:extLst>
              <a:ext uri="{FF2B5EF4-FFF2-40B4-BE49-F238E27FC236}">
                <a16:creationId xmlns:a16="http://schemas.microsoft.com/office/drawing/2014/main" id="{C43C8040-B32D-4BBA-BCD4-92F2299CF69A}"/>
              </a:ext>
            </a:extLst>
          </p:cNvPr>
          <p:cNvSpPr/>
          <p:nvPr/>
        </p:nvSpPr>
        <p:spPr>
          <a:xfrm>
            <a:off x="2304515" y="2747163"/>
            <a:ext cx="2493396" cy="787999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4000" b="1">
                <a:solidFill>
                  <a:schemeClr val="tx1"/>
                </a:solidFill>
              </a:rPr>
              <a:t>25 ∙ 4 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11">
            <a:extLst>
              <a:ext uri="{FF2B5EF4-FFF2-40B4-BE49-F238E27FC236}">
                <a16:creationId xmlns:a16="http://schemas.microsoft.com/office/drawing/2014/main" id="{3D086BAE-6609-442B-AB18-94CA271B1F21}"/>
              </a:ext>
            </a:extLst>
          </p:cNvPr>
          <p:cNvSpPr/>
          <p:nvPr/>
        </p:nvSpPr>
        <p:spPr>
          <a:xfrm>
            <a:off x="4797911" y="2747163"/>
            <a:ext cx="1571716" cy="787999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=100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20">
            <a:extLst>
              <a:ext uri="{FF2B5EF4-FFF2-40B4-BE49-F238E27FC236}">
                <a16:creationId xmlns:a16="http://schemas.microsoft.com/office/drawing/2014/main" id="{7A01A119-35CE-43B4-8117-6CCA2A6D1CAA}"/>
              </a:ext>
            </a:extLst>
          </p:cNvPr>
          <p:cNvSpPr/>
          <p:nvPr/>
        </p:nvSpPr>
        <p:spPr>
          <a:xfrm>
            <a:off x="2315240" y="3972641"/>
            <a:ext cx="2493396" cy="787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4000" b="1">
                <a:solidFill>
                  <a:schemeClr val="tx1"/>
                </a:solidFill>
              </a:rPr>
              <a:t>300 ∙ 4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21">
            <a:extLst>
              <a:ext uri="{FF2B5EF4-FFF2-40B4-BE49-F238E27FC236}">
                <a16:creationId xmlns:a16="http://schemas.microsoft.com/office/drawing/2014/main" id="{17DEA6BE-F265-4139-B565-40F0975713D8}"/>
              </a:ext>
            </a:extLst>
          </p:cNvPr>
          <p:cNvSpPr/>
          <p:nvPr/>
        </p:nvSpPr>
        <p:spPr>
          <a:xfrm>
            <a:off x="4808636" y="3972641"/>
            <a:ext cx="1571716" cy="787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=1200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20">
            <a:extLst>
              <a:ext uri="{FF2B5EF4-FFF2-40B4-BE49-F238E27FC236}">
                <a16:creationId xmlns:a16="http://schemas.microsoft.com/office/drawing/2014/main" id="{7A01A119-35CE-43B4-8117-6CCA2A6D1CAA}"/>
              </a:ext>
            </a:extLst>
          </p:cNvPr>
          <p:cNvSpPr/>
          <p:nvPr/>
        </p:nvSpPr>
        <p:spPr>
          <a:xfrm>
            <a:off x="2304515" y="5196803"/>
            <a:ext cx="2493396" cy="787999"/>
          </a:xfrm>
          <a:prstGeom prst="roundRect">
            <a:avLst/>
          </a:prstGeom>
          <a:solidFill>
            <a:srgbClr val="B6689C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4000" b="1">
                <a:solidFill>
                  <a:schemeClr val="tx1"/>
                </a:solidFill>
              </a:rPr>
              <a:t>33 ∙ 2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21">
            <a:extLst>
              <a:ext uri="{FF2B5EF4-FFF2-40B4-BE49-F238E27FC236}">
                <a16:creationId xmlns:a16="http://schemas.microsoft.com/office/drawing/2014/main" id="{17DEA6BE-F265-4139-B565-40F0975713D8}"/>
              </a:ext>
            </a:extLst>
          </p:cNvPr>
          <p:cNvSpPr/>
          <p:nvPr/>
        </p:nvSpPr>
        <p:spPr>
          <a:xfrm>
            <a:off x="4797911" y="5196803"/>
            <a:ext cx="1571716" cy="787999"/>
          </a:xfrm>
          <a:prstGeom prst="roundRect">
            <a:avLst/>
          </a:prstGeom>
          <a:solidFill>
            <a:srgbClr val="B6689C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=66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062562" y="1456402"/>
            <a:ext cx="2493396" cy="78799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4000" b="1">
                <a:solidFill>
                  <a:schemeClr val="tx1"/>
                </a:solidFill>
              </a:rPr>
              <a:t>5 ∙ 60 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555958" y="1456402"/>
            <a:ext cx="1571716" cy="78799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=300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9">
            <a:extLst>
              <a:ext uri="{FF2B5EF4-FFF2-40B4-BE49-F238E27FC236}">
                <a16:creationId xmlns:a16="http://schemas.microsoft.com/office/drawing/2014/main" id="{C43C8040-B32D-4BBA-BCD4-92F2299CF69A}"/>
              </a:ext>
            </a:extLst>
          </p:cNvPr>
          <p:cNvSpPr/>
          <p:nvPr/>
        </p:nvSpPr>
        <p:spPr>
          <a:xfrm>
            <a:off x="7062562" y="2706083"/>
            <a:ext cx="2493396" cy="787999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4000" b="1">
                <a:solidFill>
                  <a:schemeClr val="tx1"/>
                </a:solidFill>
              </a:rPr>
              <a:t>12 ∙ 30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11">
            <a:extLst>
              <a:ext uri="{FF2B5EF4-FFF2-40B4-BE49-F238E27FC236}">
                <a16:creationId xmlns:a16="http://schemas.microsoft.com/office/drawing/2014/main" id="{3D086BAE-6609-442B-AB18-94CA271B1F21}"/>
              </a:ext>
            </a:extLst>
          </p:cNvPr>
          <p:cNvSpPr/>
          <p:nvPr/>
        </p:nvSpPr>
        <p:spPr>
          <a:xfrm>
            <a:off x="9555958" y="2706083"/>
            <a:ext cx="1571716" cy="787999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=360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20">
            <a:extLst>
              <a:ext uri="{FF2B5EF4-FFF2-40B4-BE49-F238E27FC236}">
                <a16:creationId xmlns:a16="http://schemas.microsoft.com/office/drawing/2014/main" id="{7A01A119-35CE-43B4-8117-6CCA2A6D1CAA}"/>
              </a:ext>
            </a:extLst>
          </p:cNvPr>
          <p:cNvSpPr/>
          <p:nvPr/>
        </p:nvSpPr>
        <p:spPr>
          <a:xfrm>
            <a:off x="7073287" y="3931561"/>
            <a:ext cx="2493396" cy="787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4000" b="1">
                <a:solidFill>
                  <a:schemeClr val="tx1"/>
                </a:solidFill>
              </a:rPr>
              <a:t>6 ∙ 300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скругленные углы 21">
            <a:extLst>
              <a:ext uri="{FF2B5EF4-FFF2-40B4-BE49-F238E27FC236}">
                <a16:creationId xmlns:a16="http://schemas.microsoft.com/office/drawing/2014/main" id="{17DEA6BE-F265-4139-B565-40F0975713D8}"/>
              </a:ext>
            </a:extLst>
          </p:cNvPr>
          <p:cNvSpPr/>
          <p:nvPr/>
        </p:nvSpPr>
        <p:spPr>
          <a:xfrm>
            <a:off x="9566683" y="3931561"/>
            <a:ext cx="1571716" cy="787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=1800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20">
            <a:extLst>
              <a:ext uri="{FF2B5EF4-FFF2-40B4-BE49-F238E27FC236}">
                <a16:creationId xmlns:a16="http://schemas.microsoft.com/office/drawing/2014/main" id="{7A01A119-35CE-43B4-8117-6CCA2A6D1CAA}"/>
              </a:ext>
            </a:extLst>
          </p:cNvPr>
          <p:cNvSpPr/>
          <p:nvPr/>
        </p:nvSpPr>
        <p:spPr>
          <a:xfrm>
            <a:off x="7062562" y="5155723"/>
            <a:ext cx="2493396" cy="787999"/>
          </a:xfrm>
          <a:prstGeom prst="roundRect">
            <a:avLst/>
          </a:prstGeom>
          <a:solidFill>
            <a:srgbClr val="B6689C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4000" b="1">
                <a:solidFill>
                  <a:schemeClr val="tx1"/>
                </a:solidFill>
              </a:rPr>
              <a:t>200 ∙ 4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21">
            <a:extLst>
              <a:ext uri="{FF2B5EF4-FFF2-40B4-BE49-F238E27FC236}">
                <a16:creationId xmlns:a16="http://schemas.microsoft.com/office/drawing/2014/main" id="{17DEA6BE-F265-4139-B565-40F0975713D8}"/>
              </a:ext>
            </a:extLst>
          </p:cNvPr>
          <p:cNvSpPr/>
          <p:nvPr/>
        </p:nvSpPr>
        <p:spPr>
          <a:xfrm>
            <a:off x="9555958" y="5155723"/>
            <a:ext cx="1571716" cy="787999"/>
          </a:xfrm>
          <a:prstGeom prst="roundRect">
            <a:avLst/>
          </a:prstGeom>
          <a:solidFill>
            <a:srgbClr val="B6689C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=800</a:t>
            </a:r>
            <a:endParaRPr lang="aa-ET" sz="4000" b="1" dirty="0">
              <a:solidFill>
                <a:schemeClr val="tx1"/>
              </a:solidFill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3796" y="1654096"/>
            <a:ext cx="2891971" cy="289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10.02.22.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Прочитай пояснення про дії ділення</a:t>
            </a:r>
          </a:p>
        </p:txBody>
      </p:sp>
      <p:sp>
        <p:nvSpPr>
          <p:cNvPr id="7" name="Табличка 6"/>
          <p:cNvSpPr/>
          <p:nvPr/>
        </p:nvSpPr>
        <p:spPr>
          <a:xfrm>
            <a:off x="3257068" y="1116189"/>
            <a:ext cx="8759952" cy="1753225"/>
          </a:xfrm>
          <a:prstGeom prst="plaque">
            <a:avLst>
              <a:gd name="adj" fmla="val 0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i="1" dirty="0">
                <a:solidFill>
                  <a:schemeClr val="tx1"/>
                </a:solidFill>
              </a:rPr>
              <a:t>Діленням</a:t>
            </a:r>
            <a:r>
              <a:rPr lang="uk-UA" sz="3000" b="1" dirty="0">
                <a:solidFill>
                  <a:schemeClr val="tx1"/>
                </a:solidFill>
              </a:rPr>
              <a:t> називають дію, за допомогою якої за добутком двох множників і одним із цих множників знаходять другий множник.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80·3=240   240:3=80 </a:t>
            </a:r>
            <a:endParaRPr lang="ru-RU" sz="3000" b="1" dirty="0">
              <a:solidFill>
                <a:schemeClr val="tx1"/>
              </a:solidFill>
            </a:endParaRPr>
          </a:p>
        </p:txBody>
      </p:sp>
      <p:sp>
        <p:nvSpPr>
          <p:cNvPr id="8" name="Табличка 7"/>
          <p:cNvSpPr/>
          <p:nvPr/>
        </p:nvSpPr>
        <p:spPr>
          <a:xfrm>
            <a:off x="1798971" y="3012889"/>
            <a:ext cx="10218049" cy="2759261"/>
          </a:xfrm>
          <a:prstGeom prst="plaque">
            <a:avLst>
              <a:gd name="adj" fmla="val 0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Число 240  називають </a:t>
            </a:r>
            <a:r>
              <a:rPr lang="uk-UA" sz="3000" b="1" i="1" dirty="0">
                <a:solidFill>
                  <a:schemeClr val="tx1"/>
                </a:solidFill>
              </a:rPr>
              <a:t>діленим</a:t>
            </a:r>
            <a:r>
              <a:rPr lang="uk-UA" sz="3000" b="1" dirty="0">
                <a:solidFill>
                  <a:schemeClr val="tx1"/>
                </a:solidFill>
              </a:rPr>
              <a:t>, 3 - </a:t>
            </a:r>
            <a:r>
              <a:rPr lang="uk-UA" sz="3000" b="1" i="1" dirty="0">
                <a:solidFill>
                  <a:schemeClr val="tx1"/>
                </a:solidFill>
              </a:rPr>
              <a:t>дільником</a:t>
            </a:r>
            <a:r>
              <a:rPr lang="uk-UA" sz="3000" b="1" dirty="0">
                <a:solidFill>
                  <a:schemeClr val="tx1"/>
                </a:solidFill>
              </a:rPr>
              <a:t>, 80 - </a:t>
            </a:r>
            <a:r>
              <a:rPr lang="uk-UA" sz="3000" b="1" i="1" dirty="0">
                <a:solidFill>
                  <a:schemeClr val="tx1"/>
                </a:solidFill>
              </a:rPr>
              <a:t>часткою</a:t>
            </a:r>
            <a:r>
              <a:rPr lang="uk-UA" sz="3000" b="1" dirty="0">
                <a:solidFill>
                  <a:schemeClr val="tx1"/>
                </a:solidFill>
              </a:rPr>
              <a:t>. У множині натуральних чисел дія ділення не завжди виконується. Наприклад, щоб поділити 50 на 6, треба знайти таке число х, для якого 6·х = 50. Такого натурального не існує, бо 6 · 8 = 48, а 6 · 9 = 54. У множині натуральних чисел завжди можливе ділення з остачею: 50 : 6 = 8(ост. 2).</a:t>
            </a:r>
            <a:endParaRPr lang="ru-RU" sz="3000" b="1" dirty="0">
              <a:solidFill>
                <a:schemeClr val="tx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2917" y="994737"/>
            <a:ext cx="2797985" cy="279798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614769" y="5844787"/>
            <a:ext cx="75784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Наведіть власні приклади на ділення </a:t>
            </a:r>
          </a:p>
          <a:p>
            <a:r>
              <a:rPr lang="uk-UA" sz="2800" b="1" dirty="0"/>
              <a:t>без остачі та з остачею. Перевірте одне одного.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92133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10.02.22.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Розглянь властивості частки на прикладах</a:t>
            </a:r>
          </a:p>
        </p:txBody>
      </p:sp>
      <p:sp>
        <p:nvSpPr>
          <p:cNvPr id="7" name="Табличка 6"/>
          <p:cNvSpPr/>
          <p:nvPr/>
        </p:nvSpPr>
        <p:spPr>
          <a:xfrm>
            <a:off x="1609500" y="1398386"/>
            <a:ext cx="9958387" cy="1941337"/>
          </a:xfrm>
          <a:prstGeom prst="plaque">
            <a:avLst>
              <a:gd name="adj" fmla="val 0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1. Щоб поділити число на добуток двох чисел, достатньо,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 якщо можливо, поділити це число на один із множників,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 а потім результат поділити на другий множник.</a:t>
            </a:r>
            <a:endParaRPr lang="ru-RU" sz="30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95068" y="4023269"/>
            <a:ext cx="6236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120 : (2 · 3) = 120 : 2 : 3 = 60 : 3 = 20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981" y="3353274"/>
            <a:ext cx="3138115" cy="313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8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10.02.22.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Розглянь властивості частки на прикладах</a:t>
            </a:r>
          </a:p>
        </p:txBody>
      </p:sp>
      <p:sp>
        <p:nvSpPr>
          <p:cNvPr id="7" name="Табличка 6"/>
          <p:cNvSpPr/>
          <p:nvPr/>
        </p:nvSpPr>
        <p:spPr>
          <a:xfrm>
            <a:off x="1609500" y="1575664"/>
            <a:ext cx="9958387" cy="1941337"/>
          </a:xfrm>
          <a:prstGeom prst="plaque">
            <a:avLst>
              <a:gd name="adj" fmla="val 0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2. Щоб поділити суму чисел на дане число, достатньо, якщо можливо, поділити кожний доданок на це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число й додати здобуті частки.</a:t>
            </a:r>
            <a:endParaRPr lang="ru-RU" sz="30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00332" y="4509044"/>
            <a:ext cx="6813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(48 + 36) : 6 = 48 : 6 + 36 : 6 = 8 + 6 = 14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981" y="3353274"/>
            <a:ext cx="3138115" cy="313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5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10.02.22.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Розглянь властивості частки на прикладах</a:t>
            </a:r>
          </a:p>
        </p:txBody>
      </p:sp>
      <p:sp>
        <p:nvSpPr>
          <p:cNvPr id="7" name="Табличка 6"/>
          <p:cNvSpPr/>
          <p:nvPr/>
        </p:nvSpPr>
        <p:spPr>
          <a:xfrm>
            <a:off x="937988" y="1352791"/>
            <a:ext cx="9958387" cy="1941337"/>
          </a:xfrm>
          <a:prstGeom prst="plaque">
            <a:avLst>
              <a:gd name="adj" fmla="val 0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3. Щоб поділити різницю чисел на дане число, достатньо, якщо можливо, поділити на це число зменшуване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та від'ємник, а потім від першої здобутої частки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відняти другу.</a:t>
            </a:r>
            <a:endParaRPr lang="ru-RU" sz="30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00319" y="3565303"/>
            <a:ext cx="7021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(90 – 21) : 3 = 90 : 3 – 21 : 3 = 30 – 7 = 23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885" y="3353274"/>
            <a:ext cx="3138115" cy="313811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58805" y="4675507"/>
            <a:ext cx="809580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/>
              <a:t>Ці</a:t>
            </a:r>
            <a:r>
              <a:rPr lang="ru-RU" sz="2800" b="1" dirty="0"/>
              <a:t> </a:t>
            </a:r>
            <a:r>
              <a:rPr lang="ru-RU" sz="2800" b="1" dirty="0" err="1"/>
              <a:t>властивості</a:t>
            </a:r>
            <a:r>
              <a:rPr lang="ru-RU" sz="2800" b="1" dirty="0"/>
              <a:t> </a:t>
            </a:r>
            <a:r>
              <a:rPr lang="ru-RU" sz="2800" b="1" dirty="0" err="1"/>
              <a:t>частки</a:t>
            </a:r>
            <a:r>
              <a:rPr lang="ru-RU" sz="2800" b="1" dirty="0"/>
              <a:t> </a:t>
            </a:r>
            <a:r>
              <a:rPr lang="ru-RU" sz="2800" b="1" dirty="0" err="1"/>
              <a:t>застосовують</a:t>
            </a:r>
            <a:r>
              <a:rPr lang="ru-RU" sz="2800" b="1" dirty="0"/>
              <a:t> в </a:t>
            </a:r>
            <a:r>
              <a:rPr lang="ru-RU" sz="2800" b="1" dirty="0" err="1"/>
              <a:t>обчисленнях</a:t>
            </a:r>
            <a:r>
              <a:rPr lang="ru-RU" sz="2800" b="1" dirty="0"/>
              <a:t>.</a:t>
            </a:r>
          </a:p>
          <a:p>
            <a:r>
              <a:rPr lang="ru-RU" sz="2800" b="1" dirty="0"/>
              <a:t>144 : 6 = 144 : (2 ∙ 3) = 144 : 2 : 3 = 72 : 3 = 24</a:t>
            </a:r>
          </a:p>
          <a:p>
            <a:r>
              <a:rPr lang="ru-RU" sz="2800" b="1" dirty="0"/>
              <a:t>216 : 4 = (200 + 16) : 4 = 200 : 4 + 16 : 4 = 50 + 4 = 54</a:t>
            </a:r>
          </a:p>
          <a:p>
            <a:r>
              <a:rPr lang="ru-RU" sz="2800" b="1" dirty="0"/>
              <a:t>196 : 4 = (200 – 4) : 4 = 200 : 4 – 4 : 4 = 50 – 1 = 49</a:t>
            </a:r>
          </a:p>
        </p:txBody>
      </p:sp>
    </p:spTree>
    <p:extLst>
      <p:ext uri="{BB962C8B-B14F-4D97-AF65-F5344CB8AC3E}">
        <p14:creationId xmlns:p14="http://schemas.microsoft.com/office/powerpoint/2010/main" val="112669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Презентаці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4333</TotalTime>
  <Words>1168</Words>
  <Application>Microsoft Office PowerPoint</Application>
  <PresentationFormat>Широкоэкранный</PresentationFormat>
  <Paragraphs>341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Monotype Corsiva</vt:lpstr>
      <vt:lpstr>Times New Roman</vt:lpstr>
      <vt:lpstr>Презентація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455</cp:revision>
  <dcterms:created xsi:type="dcterms:W3CDTF">2018-01-05T16:38:53Z</dcterms:created>
  <dcterms:modified xsi:type="dcterms:W3CDTF">2022-02-10T06:14:14Z</dcterms:modified>
</cp:coreProperties>
</file>