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253" r:id="rId3"/>
    <p:sldId id="2257" r:id="rId4"/>
    <p:sldId id="2258" r:id="rId5"/>
    <p:sldId id="2255" r:id="rId6"/>
    <p:sldId id="267" r:id="rId7"/>
    <p:sldId id="2266" r:id="rId8"/>
    <p:sldId id="2265" r:id="rId9"/>
    <p:sldId id="2264" r:id="rId10"/>
    <p:sldId id="2268" r:id="rId11"/>
    <p:sldId id="2270" r:id="rId12"/>
    <p:sldId id="2269" r:id="rId13"/>
    <p:sldId id="2272" r:id="rId14"/>
    <p:sldId id="2271" r:id="rId15"/>
    <p:sldId id="2263" r:id="rId16"/>
    <p:sldId id="225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FF5050"/>
    <a:srgbClr val="2F3242"/>
    <a:srgbClr val="1694E9"/>
    <a:srgbClr val="FFFF00"/>
    <a:srgbClr val="295FFF"/>
    <a:srgbClr val="FFB441"/>
    <a:srgbClr val="709E32"/>
    <a:srgbClr val="00B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49" autoAdjust="0"/>
    <p:restoredTop sz="94660"/>
  </p:normalViewPr>
  <p:slideViewPr>
    <p:cSldViewPr snapToGrid="0">
      <p:cViewPr varScale="1">
        <p:scale>
          <a:sx n="73" d="100"/>
          <a:sy n="73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иктория Мешковая" userId="30cc52346335888d" providerId="LiveId" clId="{DA7DD8F9-56EC-475E-9BFE-797E268B46A5}"/>
    <pc:docChg chg="delSld modSld">
      <pc:chgData name="Виктория Мешковая" userId="30cc52346335888d" providerId="LiveId" clId="{DA7DD8F9-56EC-475E-9BFE-797E268B46A5}" dt="2021-05-29T10:49:55.574" v="8" actId="2696"/>
      <pc:docMkLst>
        <pc:docMk/>
      </pc:docMkLst>
      <pc:sldChg chg="addSp delSp modSp mod">
        <pc:chgData name="Виктория Мешковая" userId="30cc52346335888d" providerId="LiveId" clId="{DA7DD8F9-56EC-475E-9BFE-797E268B46A5}" dt="2021-05-29T10:49:34.077" v="4" actId="20577"/>
        <pc:sldMkLst>
          <pc:docMk/>
          <pc:sldMk cId="302857040" sldId="258"/>
        </pc:sldMkLst>
        <pc:spChg chg="mod">
          <ac:chgData name="Виктория Мешковая" userId="30cc52346335888d" providerId="LiveId" clId="{DA7DD8F9-56EC-475E-9BFE-797E268B46A5}" dt="2021-05-29T10:49:34.077" v="4" actId="20577"/>
          <ac:spMkLst>
            <pc:docMk/>
            <pc:sldMk cId="302857040" sldId="258"/>
            <ac:spMk id="10" creationId="{FE31676A-4D26-44D5-AB4D-E38972C4AE5B}"/>
          </ac:spMkLst>
        </pc:spChg>
        <pc:picChg chg="add mod">
          <ac:chgData name="Виктория Мешковая" userId="30cc52346335888d" providerId="LiveId" clId="{DA7DD8F9-56EC-475E-9BFE-797E268B46A5}" dt="2021-05-29T10:49:29.093" v="2" actId="1076"/>
          <ac:picMkLst>
            <pc:docMk/>
            <pc:sldMk cId="302857040" sldId="258"/>
            <ac:picMk id="2" creationId="{2C12304A-EB9D-467E-B467-E8DEF50E8F2A}"/>
          </ac:picMkLst>
        </pc:picChg>
        <pc:picChg chg="del">
          <ac:chgData name="Виктория Мешковая" userId="30cc52346335888d" providerId="LiveId" clId="{DA7DD8F9-56EC-475E-9BFE-797E268B46A5}" dt="2021-05-29T10:49:24.859" v="0" actId="478"/>
          <ac:picMkLst>
            <pc:docMk/>
            <pc:sldMk cId="302857040" sldId="258"/>
            <ac:picMk id="12" creationId="{FC0406F9-4D3B-4A6C-A8F4-20DA231953FE}"/>
          </ac:picMkLst>
        </pc:picChg>
      </pc:sldChg>
      <pc:sldChg chg="del">
        <pc:chgData name="Виктория Мешковая" userId="30cc52346335888d" providerId="LiveId" clId="{DA7DD8F9-56EC-475E-9BFE-797E268B46A5}" dt="2021-05-29T10:49:55.574" v="8" actId="2696"/>
        <pc:sldMkLst>
          <pc:docMk/>
          <pc:sldMk cId="1138614991" sldId="300"/>
        </pc:sldMkLst>
      </pc:sldChg>
      <pc:sldChg chg="del">
        <pc:chgData name="Виктория Мешковая" userId="30cc52346335888d" providerId="LiveId" clId="{DA7DD8F9-56EC-475E-9BFE-797E268B46A5}" dt="2021-05-29T10:49:42.889" v="5" actId="2696"/>
        <pc:sldMkLst>
          <pc:docMk/>
          <pc:sldMk cId="2713296088" sldId="1299"/>
        </pc:sldMkLst>
      </pc:sldChg>
      <pc:sldChg chg="del">
        <pc:chgData name="Виктория Мешковая" userId="30cc52346335888d" providerId="LiveId" clId="{DA7DD8F9-56EC-475E-9BFE-797E268B46A5}" dt="2021-05-29T10:49:48.645" v="7" actId="2696"/>
        <pc:sldMkLst>
          <pc:docMk/>
          <pc:sldMk cId="141692548" sldId="1301"/>
        </pc:sldMkLst>
      </pc:sldChg>
      <pc:sldChg chg="del">
        <pc:chgData name="Виктория Мешковая" userId="30cc52346335888d" providerId="LiveId" clId="{DA7DD8F9-56EC-475E-9BFE-797E268B46A5}" dt="2021-05-29T10:49:45.393" v="6" actId="2696"/>
        <pc:sldMkLst>
          <pc:docMk/>
          <pc:sldMk cId="1336742958" sldId="14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849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929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29.03.2022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29.03.2022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29.03.2022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Дата 1">
            <a:extLst>
              <a:ext uri="{FF2B5EF4-FFF2-40B4-BE49-F238E27FC236}">
                <a16:creationId xmlns:a16="http://schemas.microsoft.com/office/drawing/2014/main" id="{35AFD8CF-7FC1-45AC-A438-0CF2F050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29.</a:t>
            </a:r>
            <a:r>
              <a:rPr kumimoji="0" lang="uk-UA" sz="24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03.2022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B1D91-1A0C-487F-A22E-C922794B3C66}"/>
              </a:ext>
            </a:extLst>
          </p:cNvPr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31676A-4D26-44D5-AB4D-E38972C4AE5B}"/>
              </a:ext>
            </a:extLst>
          </p:cNvPr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№122</a:t>
            </a:r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C12304A-EB9D-467E-B467-E8DEF50E8F2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2268" y="4230481"/>
            <a:ext cx="2536156" cy="242032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92E33C-EC35-4DDE-8728-57869ACE9FF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7156" y="398035"/>
            <a:ext cx="2408129" cy="536494"/>
          </a:xfrm>
          <a:prstGeom prst="rect">
            <a:avLst/>
          </a:prstGeom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5DD1CE0C-778A-4D2E-897D-59DFA5118BB5}"/>
              </a:ext>
            </a:extLst>
          </p:cNvPr>
          <p:cNvSpPr txBox="1"/>
          <p:nvPr/>
        </p:nvSpPr>
        <p:spPr>
          <a:xfrm>
            <a:off x="2424546" y="472864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Розділ </a:t>
            </a:r>
            <a:r>
              <a:rPr lang="ru-RU" sz="2400" b="1" dirty="0">
                <a:solidFill>
                  <a:prstClr val="white"/>
                </a:solidFill>
              </a:rPr>
              <a:t>12. Множення на </a:t>
            </a:r>
            <a:r>
              <a:rPr lang="ru-RU" sz="2400" b="1" dirty="0" err="1">
                <a:solidFill>
                  <a:prstClr val="white"/>
                </a:solidFill>
              </a:rPr>
              <a:t>розрядні</a:t>
            </a:r>
            <a:r>
              <a:rPr lang="ru-RU" sz="2400" b="1" dirty="0">
                <a:solidFill>
                  <a:prstClr val="white"/>
                </a:solidFill>
              </a:rPr>
              <a:t> числа</a:t>
            </a:r>
            <a:endParaRPr lang="uk-UA" sz="24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123924" y="1429950"/>
            <a:ext cx="760642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Прийоми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усного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множення</a:t>
            </a:r>
            <a:endParaRPr lang="ru-RU" sz="3200" b="1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круглих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чисел. </a:t>
            </a:r>
          </a:p>
          <a:p>
            <a:pPr algn="ctr"/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Письмове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множення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круглих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чисел.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Складання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задач за коротким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записом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Будування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прямокутника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, </a:t>
            </a:r>
          </a:p>
          <a:p>
            <a:pPr algn="ctr"/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поділ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його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на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задані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геометричні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фігури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29.03.2022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Розв'яжи задачу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41</a:t>
            </a:r>
            <a:r>
              <a:rPr lang="en-US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241015" y="1245745"/>
            <a:ext cx="10679786" cy="2200358"/>
          </a:xfrm>
          <a:prstGeom prst="round2DiagRect">
            <a:avLst>
              <a:gd name="adj1" fmla="val 11352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spc="-150" dirty="0">
                <a:solidFill>
                  <a:schemeClr val="tx1"/>
                </a:solidFill>
              </a:rPr>
              <a:t>До мережі магазинів будматеріалів завезли 60 мішків цементу й 80 мішків сухих сумішей для штукатурки. Маса мішка цементу 50 кг, а маса мішка штукатурки - у 2 рази менша. Знайди загальну масу мішка цементу й штукатурки?</a:t>
            </a:r>
            <a:endParaRPr lang="aa-ET" sz="3200" b="1" spc="-15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3791423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3791423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50:2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47537" y="3776383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=25(кг) маса 1 мішка штукатурки;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340250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94905" y="433232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25·80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459258" y="4329683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=2000(кг) маса штукатурки;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952892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95289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50·60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76343" y="4952892"/>
            <a:ext cx="4530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=3000(кг) маса цементу;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6081189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57991" y="5565534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09979" y="5565534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2000+3000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369405" y="5553941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=5000(кг)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034722" y="6081189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загальна маса 5000 кг. </a:t>
            </a:r>
          </a:p>
        </p:txBody>
      </p:sp>
      <p:pic>
        <p:nvPicPr>
          <p:cNvPr id="1026" name="Picture 2" descr="Cement - Free construction and tools icons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68495" y="4652682"/>
            <a:ext cx="1951726" cy="195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76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07379" y="3486154"/>
            <a:ext cx="3309405" cy="3309405"/>
          </a:xfrm>
          <a:prstGeom prst="rect">
            <a:avLst/>
          </a:prstGeom>
        </p:spPr>
      </p:pic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29.03.2022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Склади задачі за коротким записом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417</a:t>
            </a:r>
            <a:endParaRPr lang="ru-RU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863238"/>
              </p:ext>
            </p:extLst>
          </p:nvPr>
        </p:nvGraphicFramePr>
        <p:xfrm>
          <a:off x="1733068" y="1282850"/>
          <a:ext cx="6829612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6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>
                          <a:solidFill>
                            <a:schemeClr val="tx1"/>
                          </a:solidFill>
                        </a:rPr>
                        <a:t>Назва</a:t>
                      </a:r>
                      <a:r>
                        <a:rPr lang="uk-UA" sz="2400" b="1" baseline="0" dirty="0">
                          <a:solidFill>
                            <a:schemeClr val="tx1"/>
                          </a:solidFill>
                        </a:rPr>
                        <a:t> товару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>
                          <a:solidFill>
                            <a:schemeClr val="tx1"/>
                          </a:solidFill>
                        </a:rPr>
                        <a:t>Ціна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>
                          <a:solidFill>
                            <a:schemeClr val="tx1"/>
                          </a:solidFill>
                        </a:rPr>
                        <a:t>Кількість рулонів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>
                          <a:solidFill>
                            <a:schemeClr val="tx1"/>
                          </a:solidFill>
                        </a:rPr>
                        <a:t>Вартість 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2400" b="1" dirty="0">
                          <a:solidFill>
                            <a:schemeClr val="tx1"/>
                          </a:solidFill>
                        </a:rPr>
                        <a:t>Шпалери світлі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uk-UA" sz="24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uk-UA" sz="2400" b="1" dirty="0">
                          <a:solidFill>
                            <a:schemeClr val="tx1"/>
                          </a:solidFill>
                        </a:rPr>
                        <a:t>Однакова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0772">
                <a:tc>
                  <a:txBody>
                    <a:bodyPr/>
                    <a:lstStyle/>
                    <a:p>
                      <a:r>
                        <a:rPr lang="uk-UA" sz="2400" b="1" dirty="0">
                          <a:solidFill>
                            <a:schemeClr val="tx1"/>
                          </a:solidFill>
                        </a:rPr>
                        <a:t>Шпалери темні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Ліва фігурна дужка 8">
            <a:extLst>
              <a:ext uri="{FF2B5EF4-FFF2-40B4-BE49-F238E27FC236}">
                <a16:creationId xmlns:a16="http://schemas.microsoft.com/office/drawing/2014/main" id="{E36B9069-03F9-4B0B-96D2-29AC3245AC7E}"/>
              </a:ext>
            </a:extLst>
          </p:cNvPr>
          <p:cNvSpPr/>
          <p:nvPr/>
        </p:nvSpPr>
        <p:spPr>
          <a:xfrm rot="10800000">
            <a:off x="8562680" y="2138081"/>
            <a:ext cx="231696" cy="161364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951420" y="2714071"/>
            <a:ext cx="1317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2400" b="1" dirty="0"/>
              <a:t>3600 грн</a:t>
            </a:r>
            <a:endParaRPr lang="ru-RU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733069" y="3840766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485056" y="3840766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20+10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696326" y="3840764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=30(шт.) всього рулонів;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733068" y="4389593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499309" y="4381664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3600:30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912852" y="4376401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=120(грн) ціна за 1 рулон;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733068" y="5002235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485056" y="5002235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120·20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758953" y="4993007"/>
            <a:ext cx="5331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=2400(грн) за світлі шпалери;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733068" y="6130532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762395" y="5614877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514383" y="5614877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120·10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758953" y="5601495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=1200(грн)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07786" y="6129918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2400 грн та 1200 грн. </a:t>
            </a:r>
          </a:p>
        </p:txBody>
      </p:sp>
      <p:sp>
        <p:nvSpPr>
          <p:cNvPr id="4" name="AutoShape 2" descr="Бумажные обои рулон: стоковые векторные изображения, иллюстрации |  Depositpho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48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29.03.2022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Порівняй вирази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418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3561731" y="1483512"/>
            <a:ext cx="6618901" cy="871675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ru-RU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480 · 500 = 480 · 5 · 100 </a:t>
            </a:r>
            <a:endParaRPr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3579549" y="2616358"/>
            <a:ext cx="6582058" cy="871675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270 · 4 + 270 · 10 </a:t>
            </a:r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ru-RU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270 · 40</a:t>
            </a:r>
          </a:p>
        </p:txBody>
      </p:sp>
      <p:sp>
        <p:nvSpPr>
          <p:cNvPr id="10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3579548" y="3921158"/>
            <a:ext cx="6618901" cy="871675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ru-RU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720 · 16 </a:t>
            </a:r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ru-RU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720 · 10 · 6 </a:t>
            </a:r>
            <a:endParaRPr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3597366" y="5054004"/>
            <a:ext cx="6582058" cy="871675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310 · 12 </a:t>
            </a:r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ru-RU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310 · 10 + 310 · 2</a:t>
            </a:r>
          </a:p>
        </p:txBody>
      </p:sp>
      <p:sp>
        <p:nvSpPr>
          <p:cNvPr id="14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6474366" y="1555193"/>
            <a:ext cx="318084" cy="728312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 cap="flat" cmpd="sng">
            <a:noFill/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</a:t>
            </a:r>
            <a:endParaRPr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7434774" y="2688039"/>
            <a:ext cx="318084" cy="728312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19050" cap="flat" cmpd="sng">
            <a:noFill/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</a:t>
            </a:r>
            <a:endParaRPr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6474366" y="3992839"/>
            <a:ext cx="318084" cy="728312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 cap="flat" cmpd="sng">
            <a:noFill/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</a:t>
            </a:r>
            <a:endParaRPr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6013705" y="5123512"/>
            <a:ext cx="318084" cy="728312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19050" cap="flat" cmpd="sng">
            <a:noFill/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</a:t>
            </a:r>
            <a:endParaRPr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460EFEA-4187-4891-B3A4-7A68DE09101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50961" y="1695824"/>
            <a:ext cx="1288213" cy="99221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FCEC0B7-8B3B-4680-8AB8-F97FE4FC8C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33068" y="2925098"/>
            <a:ext cx="1361858" cy="99221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462EE62-FDDD-4CAC-996A-33A5E97284C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23010" y="4183575"/>
            <a:ext cx="1471916" cy="99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8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29.03.2022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Поміркуй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419</a:t>
            </a:r>
            <a:endParaRPr lang="ru-RU" sz="4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: скругленные углы 1">
                <a:extLst>
                  <a:ext uri="{FF2B5EF4-FFF2-40B4-BE49-F238E27FC236}">
                    <a16:creationId xmlns:a16="http://schemas.microsoft.com/office/drawing/2014/main" id="{3C95C979-58CF-4A33-B99C-E0CB7425F6CB}"/>
                  </a:ext>
                </a:extLst>
              </p:cNvPr>
              <p:cNvSpPr/>
              <p:nvPr/>
            </p:nvSpPr>
            <p:spPr>
              <a:xfrm>
                <a:off x="578225" y="1353884"/>
                <a:ext cx="11209492" cy="191459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accent1">
                    <a:lumMod val="5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sz="3600" b="1" spc="-150" dirty="0">
                    <a:solidFill>
                      <a:schemeClr val="tx1"/>
                    </a:solidFill>
                  </a:rPr>
                  <a:t>Накресли прямокутник, довжина якого 8 см, а ширина становить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6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6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36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uk-UA" sz="3600" b="1" spc="-150" dirty="0">
                    <a:solidFill>
                      <a:schemeClr val="tx1"/>
                    </a:solidFill>
                  </a:rPr>
                  <a:t> довжини. Поділи його двома прямими на 2 трикутника та один п'ятикутник.</a:t>
                </a:r>
              </a:p>
            </p:txBody>
          </p:sp>
        </mc:Choice>
        <mc:Fallback xmlns="">
          <p:sp>
            <p:nvSpPr>
              <p:cNvPr id="7" name="Прямоугольник: скругленные углы 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C95C979-58CF-4A33-B99C-E0CB7425F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25" y="1353884"/>
                <a:ext cx="11209492" cy="1914594"/>
              </a:xfrm>
              <a:prstGeom prst="roundRect">
                <a:avLst/>
              </a:prstGeom>
              <a:blipFill rotWithShape="0">
                <a:blip r:embed="rId2"/>
                <a:stretch>
                  <a:fillRect t="-5956" b="-12853"/>
                </a:stretch>
              </a:blipFill>
              <a:ln w="28575">
                <a:solidFill>
                  <a:schemeClr val="accent1">
                    <a:lumMod val="50000"/>
                  </a:schemeClr>
                </a:solidFill>
                <a:prstDash val="dashDot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4EE1C00-277E-428C-A5C0-A5B128C08C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9500" y="3627625"/>
            <a:ext cx="9308743" cy="23450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995598" y="3709201"/>
            <a:ext cx="5439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8:4·1=2(см) довжина</a:t>
            </a:r>
          </a:p>
        </p:txBody>
      </p:sp>
      <p:pic>
        <p:nvPicPr>
          <p:cNvPr id="22" name="Picture 2" descr="Soloveika на Яндекс.Фотках | Школа, Дети, Школьные темы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52716" y="3039707"/>
            <a:ext cx="2417943" cy="31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995598" y="4461288"/>
            <a:ext cx="4864452" cy="112951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H="1">
            <a:off x="2005119" y="4461288"/>
            <a:ext cx="1829126" cy="56036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2012091" y="5026045"/>
            <a:ext cx="1822154" cy="56475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81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29.03.2022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Поміркуй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420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354370" y="1385030"/>
            <a:ext cx="10679786" cy="16831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00B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ln>
                  <a:solidFill>
                    <a:schemeClr val="tx2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Якщо додати обидва доданки й суму, то одержимо 400. Знайди доданки, якщо один на 20 менший від другого.</a:t>
            </a:r>
            <a:endParaRPr lang="aa-ET" sz="3200" b="1" dirty="0">
              <a:ln>
                <a:solidFill>
                  <a:schemeClr val="tx2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6C7023D-185D-4012-8FBB-C17643D2779B}"/>
              </a:ext>
            </a:extLst>
          </p:cNvPr>
          <p:cNvSpPr/>
          <p:nvPr/>
        </p:nvSpPr>
        <p:spPr>
          <a:xfrm>
            <a:off x="1849600" y="4068960"/>
            <a:ext cx="62858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(90+110)+200=400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7553" y="3072494"/>
            <a:ext cx="3785506" cy="378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7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"/>
          <p:cNvSpPr/>
          <p:nvPr/>
        </p:nvSpPr>
        <p:spPr>
          <a:xfrm>
            <a:off x="3380636" y="389940"/>
            <a:ext cx="8624369" cy="485775"/>
          </a:xfrm>
          <a:prstGeom prst="rect">
            <a:avLst/>
          </a:prstGeom>
          <a:solidFill>
            <a:srgbClr val="2F324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Домашнє завдання</a:t>
            </a:r>
            <a:endParaRPr/>
          </a:p>
        </p:txBody>
      </p:sp>
      <p:sp>
        <p:nvSpPr>
          <p:cNvPr id="593" name="Google Shape;593;p28"/>
          <p:cNvSpPr/>
          <p:nvPr/>
        </p:nvSpPr>
        <p:spPr>
          <a:xfrm>
            <a:off x="5205965" y="1945397"/>
            <a:ext cx="6799040" cy="3444283"/>
          </a:xfrm>
          <a:prstGeom prst="roundRect">
            <a:avLst>
              <a:gd name="adj" fmla="val 16667"/>
            </a:avLst>
          </a:prstGeom>
          <a:ln w="381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На сторінці підручника 75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опрацювати №421, 422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Короткий запис у щоденник</a:t>
            </a:r>
            <a:endParaRPr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с.75 №421, 422</a:t>
            </a:r>
            <a:endParaRPr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Дата 1">
            <a:extLst>
              <a:ext uri="{FF2B5EF4-FFF2-40B4-BE49-F238E27FC236}">
                <a16:creationId xmlns:a16="http://schemas.microsoft.com/office/drawing/2014/main" id="{C21097A1-6400-4AB9-B9DD-491D92501409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29.03.2022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080DA-0D61-42F4-A68C-9FD9A53AF6C4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9" name="Picture 10" descr="Чому не можна заважати дитині-шульзі використовувати ліву руку? -  Learning.ua">
            <a:extLst>
              <a:ext uri="{FF2B5EF4-FFF2-40B4-BE49-F238E27FC236}">
                <a16:creationId xmlns:a16="http://schemas.microsoft.com/office/drawing/2014/main" id="{3497BC13-238E-44E1-979F-B5D470A7F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1490210"/>
            <a:ext cx="4250325" cy="471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93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30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Обери </a:t>
            </a:r>
            <a:r>
              <a:rPr lang="ru-RU" sz="2000" b="1" dirty="0" err="1">
                <a:solidFill>
                  <a:schemeClr val="bg1"/>
                </a:solidFill>
              </a:rPr>
              <a:t>колір</a:t>
            </a:r>
            <a:r>
              <a:rPr lang="ru-RU" sz="2000" b="1" dirty="0">
                <a:solidFill>
                  <a:schemeClr val="bg1"/>
                </a:solidFill>
              </a:rPr>
              <a:t>, </a:t>
            </a:r>
            <a:r>
              <a:rPr lang="ru-RU" sz="2000" b="1" dirty="0" err="1">
                <a:solidFill>
                  <a:schemeClr val="bg1"/>
                </a:solidFill>
              </a:rPr>
              <a:t>що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характеризує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твій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настрій</a:t>
            </a:r>
            <a:r>
              <a:rPr lang="ru-RU" sz="2000" b="1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29.03.2022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8C814BD-4A2F-4FB8-90C2-31A3C40F7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1806" y="2468619"/>
            <a:ext cx="10000519" cy="456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29.03.2022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880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Організація класу 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F7D3E15-0A57-44B3-B4A2-9DF752E9A1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58990" y="1433178"/>
            <a:ext cx="3243714" cy="4737676"/>
          </a:xfrm>
          <a:prstGeom prst="rect">
            <a:avLst/>
          </a:prstGeom>
        </p:spPr>
      </p:pic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D88484A5-DE6C-4D37-9417-808D688D1C9A}"/>
              </a:ext>
            </a:extLst>
          </p:cNvPr>
          <p:cNvSpPr/>
          <p:nvPr/>
        </p:nvSpPr>
        <p:spPr>
          <a:xfrm>
            <a:off x="408132" y="1544231"/>
            <a:ext cx="7624653" cy="50783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Вже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пролунав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шкільний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дзвінок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Покликав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всіх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нас на урок.</a:t>
            </a:r>
          </a:p>
          <a:p>
            <a:pPr algn="ctr"/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Рівненько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стали. Все.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Вже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час,</a:t>
            </a:r>
          </a:p>
          <a:p>
            <a:pPr algn="ctr"/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Роботу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починає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клас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За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парти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всілися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зручненько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Поклали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руки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всі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гарненько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Готові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? Так.</a:t>
            </a:r>
          </a:p>
          <a:p>
            <a:pPr algn="ctr"/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А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настрій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як? Клас!</a:t>
            </a:r>
          </a:p>
          <a:p>
            <a:pPr algn="ctr"/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Тож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успіх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всіх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чекає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нас!</a:t>
            </a:r>
          </a:p>
        </p:txBody>
      </p:sp>
    </p:spTree>
    <p:extLst>
      <p:ext uri="{BB962C8B-B14F-4D97-AF65-F5344CB8AC3E}">
        <p14:creationId xmlns:p14="http://schemas.microsoft.com/office/powerpoint/2010/main" val="28824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29.03.2022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314733" y="395938"/>
            <a:ext cx="870309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</a:t>
            </a:r>
            <a:endParaRPr lang="ru-RU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26" name="Скругленный прямоугольник 18">
            <a:extLst>
              <a:ext uri="{FF2B5EF4-FFF2-40B4-BE49-F238E27FC236}">
                <a16:creationId xmlns:a16="http://schemas.microsoft.com/office/drawing/2014/main" id="{F577EA8F-1880-449E-B60F-4CC849161ACB}"/>
              </a:ext>
            </a:extLst>
          </p:cNvPr>
          <p:cNvSpPr/>
          <p:nvPr/>
        </p:nvSpPr>
        <p:spPr>
          <a:xfrm>
            <a:off x="4203487" y="1288543"/>
            <a:ext cx="3634803" cy="1243666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7555"/>
            </a:avLst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99-46</a:t>
            </a:r>
          </a:p>
        </p:txBody>
      </p:sp>
      <p:sp>
        <p:nvSpPr>
          <p:cNvPr id="27" name="Скругленный прямоугольник 18">
            <a:extLst>
              <a:ext uri="{FF2B5EF4-FFF2-40B4-BE49-F238E27FC236}">
                <a16:creationId xmlns:a16="http://schemas.microsoft.com/office/drawing/2014/main" id="{F577EA8F-1880-449E-B60F-4CC849161ACB}"/>
              </a:ext>
            </a:extLst>
          </p:cNvPr>
          <p:cNvSpPr/>
          <p:nvPr/>
        </p:nvSpPr>
        <p:spPr>
          <a:xfrm>
            <a:off x="7838290" y="1288543"/>
            <a:ext cx="2300779" cy="1243666"/>
          </a:xfrm>
          <a:prstGeom prst="snip2DiagRect">
            <a:avLst>
              <a:gd name="adj1" fmla="val 0"/>
              <a:gd name="adj2" fmla="val 19962"/>
            </a:avLst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53</a:t>
            </a:r>
          </a:p>
        </p:txBody>
      </p:sp>
      <p:sp>
        <p:nvSpPr>
          <p:cNvPr id="28" name="Скругленный прямоугольник 18">
            <a:extLst>
              <a:ext uri="{FF2B5EF4-FFF2-40B4-BE49-F238E27FC236}">
                <a16:creationId xmlns:a16="http://schemas.microsoft.com/office/drawing/2014/main" id="{F577EA8F-1880-449E-B60F-4CC849161ACB}"/>
              </a:ext>
            </a:extLst>
          </p:cNvPr>
          <p:cNvSpPr/>
          <p:nvPr/>
        </p:nvSpPr>
        <p:spPr>
          <a:xfrm>
            <a:off x="2213349" y="2963150"/>
            <a:ext cx="3634803" cy="1243666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7555"/>
            </a:avLst>
          </a:prstGeom>
          <a:solidFill>
            <a:schemeClr val="accent2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27+36</a:t>
            </a:r>
          </a:p>
        </p:txBody>
      </p:sp>
      <p:sp>
        <p:nvSpPr>
          <p:cNvPr id="29" name="Скругленный прямоугольник 18">
            <a:extLst>
              <a:ext uri="{FF2B5EF4-FFF2-40B4-BE49-F238E27FC236}">
                <a16:creationId xmlns:a16="http://schemas.microsoft.com/office/drawing/2014/main" id="{F577EA8F-1880-449E-B60F-4CC849161ACB}"/>
              </a:ext>
            </a:extLst>
          </p:cNvPr>
          <p:cNvSpPr/>
          <p:nvPr/>
        </p:nvSpPr>
        <p:spPr>
          <a:xfrm>
            <a:off x="5848152" y="2963150"/>
            <a:ext cx="2312437" cy="1243666"/>
          </a:xfrm>
          <a:prstGeom prst="snip2DiagRect">
            <a:avLst>
              <a:gd name="adj1" fmla="val 0"/>
              <a:gd name="adj2" fmla="val 19962"/>
            </a:avLst>
          </a:prstGeom>
          <a:solidFill>
            <a:schemeClr val="accent2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63</a:t>
            </a:r>
          </a:p>
        </p:txBody>
      </p:sp>
      <p:sp>
        <p:nvSpPr>
          <p:cNvPr id="30" name="Скругленный прямоугольник 18">
            <a:extLst>
              <a:ext uri="{FF2B5EF4-FFF2-40B4-BE49-F238E27FC236}">
                <a16:creationId xmlns:a16="http://schemas.microsoft.com/office/drawing/2014/main" id="{F577EA8F-1880-449E-B60F-4CC849161ACB}"/>
              </a:ext>
            </a:extLst>
          </p:cNvPr>
          <p:cNvSpPr/>
          <p:nvPr/>
        </p:nvSpPr>
        <p:spPr>
          <a:xfrm>
            <a:off x="4203487" y="4728867"/>
            <a:ext cx="3634803" cy="1243666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7555"/>
            </a:avLst>
          </a:prstGeom>
          <a:solidFill>
            <a:srgbClr val="7030A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37+48</a:t>
            </a:r>
          </a:p>
        </p:txBody>
      </p:sp>
      <p:sp>
        <p:nvSpPr>
          <p:cNvPr id="31" name="Скругленный прямоугольник 18">
            <a:extLst>
              <a:ext uri="{FF2B5EF4-FFF2-40B4-BE49-F238E27FC236}">
                <a16:creationId xmlns:a16="http://schemas.microsoft.com/office/drawing/2014/main" id="{F577EA8F-1880-449E-B60F-4CC849161ACB}"/>
              </a:ext>
            </a:extLst>
          </p:cNvPr>
          <p:cNvSpPr/>
          <p:nvPr/>
        </p:nvSpPr>
        <p:spPr>
          <a:xfrm>
            <a:off x="7838290" y="4728867"/>
            <a:ext cx="2312437" cy="1243666"/>
          </a:xfrm>
          <a:prstGeom prst="snip2DiagRect">
            <a:avLst>
              <a:gd name="adj1" fmla="val 0"/>
              <a:gd name="adj2" fmla="val 19962"/>
            </a:avLst>
          </a:prstGeom>
          <a:solidFill>
            <a:srgbClr val="7030A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85</a:t>
            </a:r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9088" y="3744660"/>
            <a:ext cx="3212079" cy="321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2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Дата 1">
            <a:extLst>
              <a:ext uri="{FF2B5EF4-FFF2-40B4-BE49-F238E27FC236}">
                <a16:creationId xmlns:a16="http://schemas.microsoft.com/office/drawing/2014/main" id="{4CF409C8-8187-458B-B3A0-B7902FF06346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29.03.2022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64E05-E27E-4333-A7A6-7AE492866C99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191FDD1-83CF-4EA7-8F4C-0B0A5840CC8F}"/>
              </a:ext>
            </a:extLst>
          </p:cNvPr>
          <p:cNvSpPr/>
          <p:nvPr/>
        </p:nvSpPr>
        <p:spPr>
          <a:xfrm>
            <a:off x="3314732" y="417997"/>
            <a:ext cx="8741143" cy="44054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4985A16-61CB-4895-B562-FE561D0339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8947" y="1302877"/>
            <a:ext cx="11601257" cy="50375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7EEDA7-6EC1-458B-AAAA-DCD8BDA824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4145" y="1807854"/>
            <a:ext cx="5989018" cy="196123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13A221E-AC25-4F61-9FAC-2230A246ED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1F6A141-BA57-47DC-BFD2-84C5C736F8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ED8782D-9B79-42D3-B703-5DEBD0189F6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A337D55-2A7F-4CD2-8135-4FB8A2890A1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82BB22D-9D70-46AE-89FD-EE4910FF70C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A4C6E62-4C1B-492C-97C4-06224637FC0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9B44C96-9D6C-4304-AA73-A77418165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192FBE9-3E2D-4C8A-987C-04C5D34C4D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FE7AAD2-E484-4B9E-92B3-184483E8B133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EC9054B-B024-4A94-AF97-A8F185F17DA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08F25C6-5CDA-42A0-B782-37512B002BC1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721331E-4CDC-418D-872A-F9C1441581BC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FFD5430-4A16-4978-B665-FE10FBD80B7F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09" y="1203416"/>
            <a:ext cx="1809755" cy="1419592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0740" y="3464704"/>
            <a:ext cx="521963" cy="651182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1E11FE1E-2F65-401F-8D15-EB7612E4F458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69614" y="3478291"/>
            <a:ext cx="511073" cy="637595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8439" y="3441240"/>
            <a:ext cx="525579" cy="655693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7852" y="3464704"/>
            <a:ext cx="533662" cy="665776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27231" y="3464704"/>
            <a:ext cx="521963" cy="651182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1E11FE1E-2F65-401F-8D15-EB7612E4F458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76105" y="3478291"/>
            <a:ext cx="511073" cy="637595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74930" y="3441240"/>
            <a:ext cx="525579" cy="655693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343" y="3464704"/>
            <a:ext cx="533662" cy="665776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76833" y="3464704"/>
            <a:ext cx="521963" cy="651182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1E11FE1E-2F65-401F-8D15-EB7612E4F458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25707" y="3478291"/>
            <a:ext cx="511073" cy="637595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24532" y="3441240"/>
            <a:ext cx="525579" cy="655693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63945" y="3464704"/>
            <a:ext cx="533662" cy="665776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1578" y="3464704"/>
            <a:ext cx="521963" cy="651182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1E11FE1E-2F65-401F-8D15-EB7612E4F458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70452" y="3478291"/>
            <a:ext cx="511073" cy="637595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69277" y="3441240"/>
            <a:ext cx="525579" cy="655693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8690" y="3464704"/>
            <a:ext cx="533662" cy="665776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32817" y="3464704"/>
            <a:ext cx="521963" cy="651182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1E11FE1E-2F65-401F-8D15-EB7612E4F458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81691" y="3478291"/>
            <a:ext cx="511073" cy="637595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80516" y="3441240"/>
            <a:ext cx="525579" cy="655693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19929" y="3464704"/>
            <a:ext cx="533662" cy="66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5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1">
            <a:extLst>
              <a:ext uri="{FF2B5EF4-FFF2-40B4-BE49-F238E27FC236}">
                <a16:creationId xmlns:a16="http://schemas.microsoft.com/office/drawing/2014/main" id="{49477AAF-8D45-4323-BE4C-5F57C5CF0480}"/>
              </a:ext>
            </a:extLst>
          </p:cNvPr>
          <p:cNvSpPr txBox="1">
            <a:spLocks/>
          </p:cNvSpPr>
          <p:nvPr/>
        </p:nvSpPr>
        <p:spPr>
          <a:xfrm>
            <a:off x="1577377" y="690642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29.03.2022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95837-A9CE-470A-9790-534DE5570F71}"/>
              </a:ext>
            </a:extLst>
          </p:cNvPr>
          <p:cNvSpPr txBox="1"/>
          <p:nvPr/>
        </p:nvSpPr>
        <p:spPr>
          <a:xfrm>
            <a:off x="1700945" y="22897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E9AD7A8-C333-43D0-BF79-22F80C7E4490}"/>
              </a:ext>
            </a:extLst>
          </p:cNvPr>
          <p:cNvSpPr/>
          <p:nvPr/>
        </p:nvSpPr>
        <p:spPr>
          <a:xfrm>
            <a:off x="330948" y="1680504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з підручником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з математики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Григорія </a:t>
            </a:r>
            <a:r>
              <a:rPr lang="uk-UA" sz="4000" b="1" dirty="0" err="1">
                <a:solidFill>
                  <a:schemeClr val="bg1"/>
                </a:solidFill>
              </a:rPr>
              <a:t>Лишенко</a:t>
            </a:r>
            <a:endParaRPr lang="uk-UA" sz="40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73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49CEB0-E940-4B13-8ABA-4DB1EFA837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11053" y="564398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3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29.03.2022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Обчисли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411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3491208" y="1335378"/>
            <a:ext cx="3107021" cy="669035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5 м · 20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6554140" y="1335378"/>
            <a:ext cx="1549966" cy="669035"/>
          </a:xfrm>
          <a:prstGeom prst="roundRect">
            <a:avLst>
              <a:gd name="adj" fmla="val 8931"/>
            </a:avLst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100 м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3491208" y="2048832"/>
            <a:ext cx="3107021" cy="669035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120 кг : 30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6554140" y="2048832"/>
            <a:ext cx="1549966" cy="669035"/>
          </a:xfrm>
          <a:prstGeom prst="roundRect">
            <a:avLst>
              <a:gd name="adj" fmla="val 8931"/>
            </a:avLst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4 кг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4574964" y="3046231"/>
            <a:ext cx="3107021" cy="66903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4 </a:t>
            </a:r>
            <a:r>
              <a:rPr lang="uk-UA" sz="3200" b="1" dirty="0" err="1">
                <a:solidFill>
                  <a:schemeClr val="tx1"/>
                </a:solidFill>
              </a:rPr>
              <a:t>дм</a:t>
            </a:r>
            <a:r>
              <a:rPr lang="uk-UA" sz="3200" b="1" dirty="0">
                <a:solidFill>
                  <a:schemeClr val="tx1"/>
                </a:solidFill>
              </a:rPr>
              <a:t> · 200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7395883" y="3046231"/>
            <a:ext cx="1791979" cy="669035"/>
          </a:xfrm>
          <a:prstGeom prst="roundRect">
            <a:avLst>
              <a:gd name="adj" fmla="val 8931"/>
            </a:avLst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800 </a:t>
            </a:r>
            <a:r>
              <a:rPr lang="uk-UA" sz="3200" b="1" dirty="0" err="1">
                <a:solidFill>
                  <a:schemeClr val="tx1"/>
                </a:solidFill>
              </a:rPr>
              <a:t>дм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4574964" y="3759685"/>
            <a:ext cx="3107021" cy="66903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24 м : 6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7637896" y="3759685"/>
            <a:ext cx="1549966" cy="669035"/>
          </a:xfrm>
          <a:prstGeom prst="roundRect">
            <a:avLst>
              <a:gd name="adj" fmla="val 8931"/>
            </a:avLst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4 м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6019255" y="4653190"/>
            <a:ext cx="3107021" cy="669035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25 · 40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9082187" y="4653190"/>
            <a:ext cx="1549966" cy="669035"/>
          </a:xfrm>
          <a:prstGeom prst="roundRect">
            <a:avLst>
              <a:gd name="adj" fmla="val 8931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100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6019255" y="5366644"/>
            <a:ext cx="3107021" cy="669035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600 </a:t>
            </a:r>
            <a:r>
              <a:rPr lang="uk-UA" sz="3200" b="1" dirty="0" err="1">
                <a:solidFill>
                  <a:schemeClr val="tx1"/>
                </a:solidFill>
              </a:rPr>
              <a:t>дм</a:t>
            </a:r>
            <a:r>
              <a:rPr lang="uk-UA" sz="3200" b="1" dirty="0">
                <a:solidFill>
                  <a:schemeClr val="tx1"/>
                </a:solidFill>
              </a:rPr>
              <a:t> : 4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8861613" y="5366644"/>
            <a:ext cx="1770540" cy="669035"/>
          </a:xfrm>
          <a:prstGeom prst="roundRect">
            <a:avLst>
              <a:gd name="adj" fmla="val 8931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150 </a:t>
            </a:r>
            <a:r>
              <a:rPr lang="uk-UA" sz="3200" b="1" dirty="0" err="1">
                <a:solidFill>
                  <a:schemeClr val="tx1"/>
                </a:solidFill>
              </a:rPr>
              <a:t>дм</a:t>
            </a:r>
            <a:endParaRPr lang="aa-ET" sz="3200" b="1" dirty="0">
              <a:solidFill>
                <a:schemeClr val="tx1"/>
              </a:solidFill>
            </a:endParaRP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287" y="1761566"/>
            <a:ext cx="4164562" cy="416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4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7" grpId="0" animBg="1"/>
      <p:bldP spid="19" grpId="0" animBg="1"/>
      <p:bldP spid="21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29.03.2022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Розглянь різні способи усного множення круглих чисел.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412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9DD9F4-EC24-45EE-B97F-A6A7AED49956}"/>
              </a:ext>
            </a:extLst>
          </p:cNvPr>
          <p:cNvSpPr txBox="1"/>
          <p:nvPr/>
        </p:nvSpPr>
        <p:spPr>
          <a:xfrm>
            <a:off x="1437587" y="1457110"/>
            <a:ext cx="957555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AutoNum type="arabicParenR"/>
            </a:pPr>
            <a:r>
              <a:rPr lang="uk-UA" sz="4000" b="1" dirty="0">
                <a:solidFill>
                  <a:srgbClr val="7030A0"/>
                </a:solidFill>
              </a:rPr>
              <a:t> </a:t>
            </a:r>
            <a:r>
              <a:rPr lang="en-US" sz="4000" b="1" dirty="0">
                <a:solidFill>
                  <a:srgbClr val="7030A0"/>
                </a:solidFill>
              </a:rPr>
              <a:t>800 · 60 = 8 </a:t>
            </a:r>
            <a:r>
              <a:rPr lang="uk-UA" sz="4000" b="1" dirty="0">
                <a:solidFill>
                  <a:srgbClr val="7030A0"/>
                </a:solidFill>
              </a:rPr>
              <a:t>с</a:t>
            </a:r>
            <a:r>
              <a:rPr lang="en-US" sz="4000" b="1" dirty="0">
                <a:solidFill>
                  <a:srgbClr val="7030A0"/>
                </a:solidFill>
              </a:rPr>
              <a:t>. · (6 · 10) = 8 </a:t>
            </a:r>
            <a:r>
              <a:rPr lang="uk-UA" sz="4000" b="1" dirty="0">
                <a:solidFill>
                  <a:srgbClr val="7030A0"/>
                </a:solidFill>
              </a:rPr>
              <a:t>с</a:t>
            </a:r>
            <a:r>
              <a:rPr lang="en-US" sz="4000" b="1" dirty="0">
                <a:solidFill>
                  <a:srgbClr val="7030A0"/>
                </a:solidFill>
              </a:rPr>
              <a:t>. · 6 · 10 = </a:t>
            </a:r>
            <a:endParaRPr lang="uk-UA" sz="4000" b="1" dirty="0">
              <a:solidFill>
                <a:srgbClr val="7030A0"/>
              </a:solidFill>
            </a:endParaRPr>
          </a:p>
          <a:p>
            <a:r>
              <a:rPr lang="uk-UA" sz="4000" b="1" dirty="0">
                <a:solidFill>
                  <a:srgbClr val="7030A0"/>
                </a:solidFill>
              </a:rPr>
              <a:t>	= </a:t>
            </a:r>
            <a:r>
              <a:rPr lang="en-US" sz="4000" b="1" dirty="0">
                <a:solidFill>
                  <a:srgbClr val="7030A0"/>
                </a:solidFill>
              </a:rPr>
              <a:t>480 </a:t>
            </a:r>
            <a:r>
              <a:rPr lang="uk-UA" sz="4000" b="1" dirty="0">
                <a:solidFill>
                  <a:srgbClr val="7030A0"/>
                </a:solidFill>
              </a:rPr>
              <a:t>с</a:t>
            </a:r>
            <a:r>
              <a:rPr lang="en-US" sz="4000" b="1" dirty="0">
                <a:solidFill>
                  <a:srgbClr val="7030A0"/>
                </a:solidFill>
              </a:rPr>
              <a:t>. = 48 000</a:t>
            </a:r>
            <a:endParaRPr lang="aa-ET" sz="4000" b="1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9DD9F4-EC24-45EE-B97F-A6A7AED49956}"/>
              </a:ext>
            </a:extLst>
          </p:cNvPr>
          <p:cNvSpPr txBox="1"/>
          <p:nvPr/>
        </p:nvSpPr>
        <p:spPr>
          <a:xfrm>
            <a:off x="1437587" y="3033557"/>
            <a:ext cx="98403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4000" b="1" dirty="0">
                <a:solidFill>
                  <a:schemeClr val="accent6">
                    <a:lumMod val="50000"/>
                  </a:schemeClr>
                </a:solidFill>
              </a:rPr>
              <a:t>2)   800 · 60 = 8 · 100 · 6 · 10 = 8 · 6 · 100 · 10 = 	= 48 · 1000 = 48 000</a:t>
            </a:r>
            <a:endParaRPr lang="aa-ET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71646" y="3616887"/>
            <a:ext cx="3241114" cy="324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5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абличка 16"/>
          <p:cNvSpPr/>
          <p:nvPr/>
        </p:nvSpPr>
        <p:spPr>
          <a:xfrm>
            <a:off x="852396" y="1394370"/>
            <a:ext cx="2338769" cy="1752241"/>
          </a:xfrm>
          <a:prstGeom prst="plaque">
            <a:avLst>
              <a:gd name="adj" fmla="val 15741"/>
            </a:avLst>
          </a:prstGeom>
          <a:solidFill>
            <a:srgbClr val="FFFF0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00" b="1" dirty="0">
              <a:solidFill>
                <a:schemeClr val="tx1"/>
              </a:solidFill>
            </a:endParaRPr>
          </a:p>
        </p:txBody>
      </p:sp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29.03.2022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Виконай множення за зразком: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413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054100" y="2520942"/>
            <a:ext cx="1615252" cy="3999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652000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852396" y="1685002"/>
            <a:ext cx="161525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16300</a:t>
            </a:r>
          </a:p>
          <a:p>
            <a:pPr algn="ctr"/>
            <a:r>
              <a:rPr lang="uk-UA" sz="3200" i="1" dirty="0">
                <a:solidFill>
                  <a:schemeClr val="tx1"/>
                </a:solidFill>
              </a:rPr>
              <a:t>      40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117431" y="1861010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1310256" y="2474250"/>
            <a:ext cx="1291861" cy="6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Выгнутая вправо стрелка 3"/>
          <p:cNvSpPr/>
          <p:nvPr/>
        </p:nvSpPr>
        <p:spPr>
          <a:xfrm>
            <a:off x="2602117" y="1788070"/>
            <a:ext cx="356379" cy="88454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702008" y="2557462"/>
            <a:ext cx="7859844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txBody>
          <a:bodyPr wrap="none">
            <a:spAutoFit/>
          </a:bodyPr>
          <a:lstStyle/>
          <a:p>
            <a:r>
              <a:rPr lang="ru-RU" sz="3200" b="1" dirty="0"/>
              <a:t>2600 · 30      1720 · 40     130 · 500     4250 · 30</a:t>
            </a:r>
          </a:p>
        </p:txBody>
      </p:sp>
      <p:sp>
        <p:nvSpPr>
          <p:cNvPr id="18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021887" y="4378283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78000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2855360" y="3555857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2600</a:t>
            </a:r>
          </a:p>
          <a:p>
            <a:pPr algn="ctr"/>
            <a:r>
              <a:rPr lang="uk-UA" sz="3200" i="1" dirty="0">
                <a:solidFill>
                  <a:schemeClr val="tx1"/>
                </a:solidFill>
              </a:rPr>
              <a:t>  30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817270" y="3707204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2855357" y="4347402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5415281" y="4387893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68800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5248754" y="3555857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1720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5210664" y="3707204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5248751" y="4347402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7808675" y="4338650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65000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7625113" y="3524976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i="1" dirty="0">
                <a:solidFill>
                  <a:schemeClr val="tx1"/>
                </a:solidFill>
              </a:rPr>
              <a:t>130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500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7587023" y="3676323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7625110" y="4316521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9992312" y="4378283"/>
            <a:ext cx="147510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127500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0018507" y="3565467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4250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9980417" y="3716814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10018504" y="4357012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Рисунок 3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078" y="3905009"/>
            <a:ext cx="2831763" cy="283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7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2" grpId="0"/>
      <p:bldP spid="23" grpId="0"/>
      <p:bldP spid="24" grpId="0"/>
      <p:bldP spid="26" grpId="0"/>
      <p:bldP spid="27" grpId="0"/>
      <p:bldP spid="28" grpId="0"/>
      <p:bldP spid="30" grpId="0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29.03.2022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Виконай множення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414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425037" y="1363118"/>
            <a:ext cx="8231741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/>
              <a:t>50 · 6000      120 · 300        190 · 200      180 · 500</a:t>
            </a: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609501" y="3598353"/>
            <a:ext cx="1578982" cy="39805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300000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826283" y="2785536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   50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6000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972814" y="2936884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1771155" y="3567472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4331079" y="3607963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36000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4164552" y="2775927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i="1" dirty="0">
                <a:solidFill>
                  <a:schemeClr val="tx1"/>
                </a:solidFill>
              </a:rPr>
              <a:t>120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300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4249563" y="2896393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4164549" y="3567472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724473" y="3558720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38000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540911" y="2745046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i="1" dirty="0">
                <a:solidFill>
                  <a:schemeClr val="tx1"/>
                </a:solidFill>
              </a:rPr>
              <a:t>190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6596036" y="2896393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6540908" y="3536591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8908110" y="3598353"/>
            <a:ext cx="147510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90000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8934305" y="2785537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i="1" dirty="0">
                <a:solidFill>
                  <a:schemeClr val="tx1"/>
                </a:solidFill>
              </a:rPr>
              <a:t>180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500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9008359" y="2917549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8934302" y="3577082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Рисунок 2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8933" y="3687939"/>
            <a:ext cx="2965738" cy="296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2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7" grpId="0"/>
      <p:bldP spid="18" grpId="0"/>
      <p:bldP spid="19" grpId="0"/>
      <p:bldP spid="21" grpId="0"/>
      <p:bldP spid="22" grpId="0"/>
      <p:bldP spid="23" grpId="0"/>
      <p:bldP spid="25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662</Words>
  <Application>Microsoft Office PowerPoint</Application>
  <PresentationFormat>Широкоэкранный</PresentationFormat>
  <Paragraphs>241</Paragraphs>
  <Slides>16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108</cp:revision>
  <dcterms:created xsi:type="dcterms:W3CDTF">2018-01-05T16:38:53Z</dcterms:created>
  <dcterms:modified xsi:type="dcterms:W3CDTF">2022-03-29T05:13:59Z</dcterms:modified>
</cp:coreProperties>
</file>