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0" r:id="rId3"/>
    <p:sldId id="271" r:id="rId4"/>
    <p:sldId id="272" r:id="rId5"/>
    <p:sldId id="275" r:id="rId6"/>
    <p:sldId id="27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5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6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7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8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98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4960-A8A0-4B23-8F91-8451F2204B28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hyperlink" Target="https://www.youtube.com/watch?v=ZCUR1WT7Nj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microsoft.com/office/2007/relationships/hdphoto" Target="../media/hdphoto2.wdp"/><Relationship Id="rId7" Type="http://schemas.openxmlformats.org/officeDocument/2006/relationships/image" Target="../media/image17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9708" y="1490008"/>
            <a:ext cx="7142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 </a:t>
            </a:r>
          </a:p>
          <a:p>
            <a:r>
              <a:rPr lang="uk-UA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ЛЯЛЬКА-МОТАНКА»</a:t>
            </a:r>
          </a:p>
          <a:p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 descr="C:\Users\ASUS\Downloads\%D0%A8%D0%B0%D0%B1%D0%BB%D0%BE%D0%BD %D0%B2 %D1%83%D0%BA%D1%80%D0%B0%D1%97%D0%BD%D1%81%D1%8C%D0%BA%D0%BE%D0%BC%D1%83 %D1%81%D1%82%D0%B8%D0%BB%D1%96_files\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C:\Users\ASUS\Downloads\%D0%A8%D0%B0%D0%B1%D0%BB%D0%BE%D0%BD %D0%B2 %D1%83%D0%BA%D1%80%D0%B0%D1%97%D0%BD%D1%81%D1%8C%D0%BA%D0%BE%D0%BC%D1%83 %D1%81%D1%82%D0%B8%D0%BB%D1%96_files\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48000" y="2572690"/>
            <a:ext cx="6096000" cy="3906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69708" y="3246136"/>
            <a:ext cx="74222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Народна лялька як самобутнє явище в побуті та мистецтві українців</a:t>
            </a:r>
          </a:p>
          <a:p>
            <a:pPr algn="just"/>
            <a:endParaRPr lang="uk-UA" sz="32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uk-UA" sz="3200" b="1" i="1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уроки</a:t>
            </a:r>
            <a:r>
              <a:rPr lang="uk-UA" sz="32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: 3-4</a:t>
            </a:r>
            <a:endParaRPr lang="ru-RU" sz="3200" b="1" i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54486" y="191583"/>
            <a:ext cx="9507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Вчитель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Андрєєва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1151" y="2393411"/>
            <a:ext cx="4052248" cy="228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71676" y="242888"/>
            <a:ext cx="9829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Уроки</a:t>
            </a:r>
            <a:r>
              <a:rPr lang="uk-UA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3-4</a:t>
            </a:r>
          </a:p>
          <a:p>
            <a:pPr indent="450215" algn="just">
              <a:spcAft>
                <a:spcPts val="0"/>
              </a:spcAft>
            </a:pPr>
            <a:r>
              <a:rPr lang="uk-UA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Тема. Конструювання власного виробу. </a:t>
            </a:r>
            <a:endParaRPr lang="ru-RU" sz="2400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uk-UA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ІІ. Конструкторський етап. Створення графічного зображення.</a:t>
            </a:r>
          </a:p>
          <a:p>
            <a:pPr indent="450215">
              <a:spcAft>
                <a:spcPts val="0"/>
              </a:spcAft>
            </a:pPr>
            <a:endParaRPr lang="uk-UA" i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5"/>
          <a:stretch/>
        </p:blipFill>
        <p:spPr bwMode="auto">
          <a:xfrm>
            <a:off x="7015163" y="2089547"/>
            <a:ext cx="4786312" cy="4409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6129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71676" y="1720216"/>
            <a:ext cx="41862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Aft>
                <a:spcPts val="0"/>
              </a:spcAft>
            </a:pPr>
            <a:r>
              <a:rPr lang="uk-UA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2.1. Конструювання виробу.</a:t>
            </a:r>
          </a:p>
          <a:p>
            <a:pPr indent="450215">
              <a:spcAft>
                <a:spcPts val="0"/>
              </a:spcAft>
            </a:pPr>
            <a:endParaRPr lang="ru-RU" sz="20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/>
            <a:r>
              <a:rPr lang="uk-UA" sz="2000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комбінування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це метод конструювання, у якому визначаються кращі властивості, ознаки схожих виробів та поєднуються у різних варіантах. Цей метод дає змогу створити нові вироби шляхом поєднання властивостей виробів,  таким чином створюючи новий виріб. В своїй професійній діяльності цей метод конструювання застосовують дизайнери, конструктори, інженери та народні майстри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декоративно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-ужиткового мистецтва.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9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57363" y="271463"/>
            <a:ext cx="9958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  <a:buClr>
                <a:srgbClr val="00B050"/>
              </a:buClr>
            </a:pPr>
            <a:r>
              <a:rPr lang="uk-UA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2.2.  Запрошую на онлайн- знайомство  з творчістю народної майстрині  Т. </a:t>
            </a:r>
            <a:r>
              <a:rPr lang="uk-UA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Білокрилець</a:t>
            </a:r>
            <a:r>
              <a:rPr lang="uk-UA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та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Переглянути відео за 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посиланням   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25" y="1667491"/>
            <a:ext cx="3217717" cy="228123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67" y="4265733"/>
            <a:ext cx="1224280" cy="25304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38" y="4303197"/>
            <a:ext cx="1617980" cy="245554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53" y="4234875"/>
            <a:ext cx="1369695" cy="23495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3" r="18571"/>
          <a:stretch/>
        </p:blipFill>
        <p:spPr bwMode="auto">
          <a:xfrm>
            <a:off x="7296615" y="4265733"/>
            <a:ext cx="1318260" cy="2536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65" y="4282817"/>
            <a:ext cx="1405255" cy="239204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10" y="4234875"/>
            <a:ext cx="1501140" cy="24879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9353" y="2438778"/>
            <a:ext cx="12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5589352" y="1757364"/>
            <a:ext cx="6382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Тетяна </a:t>
            </a:r>
            <a:r>
              <a:rPr lang="uk-UA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Білокрилець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майстер сучасної народної ляльки. Все своє життя вона вивчає  українські народні традиції. 	Ще в ранньому дитинстві захоплювалася багатьма різновидами рукоділля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89352" y="3277771"/>
            <a:ext cx="63825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r"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Які ляльки тобі сподобалися? Які елементи, ознаки, кольори хотілося б поєднати в своєму виробі?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38" y="4293434"/>
            <a:ext cx="1617980" cy="24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1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7513" y="9715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1663" y="380047"/>
            <a:ext cx="544353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i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2.3. Створення ескізу власного виробу</a:t>
            </a:r>
          </a:p>
          <a:p>
            <a:endParaRPr lang="uk-UA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 та матеріли: аркуш паперу, простий та кольорові олівці, зображення ляльок-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мотанок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*Вибери моделі-аналоги ляльки-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*Розглянь їх уважно, відбери кращі на твій погляд, ознаки (форма, колір, матеріали, оздоблення)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*Створи нову модель, використовуючи ці ознаки.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*Намалюй ескіз моделі ляльки-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Чи гарною на твій погляд, вийшла модель?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*Сподіваюсь, результатом задоволені!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68" y="3892149"/>
            <a:ext cx="1699969" cy="219385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71663" y="5129213"/>
            <a:ext cx="72960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uk-UA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виконати опис зовнішнього вигляду </a:t>
            </a:r>
            <a:r>
              <a:rPr lang="uk-UA" sz="20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спроєктованої</a:t>
            </a:r>
            <a:r>
              <a:rPr lang="uk-UA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ляльки-</a:t>
            </a:r>
            <a:r>
              <a:rPr lang="uk-UA" sz="20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мотанки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Назва, призначення, конструкційні матеріали, розмір, кількість деталей, технологія обробки, види оздоблень, естетичність та оригінальність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http://f12.ifotki.info/org/3fdf19cb711185675ee15ae8dc607fcbd58a5713687068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08" y="262139"/>
            <a:ext cx="2758256" cy="27900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787908" y="3163253"/>
            <a:ext cx="2758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Ескізи ляльок Середньої Наддніпрянщини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2193" y="6230128"/>
            <a:ext cx="2781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Ескіз </a:t>
            </a:r>
            <a:r>
              <a:rPr lang="uk-UA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спроєктованої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ляльки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2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1675" y="194310"/>
            <a:ext cx="975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Розробка </a:t>
            </a:r>
            <a:r>
              <a:rPr lang="uk-UA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конструкторсько</a:t>
            </a:r>
            <a:r>
              <a:rPr lang="uk-UA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-технологічної документації. </a:t>
            </a:r>
          </a:p>
          <a:p>
            <a:pPr algn="just"/>
            <a:r>
              <a:rPr lang="uk-UA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Конструкторсько</a:t>
            </a:r>
            <a:r>
              <a:rPr lang="uk-UA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технологічні схеми виготовлення ляльок.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57" y="993318"/>
            <a:ext cx="4149691" cy="5269059"/>
          </a:xfrm>
          <a:prstGeom prst="rect">
            <a:avLst/>
          </a:prstGeom>
        </p:spPr>
      </p:pic>
      <p:pic>
        <p:nvPicPr>
          <p:cNvPr id="4" name="Рисунок 3" descr="http://f12.ifotki.info/org/3fdf19cb711185675ee15ae8dc607fcbd58a5713687068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44437" y="1114128"/>
            <a:ext cx="14248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80" y="993318"/>
            <a:ext cx="4391025" cy="209359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71" y="3700705"/>
            <a:ext cx="4500245" cy="113792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8"/>
          <a:stretch/>
        </p:blipFill>
        <p:spPr bwMode="auto">
          <a:xfrm>
            <a:off x="1971675" y="4838625"/>
            <a:ext cx="1522152" cy="179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0" t="65360" r="9105"/>
          <a:stretch/>
        </p:blipFill>
        <p:spPr bwMode="auto">
          <a:xfrm>
            <a:off x="3589249" y="4838625"/>
            <a:ext cx="1486437" cy="1641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58888" y="3163074"/>
            <a:ext cx="132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№1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1108" y="5723906"/>
            <a:ext cx="126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№2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5896" y="6353499"/>
            <a:ext cx="150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№3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2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8850" y="157163"/>
            <a:ext cx="8198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  <a:buClr>
                <a:srgbClr val="00B050"/>
              </a:buClr>
            </a:pPr>
            <a:r>
              <a:rPr lang="uk-UA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Домашня робота:</a:t>
            </a:r>
          </a:p>
          <a:p>
            <a:pPr lvl="0" algn="just">
              <a:spcAft>
                <a:spcPts val="0"/>
              </a:spcAft>
              <a:buClr>
                <a:srgbClr val="00B050"/>
              </a:buClr>
            </a:pPr>
            <a:r>
              <a:rPr lang="uk-UA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Добираємо матеріали та інструменти до наступного уроку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28850" y="5394960"/>
            <a:ext cx="9269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17974"/>
              </p:ext>
            </p:extLst>
          </p:nvPr>
        </p:nvGraphicFramePr>
        <p:xfrm>
          <a:off x="2228850" y="1486712"/>
          <a:ext cx="9269730" cy="40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6654">
                  <a:extLst>
                    <a:ext uri="{9D8B030D-6E8A-4147-A177-3AD203B41FA5}">
                      <a16:colId xmlns:a16="http://schemas.microsoft.com/office/drawing/2014/main" val="3510696286"/>
                    </a:ext>
                  </a:extLst>
                </a:gridCol>
                <a:gridCol w="4792742">
                  <a:extLst>
                    <a:ext uri="{9D8B030D-6E8A-4147-A177-3AD203B41FA5}">
                      <a16:colId xmlns:a16="http://schemas.microsoft.com/office/drawing/2014/main" val="1216535099"/>
                    </a:ext>
                  </a:extLst>
                </a:gridCol>
                <a:gridCol w="3090334">
                  <a:extLst>
                    <a:ext uri="{9D8B030D-6E8A-4147-A177-3AD203B41FA5}">
                      <a16:colId xmlns:a16="http://schemas.microsoft.com/office/drawing/2014/main" val="3884747217"/>
                    </a:ext>
                  </a:extLst>
                </a:gridCol>
              </a:tblGrid>
              <a:tr h="383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Показник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>
                          <a:effectLst/>
                        </a:rPr>
                        <a:t>Назва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Призначення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813454"/>
                  </a:ext>
                </a:extLst>
              </a:tr>
              <a:tr h="383402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Матеріали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бавовняна</a:t>
                      </a:r>
                      <a:r>
                        <a:rPr lang="uk-UA" sz="1200" baseline="0" dirty="0">
                          <a:effectLst/>
                        </a:rPr>
                        <a:t> тканина 20х20, 20х20, 40х40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голова. Груди, основа (тулуб)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069700"/>
                  </a:ext>
                </a:extLst>
              </a:tr>
              <a:tr h="3834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74595" algn="ctr"/>
                        </a:tabLst>
                        <a:defRPr/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r>
                        <a:rPr lang="uk-UA" sz="1100" dirty="0">
                          <a:effectLst/>
                        </a:rPr>
                        <a:t>бавовняна тканина 15х15;</a:t>
                      </a:r>
                      <a:r>
                        <a:rPr lang="uk-UA" sz="1100" baseline="0" dirty="0">
                          <a:effectLst/>
                        </a:rPr>
                        <a:t>  16х16х  2 </a:t>
                      </a:r>
                      <a:r>
                        <a:rPr lang="uk-UA" sz="1100" baseline="0" dirty="0" err="1">
                          <a:effectLst/>
                        </a:rPr>
                        <a:t>шт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рукави, сорочка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454014"/>
                  </a:ext>
                </a:extLst>
              </a:tr>
              <a:tr h="3834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тканина 20х15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спідниця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94863"/>
                  </a:ext>
                </a:extLst>
              </a:tr>
              <a:tr h="3834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пряжа</a:t>
                      </a:r>
                      <a:r>
                        <a:rPr lang="uk-UA" sz="1200" baseline="0" dirty="0">
                          <a:effectLst/>
                        </a:rPr>
                        <a:t> , нитки муліне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Волосся, пояс, для мотання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513771"/>
                  </a:ext>
                </a:extLst>
              </a:tr>
              <a:tr h="3834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намистинки,</a:t>
                      </a:r>
                      <a:r>
                        <a:rPr lang="uk-UA" sz="1200" baseline="0" dirty="0">
                          <a:effectLst/>
                        </a:rPr>
                        <a:t> стрічки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Намисто, віночок,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325968"/>
                  </a:ext>
                </a:extLst>
              </a:tr>
              <a:tr h="383402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>
                          <a:effectLst/>
                        </a:rPr>
                        <a:t>Інструменти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ножиці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розкрій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209142"/>
                  </a:ext>
                </a:extLst>
              </a:tr>
              <a:tr h="3834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голка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квіти для віночка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416649"/>
                  </a:ext>
                </a:extLst>
              </a:tr>
              <a:tr h="3834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олівець, лінійка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розкрій деталей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10972"/>
                  </a:ext>
                </a:extLst>
              </a:tr>
              <a:tr h="38340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>
                          <a:effectLst/>
                        </a:rPr>
                        <a:t>Обладнання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праска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прасування тканини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20435"/>
                  </a:ext>
                </a:extLst>
              </a:tr>
              <a:tr h="1790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74595" algn="ctr"/>
                        </a:tabLs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11081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31770" y="1486712"/>
            <a:ext cx="158334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74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74913" algn="ctr"/>
              </a:tabLst>
            </a:pPr>
            <a:r>
              <a:rPr kumimoji="0" lang="uk-UA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24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406</Words>
  <Application>Microsoft Macintosh PowerPoint</Application>
  <PresentationFormat>Широкоэкранный</PresentationFormat>
  <Paragraphs>68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zhannaandre95@gmail.com</cp:lastModifiedBy>
  <cp:revision>248</cp:revision>
  <dcterms:created xsi:type="dcterms:W3CDTF">2020-12-22T17:39:57Z</dcterms:created>
  <dcterms:modified xsi:type="dcterms:W3CDTF">2022-04-03T14:59:54Z</dcterms:modified>
</cp:coreProperties>
</file>