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4" r:id="rId2"/>
    <p:sldId id="286" r:id="rId3"/>
    <p:sldId id="287" r:id="rId4"/>
    <p:sldId id="260" r:id="rId5"/>
    <p:sldId id="288" r:id="rId6"/>
    <p:sldId id="301" r:id="rId7"/>
    <p:sldId id="302" r:id="rId8"/>
    <p:sldId id="303" r:id="rId9"/>
    <p:sldId id="273" r:id="rId10"/>
    <p:sldId id="310" r:id="rId11"/>
    <p:sldId id="304" r:id="rId12"/>
    <p:sldId id="309" r:id="rId13"/>
    <p:sldId id="305" r:id="rId14"/>
    <p:sldId id="306" r:id="rId15"/>
    <p:sldId id="307" r:id="rId16"/>
    <p:sldId id="308" r:id="rId1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177"/>
    <a:srgbClr val="A40037"/>
    <a:srgbClr val="69BFFF"/>
    <a:srgbClr val="FFA3D1"/>
    <a:srgbClr val="85C2FF"/>
    <a:srgbClr val="C4E59F"/>
    <a:srgbClr val="CAAFFF"/>
    <a:srgbClr val="C40041"/>
    <a:srgbClr val="285398"/>
    <a:srgbClr val="CE2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50000" autoAdjust="0"/>
  </p:normalViewPr>
  <p:slideViewPr>
    <p:cSldViewPr>
      <p:cViewPr varScale="1">
        <p:scale>
          <a:sx n="117" d="100"/>
          <a:sy n="117" d="100"/>
        </p:scale>
        <p:origin x="14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856F-65B5-4EB7-8955-1355B7DE1956}" type="datetimeFigureOut">
              <a:rPr lang="uk-UA" smtClean="0"/>
              <a:pPr/>
              <a:t>08.04.22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F8EB-4C1B-440F-BD9C-A2F0F362C6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474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856F-65B5-4EB7-8955-1355B7DE1956}" type="datetimeFigureOut">
              <a:rPr lang="uk-UA" smtClean="0"/>
              <a:pPr/>
              <a:t>08.04.22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F8EB-4C1B-440F-BD9C-A2F0F362C6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889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856F-65B5-4EB7-8955-1355B7DE1956}" type="datetimeFigureOut">
              <a:rPr lang="uk-UA" smtClean="0"/>
              <a:pPr/>
              <a:t>08.04.22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F8EB-4C1B-440F-BD9C-A2F0F362C6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038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856F-65B5-4EB7-8955-1355B7DE1956}" type="datetimeFigureOut">
              <a:rPr lang="uk-UA" smtClean="0"/>
              <a:pPr/>
              <a:t>08.04.22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F8EB-4C1B-440F-BD9C-A2F0F362C6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648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856F-65B5-4EB7-8955-1355B7DE1956}" type="datetimeFigureOut">
              <a:rPr lang="uk-UA" smtClean="0"/>
              <a:pPr/>
              <a:t>08.04.22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F8EB-4C1B-440F-BD9C-A2F0F362C6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020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856F-65B5-4EB7-8955-1355B7DE1956}" type="datetimeFigureOut">
              <a:rPr lang="uk-UA" smtClean="0"/>
              <a:pPr/>
              <a:t>08.04.22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F8EB-4C1B-440F-BD9C-A2F0F362C6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63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856F-65B5-4EB7-8955-1355B7DE1956}" type="datetimeFigureOut">
              <a:rPr lang="uk-UA" smtClean="0"/>
              <a:pPr/>
              <a:t>08.04.22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F8EB-4C1B-440F-BD9C-A2F0F362C6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811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856F-65B5-4EB7-8955-1355B7DE1956}" type="datetimeFigureOut">
              <a:rPr lang="uk-UA" smtClean="0"/>
              <a:pPr/>
              <a:t>08.04.22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F8EB-4C1B-440F-BD9C-A2F0F362C6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407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856F-65B5-4EB7-8955-1355B7DE1956}" type="datetimeFigureOut">
              <a:rPr lang="uk-UA" smtClean="0"/>
              <a:pPr/>
              <a:t>08.04.22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F8EB-4C1B-440F-BD9C-A2F0F362C6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487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856F-65B5-4EB7-8955-1355B7DE1956}" type="datetimeFigureOut">
              <a:rPr lang="uk-UA" smtClean="0"/>
              <a:pPr/>
              <a:t>08.04.22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F8EB-4C1B-440F-BD9C-A2F0F362C6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614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856F-65B5-4EB7-8955-1355B7DE1956}" type="datetimeFigureOut">
              <a:rPr lang="uk-UA" smtClean="0"/>
              <a:pPr/>
              <a:t>08.04.22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F8EB-4C1B-440F-BD9C-A2F0F362C6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434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7856F-65B5-4EB7-8955-1355B7DE1956}" type="datetimeFigureOut">
              <a:rPr lang="uk-UA" smtClean="0"/>
              <a:pPr/>
              <a:t>08.04.22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2F8EB-4C1B-440F-BD9C-A2F0F362C6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200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7Fv6Sur40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iEGVYOruL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5672" y="5517232"/>
            <a:ext cx="3635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урок </a:t>
            </a:r>
            <a:r>
              <a:rPr lang="ru-RU" sz="2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мистецтва</a:t>
            </a:r>
            <a:endParaRPr lang="ru-RU" sz="2200" i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ru-RU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у 9 </a:t>
            </a:r>
            <a:r>
              <a:rPr lang="ru-RU" sz="2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класі</a:t>
            </a:r>
            <a:endParaRPr lang="ru-RU" sz="2200" i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ru-RU" sz="2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Вчитель</a:t>
            </a:r>
            <a:r>
              <a:rPr lang="ru-RU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: </a:t>
            </a:r>
            <a:r>
              <a:rPr lang="ru-RU" sz="2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Андрєєва</a:t>
            </a:r>
            <a:r>
              <a:rPr lang="ru-RU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Ж.В.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07904" y="2564904"/>
            <a:ext cx="54360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7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 Black"/>
                <a:cs typeface="Arial Black"/>
              </a:rPr>
              <a:t>«ЄВРОБАЧЕННЯ.</a:t>
            </a:r>
          </a:p>
          <a:p>
            <a:pPr algn="ctr"/>
            <a:r>
              <a:rPr lang="ru-RU" sz="37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 Black"/>
                <a:cs typeface="Arial Black"/>
              </a:rPr>
              <a:t>УКРАЇНА»</a:t>
            </a:r>
          </a:p>
        </p:txBody>
      </p:sp>
    </p:spTree>
    <p:extLst>
      <p:ext uri="{BB962C8B-B14F-4D97-AF65-F5344CB8AC3E}">
        <p14:creationId xmlns:p14="http://schemas.microsoft.com/office/powerpoint/2010/main" val="398833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556792"/>
            <a:ext cx="8712968" cy="4824536"/>
          </a:xfrm>
        </p:spPr>
        <p:txBody>
          <a:bodyPr>
            <a:noAutofit/>
          </a:bodyPr>
          <a:lstStyle/>
          <a:p>
            <a:pPr lvl="0" algn="l"/>
            <a:endParaRPr lang="uk-UA" sz="1600" dirty="0">
              <a:solidFill>
                <a:srgbClr val="FF0000"/>
              </a:solidFill>
              <a:latin typeface="Georgia"/>
              <a:cs typeface="Georgia"/>
            </a:endParaRPr>
          </a:p>
          <a:p>
            <a:pPr lvl="0" algn="l"/>
            <a:endParaRPr lang="uk-UA" sz="1600" dirty="0">
              <a:solidFill>
                <a:srgbClr val="3366FF"/>
              </a:solidFill>
              <a:latin typeface="Georgia"/>
              <a:cs typeface="Georgia"/>
            </a:endParaRPr>
          </a:p>
          <a:p>
            <a:pPr marL="457200" lvl="0" indent="-457200" algn="l">
              <a:buFont typeface="Wingdings" panose="05000000000000000000" pitchFamily="2" charset="2"/>
              <a:buChar char="v"/>
            </a:pPr>
            <a:r>
              <a:rPr lang="uk-UA" sz="1600" dirty="0">
                <a:solidFill>
                  <a:srgbClr val="FF0000"/>
                </a:solidFill>
                <a:latin typeface="Georgia"/>
                <a:cs typeface="Georgia"/>
              </a:rPr>
              <a:t>Якщо ви раніше дивилися конкурс, з якого року ви слідкуєте за конкурсом?</a:t>
            </a:r>
          </a:p>
          <a:p>
            <a:pPr lvl="0" algn="l"/>
            <a:endParaRPr lang="uk-UA" sz="1600" dirty="0">
              <a:solidFill>
                <a:srgbClr val="A40037"/>
              </a:solidFill>
              <a:latin typeface="Georgia"/>
              <a:cs typeface="Georgia"/>
            </a:endParaRPr>
          </a:p>
          <a:p>
            <a:pPr marL="457200" lvl="0" indent="-457200" algn="l">
              <a:buFont typeface="Wingdings" panose="05000000000000000000" pitchFamily="2" charset="2"/>
              <a:buChar char="v"/>
            </a:pPr>
            <a:r>
              <a:rPr lang="uk-UA" sz="1600" dirty="0">
                <a:solidFill>
                  <a:srgbClr val="3366FF"/>
                </a:solidFill>
                <a:latin typeface="Georgia"/>
                <a:cs typeface="Georgia"/>
              </a:rPr>
              <a:t>Які учасники конкурсу вам запам’яталися?</a:t>
            </a:r>
          </a:p>
          <a:p>
            <a:pPr lvl="0" algn="l"/>
            <a:endParaRPr lang="uk-UA" sz="1600" dirty="0">
              <a:solidFill>
                <a:srgbClr val="FF0000"/>
              </a:solidFill>
              <a:latin typeface="Georgia"/>
              <a:cs typeface="Georgia"/>
            </a:endParaRPr>
          </a:p>
          <a:p>
            <a:pPr marL="457200" lvl="0" indent="-457200" algn="l">
              <a:buFont typeface="Wingdings" panose="05000000000000000000" pitchFamily="2" charset="2"/>
              <a:buChar char="v"/>
            </a:pPr>
            <a:r>
              <a:rPr lang="uk-UA" sz="1600" dirty="0">
                <a:solidFill>
                  <a:srgbClr val="FF0000"/>
                </a:solidFill>
                <a:latin typeface="Georgia"/>
                <a:cs typeface="Georgia"/>
              </a:rPr>
              <a:t>Які пісні вам найбільше сподобалися?</a:t>
            </a:r>
          </a:p>
          <a:p>
            <a:pPr lvl="0" algn="l"/>
            <a:endParaRPr lang="uk-UA" sz="1600" dirty="0">
              <a:solidFill>
                <a:srgbClr val="A40037"/>
              </a:solidFill>
              <a:latin typeface="Georgia"/>
              <a:cs typeface="Georgia"/>
            </a:endParaRPr>
          </a:p>
          <a:p>
            <a:pPr marL="457200" lvl="0" indent="-457200" algn="l">
              <a:buFont typeface="Wingdings" panose="05000000000000000000" pitchFamily="2" charset="2"/>
              <a:buChar char="v"/>
            </a:pPr>
            <a:r>
              <a:rPr lang="uk-UA" sz="1600" dirty="0">
                <a:solidFill>
                  <a:srgbClr val="3366FF"/>
                </a:solidFill>
                <a:latin typeface="Georgia"/>
                <a:cs typeface="Georgia"/>
              </a:rPr>
              <a:t>За кого з українських учасників конкурсу ви вболівали? Ким найбільше пишаєтеся?</a:t>
            </a:r>
          </a:p>
          <a:p>
            <a:pPr lvl="0" algn="l"/>
            <a:endParaRPr lang="uk-UA" sz="1600" dirty="0">
              <a:solidFill>
                <a:srgbClr val="1F4177"/>
              </a:solidFill>
              <a:latin typeface="Georgia"/>
              <a:cs typeface="Georgia"/>
            </a:endParaRPr>
          </a:p>
          <a:p>
            <a:pPr marL="457200" lvl="0" indent="-457200" algn="l">
              <a:buFont typeface="Wingdings" panose="05000000000000000000" pitchFamily="2" charset="2"/>
              <a:buChar char="v"/>
            </a:pPr>
            <a:r>
              <a:rPr lang="uk-UA" sz="1600" dirty="0">
                <a:solidFill>
                  <a:srgbClr val="FF0000"/>
                </a:solidFill>
                <a:latin typeface="Georgia"/>
                <a:cs typeface="Georgia"/>
              </a:rPr>
              <a:t>Які популярні пісні із Євробачення ви чули останнім часом?</a:t>
            </a:r>
          </a:p>
        </p:txBody>
      </p:sp>
      <p:sp>
        <p:nvSpPr>
          <p:cNvPr id="6" name="Название 1"/>
          <p:cNvSpPr txBox="1">
            <a:spLocks/>
          </p:cNvSpPr>
          <p:nvPr/>
        </p:nvSpPr>
        <p:spPr>
          <a:xfrm>
            <a:off x="971600" y="548680"/>
            <a:ext cx="7560840" cy="1008112"/>
          </a:xfrm>
          <a:prstGeom prst="rect">
            <a:avLst/>
          </a:prstGeom>
        </p:spPr>
        <p:txBody>
          <a:bodyPr vert="horz" lIns="91440" tIns="45720" rIns="91440" bIns="45720" numCol="1" rtlCol="0" anchor="ctr">
            <a:prstTxWarp prst="textFadeRight">
              <a:avLst/>
            </a:prstTxWarp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Робота в </a:t>
            </a:r>
            <a:r>
              <a:rPr lang="ru-RU" sz="33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зошиті</a:t>
            </a:r>
            <a:endParaRPr lang="ru-RU" sz="33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8011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азвание 1"/>
          <p:cNvSpPr txBox="1">
            <a:spLocks/>
          </p:cNvSpPr>
          <p:nvPr/>
        </p:nvSpPr>
        <p:spPr>
          <a:xfrm>
            <a:off x="971600" y="548680"/>
            <a:ext cx="7560840" cy="1008112"/>
          </a:xfrm>
          <a:prstGeom prst="rect">
            <a:avLst/>
          </a:prstGeom>
        </p:spPr>
        <p:txBody>
          <a:bodyPr vert="horz" lIns="91440" tIns="45720" rIns="91440" bIns="45720" numCol="1" rtlCol="0" anchor="ctr">
            <a:prstTxWarp prst="textFadeRight">
              <a:avLst/>
            </a:prstTxWarp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Домашнє</a:t>
            </a:r>
            <a:r>
              <a:rPr lang="ru-RU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 </a:t>
            </a:r>
            <a:r>
              <a:rPr lang="ru-RU" sz="33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завдання</a:t>
            </a:r>
            <a:endParaRPr lang="ru-RU" sz="33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988840"/>
            <a:ext cx="799288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err="1">
                <a:latin typeface="Georgia"/>
                <a:cs typeface="Georgia"/>
              </a:rPr>
              <a:t>Спробуйте</a:t>
            </a:r>
            <a:r>
              <a:rPr lang="ru-RU" sz="2200" dirty="0">
                <a:latin typeface="Georgia"/>
                <a:cs typeface="Georgia"/>
              </a:rPr>
              <a:t> </a:t>
            </a:r>
            <a:r>
              <a:rPr lang="ru-RU" sz="2200" dirty="0" err="1">
                <a:latin typeface="Georgia"/>
                <a:cs typeface="Georgia"/>
              </a:rPr>
              <a:t>розробити</a:t>
            </a:r>
            <a:r>
              <a:rPr lang="ru-RU" sz="2200" dirty="0">
                <a:latin typeface="Georgia"/>
                <a:cs typeface="Georgia"/>
              </a:rPr>
              <a:t> логотип та слоган конкурсу </a:t>
            </a:r>
            <a:r>
              <a:rPr lang="ru-RU" sz="2200" dirty="0" err="1">
                <a:latin typeface="Georgia"/>
                <a:cs typeface="Georgia"/>
              </a:rPr>
              <a:t>якщо</a:t>
            </a:r>
            <a:r>
              <a:rPr lang="ru-RU" sz="2200" dirty="0">
                <a:latin typeface="Georgia"/>
                <a:cs typeface="Georgia"/>
              </a:rPr>
              <a:t> б </a:t>
            </a:r>
            <a:r>
              <a:rPr lang="ru-RU" sz="2200" dirty="0" err="1">
                <a:latin typeface="Georgia"/>
                <a:cs typeface="Georgia"/>
              </a:rPr>
              <a:t>він</a:t>
            </a:r>
            <a:r>
              <a:rPr lang="ru-RU" sz="2200" dirty="0">
                <a:latin typeface="Georgia"/>
                <a:cs typeface="Georgia"/>
              </a:rPr>
              <a:t> проходив в </a:t>
            </a:r>
            <a:r>
              <a:rPr lang="ru-RU" sz="2200" dirty="0" err="1">
                <a:latin typeface="Georgia"/>
                <a:cs typeface="Georgia"/>
              </a:rPr>
              <a:t>Україні</a:t>
            </a:r>
            <a:r>
              <a:rPr lang="ru-RU" sz="2200" dirty="0">
                <a:latin typeface="Georgia"/>
                <a:cs typeface="Georgia"/>
              </a:rPr>
              <a:t> в 2023 </a:t>
            </a:r>
            <a:r>
              <a:rPr lang="ru-RU" sz="2200" dirty="0" err="1">
                <a:latin typeface="Georgia"/>
                <a:cs typeface="Georgia"/>
              </a:rPr>
              <a:t>році</a:t>
            </a:r>
            <a:r>
              <a:rPr lang="ru-RU" sz="2200" dirty="0">
                <a:latin typeface="Georgia"/>
                <a:cs typeface="Georgia"/>
              </a:rPr>
              <a:t> (</a:t>
            </a:r>
            <a:r>
              <a:rPr lang="ru-RU" sz="2400" i="1" baseline="30000" dirty="0" err="1">
                <a:latin typeface="Georgia"/>
                <a:cs typeface="Georgia"/>
              </a:rPr>
              <a:t>тримаємо</a:t>
            </a:r>
            <a:r>
              <a:rPr lang="ru-RU" sz="2400" i="1" baseline="30000" dirty="0">
                <a:latin typeface="Georgia"/>
                <a:cs typeface="Georgia"/>
              </a:rPr>
              <a:t> кулачки</a:t>
            </a:r>
            <a:r>
              <a:rPr lang="ru-RU" sz="2200" dirty="0">
                <a:latin typeface="Georgia"/>
                <a:cs typeface="Georgia"/>
              </a:rPr>
              <a:t>). </a:t>
            </a:r>
          </a:p>
          <a:p>
            <a:pPr algn="just"/>
            <a:r>
              <a:rPr lang="ru-RU" sz="2200" dirty="0" err="1">
                <a:latin typeface="Georgia"/>
                <a:cs typeface="Georgia"/>
              </a:rPr>
              <a:t>Це</a:t>
            </a:r>
            <a:r>
              <a:rPr lang="ru-RU" sz="2200" dirty="0">
                <a:latin typeface="Georgia"/>
                <a:cs typeface="Georgia"/>
              </a:rPr>
              <a:t> </a:t>
            </a:r>
            <a:r>
              <a:rPr lang="ru-RU" sz="2200" dirty="0" err="1">
                <a:latin typeface="Georgia"/>
                <a:cs typeface="Georgia"/>
              </a:rPr>
              <a:t>можна</a:t>
            </a:r>
            <a:r>
              <a:rPr lang="ru-RU" sz="2200" dirty="0">
                <a:latin typeface="Georgia"/>
                <a:cs typeface="Georgia"/>
              </a:rPr>
              <a:t> </a:t>
            </a:r>
            <a:r>
              <a:rPr lang="ru-RU" sz="2200" dirty="0" err="1">
                <a:latin typeface="Georgia"/>
                <a:cs typeface="Georgia"/>
              </a:rPr>
              <a:t>зробити</a:t>
            </a:r>
            <a:r>
              <a:rPr lang="ru-RU" sz="2200" dirty="0">
                <a:latin typeface="Georgia"/>
                <a:cs typeface="Georgia"/>
              </a:rPr>
              <a:t> як за </a:t>
            </a:r>
            <a:r>
              <a:rPr lang="ru-RU" sz="2200" dirty="0" err="1">
                <a:latin typeface="Georgia"/>
                <a:cs typeface="Georgia"/>
              </a:rPr>
              <a:t>допомогою</a:t>
            </a:r>
            <a:r>
              <a:rPr lang="ru-RU" sz="2200" dirty="0">
                <a:latin typeface="Georgia"/>
                <a:cs typeface="Georgia"/>
              </a:rPr>
              <a:t> </a:t>
            </a:r>
            <a:r>
              <a:rPr lang="ru-RU" sz="2200" dirty="0" err="1">
                <a:latin typeface="Georgia"/>
                <a:cs typeface="Georgia"/>
              </a:rPr>
              <a:t>комп’ютерної</a:t>
            </a:r>
            <a:r>
              <a:rPr lang="ru-RU" sz="2200" dirty="0">
                <a:latin typeface="Georgia"/>
                <a:cs typeface="Georgia"/>
              </a:rPr>
              <a:t> </a:t>
            </a:r>
            <a:r>
              <a:rPr lang="ru-RU" sz="2200" dirty="0" err="1">
                <a:latin typeface="Georgia"/>
                <a:cs typeface="Georgia"/>
              </a:rPr>
              <a:t>програми</a:t>
            </a:r>
            <a:r>
              <a:rPr lang="ru-RU" sz="2200" dirty="0">
                <a:latin typeface="Georgia"/>
                <a:cs typeface="Georgia"/>
              </a:rPr>
              <a:t>, так і на </a:t>
            </a:r>
            <a:r>
              <a:rPr lang="ru-RU" sz="2200" dirty="0" err="1">
                <a:latin typeface="Georgia"/>
                <a:cs typeface="Georgia"/>
              </a:rPr>
              <a:t>аркуші</a:t>
            </a:r>
            <a:r>
              <a:rPr lang="ru-RU" sz="2200" dirty="0">
                <a:latin typeface="Georgia"/>
                <a:cs typeface="Georgia"/>
              </a:rPr>
              <a:t> </a:t>
            </a:r>
            <a:r>
              <a:rPr lang="ru-RU" sz="2200" dirty="0" err="1">
                <a:latin typeface="Georgia"/>
                <a:cs typeface="Georgia"/>
              </a:rPr>
              <a:t>фарбами</a:t>
            </a:r>
            <a:r>
              <a:rPr lang="ru-RU" sz="2200" dirty="0">
                <a:latin typeface="Georgia"/>
                <a:cs typeface="Georgia"/>
              </a:rPr>
              <a:t>/</a:t>
            </a:r>
            <a:r>
              <a:rPr lang="ru-RU" sz="2200" dirty="0" err="1">
                <a:latin typeface="Georgia"/>
                <a:cs typeface="Georgia"/>
              </a:rPr>
              <a:t>олівцями</a:t>
            </a:r>
            <a:r>
              <a:rPr lang="ru-RU" sz="2200" dirty="0">
                <a:latin typeface="Georgia"/>
                <a:cs typeface="Georgia"/>
              </a:rPr>
              <a:t>.</a:t>
            </a:r>
          </a:p>
          <a:p>
            <a:pPr algn="just"/>
            <a:r>
              <a:rPr lang="ru-RU" sz="2200" dirty="0">
                <a:latin typeface="Georgia"/>
                <a:cs typeface="Georgia"/>
              </a:rPr>
              <a:t>Логотип </a:t>
            </a:r>
            <a:r>
              <a:rPr lang="ru-RU" sz="2200" dirty="0" err="1">
                <a:latin typeface="Georgia"/>
                <a:cs typeface="Georgia"/>
              </a:rPr>
              <a:t>має</a:t>
            </a:r>
            <a:r>
              <a:rPr lang="ru-RU" sz="2200" dirty="0">
                <a:latin typeface="Georgia"/>
                <a:cs typeface="Georgia"/>
              </a:rPr>
              <a:t> бути на </a:t>
            </a:r>
            <a:r>
              <a:rPr lang="ru-RU" sz="2200" dirty="0" err="1">
                <a:latin typeface="Georgia"/>
                <a:cs typeface="Georgia"/>
              </a:rPr>
              <a:t>англійській</a:t>
            </a:r>
            <a:r>
              <a:rPr lang="ru-RU" sz="2200" dirty="0">
                <a:latin typeface="Georgia"/>
                <a:cs typeface="Georgia"/>
              </a:rPr>
              <a:t> </a:t>
            </a:r>
            <a:r>
              <a:rPr lang="ru-RU" sz="2200" dirty="0" err="1">
                <a:latin typeface="Georgia"/>
                <a:cs typeface="Georgia"/>
              </a:rPr>
              <a:t>мові</a:t>
            </a:r>
            <a:r>
              <a:rPr lang="ru-RU" sz="2200" dirty="0">
                <a:latin typeface="Georgia"/>
                <a:cs typeface="Georgia"/>
              </a:rPr>
              <a:t>, </a:t>
            </a:r>
            <a:r>
              <a:rPr lang="ru-RU" sz="2200" dirty="0" err="1">
                <a:latin typeface="Georgia"/>
                <a:cs typeface="Georgia"/>
              </a:rPr>
              <a:t>також</a:t>
            </a:r>
            <a:r>
              <a:rPr lang="ru-RU" sz="2200" dirty="0">
                <a:latin typeface="Georgia"/>
                <a:cs typeface="Georgia"/>
              </a:rPr>
              <a:t> </a:t>
            </a:r>
            <a:r>
              <a:rPr lang="ru-RU" sz="2200" dirty="0" err="1">
                <a:latin typeface="Georgia"/>
                <a:cs typeface="Georgia"/>
              </a:rPr>
              <a:t>обов’язковим</a:t>
            </a:r>
            <a:r>
              <a:rPr lang="ru-RU" sz="2200" dirty="0">
                <a:latin typeface="Georgia"/>
                <a:cs typeface="Georgia"/>
              </a:rPr>
              <a:t> </a:t>
            </a:r>
            <a:r>
              <a:rPr lang="ru-RU" sz="2200" dirty="0" err="1">
                <a:latin typeface="Georgia"/>
                <a:cs typeface="Georgia"/>
              </a:rPr>
              <a:t>є</a:t>
            </a:r>
            <a:r>
              <a:rPr lang="ru-RU" sz="2200" dirty="0">
                <a:latin typeface="Georgia"/>
                <a:cs typeface="Georgia"/>
              </a:rPr>
              <a:t> слоган у </a:t>
            </a:r>
            <a:r>
              <a:rPr lang="ru-RU" sz="2200" dirty="0" err="1">
                <a:latin typeface="Georgia"/>
                <a:cs typeface="Georgia"/>
              </a:rPr>
              <a:t>вигляді</a:t>
            </a:r>
            <a:r>
              <a:rPr lang="ru-RU" sz="2200" dirty="0">
                <a:latin typeface="Georgia"/>
                <a:cs typeface="Georgia"/>
              </a:rPr>
              <a:t> </a:t>
            </a:r>
            <a:r>
              <a:rPr lang="ru-RU" sz="2200" dirty="0" err="1">
                <a:latin typeface="Georgia"/>
                <a:cs typeface="Georgia"/>
              </a:rPr>
              <a:t>короткої</a:t>
            </a:r>
            <a:r>
              <a:rPr lang="ru-RU" sz="2200" dirty="0">
                <a:latin typeface="Georgia"/>
                <a:cs typeface="Georgia"/>
              </a:rPr>
              <a:t> та </a:t>
            </a:r>
            <a:r>
              <a:rPr lang="ru-RU" sz="2200" dirty="0" err="1">
                <a:latin typeface="Georgia"/>
                <a:cs typeface="Georgia"/>
              </a:rPr>
              <a:t>влучної</a:t>
            </a:r>
            <a:r>
              <a:rPr lang="ru-RU" sz="2200" dirty="0">
                <a:latin typeface="Georgia"/>
                <a:cs typeface="Georgia"/>
              </a:rPr>
              <a:t> </a:t>
            </a:r>
            <a:r>
              <a:rPr lang="ru-RU" sz="2200" dirty="0" err="1">
                <a:latin typeface="Georgia"/>
                <a:cs typeface="Georgia"/>
              </a:rPr>
              <a:t>фрази</a:t>
            </a:r>
            <a:r>
              <a:rPr lang="ru-RU" sz="2200" dirty="0">
                <a:latin typeface="Georgia"/>
                <a:cs typeface="Georgia"/>
              </a:rPr>
              <a:t> (як </a:t>
            </a:r>
            <a:r>
              <a:rPr lang="ru-RU" sz="2200" dirty="0" err="1">
                <a:latin typeface="Georgia"/>
                <a:cs typeface="Georgia"/>
              </a:rPr>
              <a:t>наприклад</a:t>
            </a:r>
            <a:r>
              <a:rPr lang="ru-RU" sz="2200" dirty="0">
                <a:latin typeface="Georgia"/>
                <a:cs typeface="Georgia"/>
              </a:rPr>
              <a:t> у 2011 </a:t>
            </a:r>
            <a:r>
              <a:rPr lang="ru-RU" sz="2200" i="1" dirty="0">
                <a:solidFill>
                  <a:srgbClr val="3366FF"/>
                </a:solidFill>
                <a:latin typeface="Georgia"/>
                <a:cs typeface="Georgia"/>
              </a:rPr>
              <a:t>«</a:t>
            </a:r>
            <a:r>
              <a:rPr lang="ru-RU" sz="2200" i="1" dirty="0" err="1">
                <a:solidFill>
                  <a:srgbClr val="3366FF"/>
                </a:solidFill>
                <a:latin typeface="Georgia"/>
                <a:cs typeface="Georgia"/>
              </a:rPr>
              <a:t>Відчуй</a:t>
            </a:r>
            <a:r>
              <a:rPr lang="ru-RU" sz="2200" i="1" dirty="0">
                <a:solidFill>
                  <a:srgbClr val="3366FF"/>
                </a:solidFill>
                <a:latin typeface="Georgia"/>
                <a:cs typeface="Georgia"/>
              </a:rPr>
              <a:t> </a:t>
            </a:r>
            <a:r>
              <a:rPr lang="ru-RU" sz="2200" i="1" dirty="0" err="1">
                <a:solidFill>
                  <a:srgbClr val="3366FF"/>
                </a:solidFill>
                <a:latin typeface="Georgia"/>
                <a:cs typeface="Georgia"/>
              </a:rPr>
              <a:t>биття</a:t>
            </a:r>
            <a:r>
              <a:rPr lang="ru-RU" sz="2200" i="1" dirty="0">
                <a:solidFill>
                  <a:srgbClr val="3366FF"/>
                </a:solidFill>
                <a:latin typeface="Georgia"/>
                <a:cs typeface="Georgia"/>
              </a:rPr>
              <a:t> </a:t>
            </a:r>
            <a:r>
              <a:rPr lang="ru-RU" sz="2200" i="1" dirty="0" err="1">
                <a:solidFill>
                  <a:srgbClr val="3366FF"/>
                </a:solidFill>
                <a:latin typeface="Georgia"/>
                <a:cs typeface="Georgia"/>
              </a:rPr>
              <a:t>свого</a:t>
            </a:r>
            <a:r>
              <a:rPr lang="ru-RU" sz="2200" i="1" dirty="0">
                <a:solidFill>
                  <a:srgbClr val="3366FF"/>
                </a:solidFill>
                <a:latin typeface="Georgia"/>
                <a:cs typeface="Georgia"/>
              </a:rPr>
              <a:t> </a:t>
            </a:r>
            <a:r>
              <a:rPr lang="ru-RU" sz="2200" i="1" dirty="0" err="1">
                <a:solidFill>
                  <a:srgbClr val="3366FF"/>
                </a:solidFill>
                <a:latin typeface="Georgia"/>
                <a:cs typeface="Georgia"/>
              </a:rPr>
              <a:t>серця</a:t>
            </a:r>
            <a:r>
              <a:rPr lang="ru-RU" sz="2200" i="1" dirty="0">
                <a:solidFill>
                  <a:srgbClr val="3366FF"/>
                </a:solidFill>
                <a:latin typeface="Georgia"/>
                <a:cs typeface="Georgia"/>
              </a:rPr>
              <a:t>» </a:t>
            </a:r>
            <a:r>
              <a:rPr lang="ru-RU" sz="2200" dirty="0">
                <a:latin typeface="Georgia"/>
                <a:cs typeface="Georgia"/>
              </a:rPr>
              <a:t>та у 2017 </a:t>
            </a:r>
            <a:r>
              <a:rPr lang="ru-RU" sz="2200" i="1" dirty="0">
                <a:solidFill>
                  <a:srgbClr val="C40041"/>
                </a:solidFill>
                <a:latin typeface="Georgia"/>
                <a:cs typeface="Georgia"/>
              </a:rPr>
              <a:t>«</a:t>
            </a:r>
            <a:r>
              <a:rPr lang="ru-RU" sz="2200" i="1" dirty="0" err="1">
                <a:solidFill>
                  <a:srgbClr val="C40041"/>
                </a:solidFill>
                <a:latin typeface="Georgia"/>
                <a:cs typeface="Georgia"/>
              </a:rPr>
              <a:t>Поважаючи</a:t>
            </a:r>
            <a:r>
              <a:rPr lang="ru-RU" sz="2200" i="1" dirty="0">
                <a:solidFill>
                  <a:srgbClr val="C40041"/>
                </a:solidFill>
                <a:latin typeface="Georgia"/>
                <a:cs typeface="Georgia"/>
              </a:rPr>
              <a:t> </a:t>
            </a:r>
            <a:r>
              <a:rPr lang="ru-RU" sz="2200" i="1" dirty="0" err="1">
                <a:solidFill>
                  <a:srgbClr val="C40041"/>
                </a:solidFill>
                <a:latin typeface="Georgia"/>
                <a:cs typeface="Georgia"/>
              </a:rPr>
              <a:t>різноманітність</a:t>
            </a:r>
            <a:r>
              <a:rPr lang="ru-RU" sz="2200" i="1" dirty="0">
                <a:solidFill>
                  <a:srgbClr val="C40041"/>
                </a:solidFill>
                <a:latin typeface="Georgia"/>
                <a:cs typeface="Georgia"/>
              </a:rPr>
              <a:t>»</a:t>
            </a:r>
            <a:r>
              <a:rPr lang="ru-RU" sz="2200" dirty="0">
                <a:latin typeface="Georgia"/>
                <a:cs typeface="Georgia"/>
              </a:rPr>
              <a:t>).</a:t>
            </a:r>
          </a:p>
          <a:p>
            <a:pPr algn="just"/>
            <a:endParaRPr lang="ru-RU" sz="2200" dirty="0">
              <a:latin typeface="Georgia"/>
              <a:cs typeface="Georgia"/>
            </a:endParaRPr>
          </a:p>
          <a:p>
            <a:pPr algn="just"/>
            <a:r>
              <a:rPr lang="ru-RU" sz="2200" i="1" u="sng" dirty="0" err="1">
                <a:latin typeface="Georgia"/>
                <a:cs typeface="Georgia"/>
              </a:rPr>
              <a:t>Зразки</a:t>
            </a:r>
            <a:r>
              <a:rPr lang="ru-RU" sz="2200" i="1" u="sng" dirty="0">
                <a:latin typeface="Georgia"/>
                <a:cs typeface="Georgia"/>
              </a:rPr>
              <a:t> </a:t>
            </a:r>
            <a:r>
              <a:rPr lang="ru-RU" sz="2200" i="1" u="sng" dirty="0" err="1">
                <a:latin typeface="Georgia"/>
                <a:cs typeface="Georgia"/>
              </a:rPr>
              <a:t>логотипів</a:t>
            </a:r>
            <a:r>
              <a:rPr lang="ru-RU" sz="2200" i="1" u="sng" dirty="0">
                <a:latin typeface="Georgia"/>
                <a:cs typeface="Georgia"/>
              </a:rPr>
              <a:t> </a:t>
            </a:r>
            <a:r>
              <a:rPr lang="ru-RU" sz="2200" i="1" u="sng" dirty="0" err="1">
                <a:latin typeface="Georgia"/>
                <a:cs typeface="Georgia"/>
              </a:rPr>
              <a:t>минулих</a:t>
            </a:r>
            <a:r>
              <a:rPr lang="ru-RU" sz="2200" i="1" u="sng" dirty="0">
                <a:latin typeface="Georgia"/>
                <a:cs typeface="Georgia"/>
              </a:rPr>
              <a:t> </a:t>
            </a:r>
            <a:r>
              <a:rPr lang="ru-RU" sz="2200" i="1" u="sng" dirty="0" err="1">
                <a:latin typeface="Georgia"/>
                <a:cs typeface="Georgia"/>
              </a:rPr>
              <a:t>років</a:t>
            </a:r>
            <a:r>
              <a:rPr lang="ru-RU" sz="2200" i="1" u="sng" dirty="0">
                <a:latin typeface="Georgia"/>
                <a:cs typeface="Georgia"/>
              </a:rPr>
              <a:t> </a:t>
            </a:r>
            <a:r>
              <a:rPr lang="ru-RU" sz="2200" i="1" u="sng" dirty="0" err="1">
                <a:latin typeface="Georgia"/>
                <a:cs typeface="Georgia"/>
              </a:rPr>
              <a:t>ви</a:t>
            </a:r>
            <a:r>
              <a:rPr lang="ru-RU" sz="2200" i="1" u="sng" dirty="0">
                <a:latin typeface="Georgia"/>
                <a:cs typeface="Georgia"/>
              </a:rPr>
              <a:t> </a:t>
            </a:r>
            <a:r>
              <a:rPr lang="ru-RU" sz="2200" i="1" u="sng" dirty="0" err="1">
                <a:latin typeface="Georgia"/>
                <a:cs typeface="Georgia"/>
              </a:rPr>
              <a:t>знайдете</a:t>
            </a:r>
            <a:r>
              <a:rPr lang="ru-RU" sz="2200" i="1" u="sng" dirty="0">
                <a:latin typeface="Georgia"/>
                <a:cs typeface="Georgia"/>
              </a:rPr>
              <a:t> у </a:t>
            </a:r>
            <a:r>
              <a:rPr lang="ru-RU" sz="2200" i="1" u="sng" dirty="0" err="1">
                <a:latin typeface="Georgia"/>
                <a:cs typeface="Georgia"/>
              </a:rPr>
              <a:t>Додатках</a:t>
            </a:r>
            <a:r>
              <a:rPr lang="ru-RU" sz="2200" i="1" u="sng" dirty="0">
                <a:latin typeface="Georgia"/>
                <a:cs typeface="Georgia"/>
              </a:rPr>
              <a:t>.</a:t>
            </a:r>
            <a:r>
              <a:rPr lang="ru-RU" sz="2200" i="1" u="sng" dirty="0">
                <a:latin typeface="Times New Roman"/>
                <a:cs typeface="Times New Roman"/>
              </a:rPr>
              <a:t> </a:t>
            </a:r>
          </a:p>
          <a:p>
            <a:endParaRPr lang="ru-RU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238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азвание 1"/>
          <p:cNvSpPr txBox="1">
            <a:spLocks/>
          </p:cNvSpPr>
          <p:nvPr/>
        </p:nvSpPr>
        <p:spPr>
          <a:xfrm>
            <a:off x="971600" y="548680"/>
            <a:ext cx="7560840" cy="1008112"/>
          </a:xfrm>
          <a:prstGeom prst="rect">
            <a:avLst/>
          </a:prstGeom>
        </p:spPr>
        <p:txBody>
          <a:bodyPr vert="horz" lIns="91440" tIns="45720" rIns="91440" bIns="45720" numCol="1" rtlCol="0" anchor="ctr">
            <a:prstTxWarp prst="textFadeRight">
              <a:avLst/>
            </a:prstTxWarp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Пишіть</a:t>
            </a:r>
            <a:r>
              <a:rPr lang="ru-RU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 </a:t>
            </a:r>
            <a:r>
              <a:rPr lang="ru-RU" sz="33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мені</a:t>
            </a:r>
            <a:r>
              <a:rPr lang="mr-IN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…</a:t>
            </a:r>
            <a:endParaRPr lang="ru-RU" sz="33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1988840"/>
            <a:ext cx="770485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3300" dirty="0">
                <a:latin typeface="Georgia"/>
                <a:cs typeface="Georgia"/>
              </a:rPr>
              <a:t>У </a:t>
            </a:r>
            <a:r>
              <a:rPr lang="ru-RU" sz="3300" dirty="0" err="1">
                <a:latin typeface="Georgia"/>
                <a:cs typeface="Georgia"/>
              </a:rPr>
              <a:t>Human</a:t>
            </a:r>
            <a:r>
              <a:rPr lang="ru-RU" sz="3300" dirty="0">
                <a:latin typeface="Georgia"/>
                <a:cs typeface="Georgia"/>
              </a:rPr>
              <a:t> в </a:t>
            </a:r>
            <a:r>
              <a:rPr lang="ru-RU" sz="3300" dirty="0" err="1">
                <a:latin typeface="Georgia"/>
                <a:cs typeface="Georgia"/>
              </a:rPr>
              <a:t>чаті</a:t>
            </a:r>
            <a:r>
              <a:rPr lang="ru-RU" sz="3300" dirty="0">
                <a:latin typeface="Georgia"/>
                <a:cs typeface="Georgia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ru-RU" sz="3300" i="1" dirty="0">
                <a:latin typeface="Georgia"/>
                <a:cs typeface="Georgia"/>
              </a:rPr>
              <a:t> У </a:t>
            </a:r>
            <a:r>
              <a:rPr lang="ru-RU" sz="3300" i="1" dirty="0" err="1">
                <a:latin typeface="Georgia"/>
                <a:cs typeface="Georgia"/>
              </a:rPr>
              <a:t>Вайбер</a:t>
            </a:r>
            <a:r>
              <a:rPr lang="ru-RU" sz="3300" i="1" dirty="0">
                <a:latin typeface="Georgia"/>
                <a:cs typeface="Georgia"/>
              </a:rPr>
              <a:t> за номером: 0984971546.</a:t>
            </a:r>
          </a:p>
          <a:p>
            <a:pPr marL="457200" indent="-457200" algn="just">
              <a:buAutoNum type="arabicPeriod"/>
            </a:pPr>
            <a:r>
              <a:rPr lang="ru-RU" sz="3300" i="1" dirty="0">
                <a:latin typeface="Georgia"/>
                <a:cs typeface="Georgia"/>
              </a:rPr>
              <a:t>На </a:t>
            </a:r>
            <a:r>
              <a:rPr lang="ru-RU" sz="3300" i="1" dirty="0" err="1">
                <a:latin typeface="Georgia"/>
                <a:cs typeface="Georgia"/>
              </a:rPr>
              <a:t>електронну</a:t>
            </a:r>
            <a:r>
              <a:rPr lang="ru-RU" sz="3300" i="1" dirty="0">
                <a:latin typeface="Georgia"/>
                <a:cs typeface="Georgia"/>
              </a:rPr>
              <a:t> </a:t>
            </a:r>
            <a:r>
              <a:rPr lang="ru-RU" sz="3300" i="1" dirty="0" err="1">
                <a:latin typeface="Georgia"/>
                <a:cs typeface="Georgia"/>
              </a:rPr>
              <a:t>пошту</a:t>
            </a:r>
            <a:r>
              <a:rPr lang="ru-RU" sz="3300" i="1" dirty="0">
                <a:latin typeface="Georgia"/>
                <a:cs typeface="Georgia"/>
              </a:rPr>
              <a:t>: zhannaandreeva95@ukr.net</a:t>
            </a:r>
          </a:p>
          <a:p>
            <a:endParaRPr lang="ru-RU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34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азвание 1"/>
          <p:cNvSpPr txBox="1">
            <a:spLocks/>
          </p:cNvSpPr>
          <p:nvPr/>
        </p:nvSpPr>
        <p:spPr>
          <a:xfrm>
            <a:off x="971600" y="548680"/>
            <a:ext cx="7560840" cy="1008112"/>
          </a:xfrm>
          <a:prstGeom prst="rect">
            <a:avLst/>
          </a:prstGeom>
        </p:spPr>
        <p:txBody>
          <a:bodyPr vert="horz" lIns="91440" tIns="45720" rIns="91440" bIns="45720" numCol="1" rtlCol="0" anchor="ctr">
            <a:prstTxWarp prst="textFadeRight">
              <a:avLst/>
            </a:prstTxWarp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Додатки</a:t>
            </a:r>
            <a:endParaRPr lang="ru-RU" sz="33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/>
              <a:cs typeface="Times New Roman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556792"/>
            <a:ext cx="5682207" cy="42616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2915816" y="5877272"/>
            <a:ext cx="359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latin typeface="Times New Roman"/>
                <a:cs typeface="Times New Roman"/>
              </a:rPr>
              <a:t>2010 </a:t>
            </a:r>
            <a:r>
              <a:rPr lang="ru-RU" i="1" dirty="0" err="1">
                <a:latin typeface="Times New Roman"/>
                <a:cs typeface="Times New Roman"/>
              </a:rPr>
              <a:t>рік</a:t>
            </a:r>
            <a:r>
              <a:rPr lang="ru-RU" i="1" dirty="0">
                <a:latin typeface="Times New Roman"/>
                <a:cs typeface="Times New Roman"/>
              </a:rPr>
              <a:t>. Осло. «</a:t>
            </a:r>
            <a:r>
              <a:rPr lang="ru-RU" i="1" dirty="0" err="1">
                <a:latin typeface="Times New Roman"/>
                <a:cs typeface="Times New Roman"/>
              </a:rPr>
              <a:t>Розділи</a:t>
            </a:r>
            <a:r>
              <a:rPr lang="ru-RU" i="1" dirty="0">
                <a:latin typeface="Times New Roman"/>
                <a:cs typeface="Times New Roman"/>
              </a:rPr>
              <a:t> момент»</a:t>
            </a:r>
          </a:p>
        </p:txBody>
      </p:sp>
    </p:spTree>
    <p:extLst>
      <p:ext uri="{BB962C8B-B14F-4D97-AF65-F5344CB8AC3E}">
        <p14:creationId xmlns:p14="http://schemas.microsoft.com/office/powerpoint/2010/main" val="110017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азвание 1"/>
          <p:cNvSpPr txBox="1">
            <a:spLocks/>
          </p:cNvSpPr>
          <p:nvPr/>
        </p:nvSpPr>
        <p:spPr>
          <a:xfrm>
            <a:off x="971600" y="548680"/>
            <a:ext cx="7560840" cy="1008112"/>
          </a:xfrm>
          <a:prstGeom prst="rect">
            <a:avLst/>
          </a:prstGeom>
        </p:spPr>
        <p:txBody>
          <a:bodyPr vert="horz" lIns="91440" tIns="45720" rIns="91440" bIns="45720" numCol="1" rtlCol="0" anchor="ctr">
            <a:prstTxWarp prst="textFadeRight">
              <a:avLst/>
            </a:prstTxWarp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Додатки</a:t>
            </a:r>
            <a:endParaRPr lang="ru-RU" sz="33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9792" y="573325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Times New Roman"/>
                <a:cs typeface="Times New Roman"/>
              </a:rPr>
              <a:t>2013 </a:t>
            </a:r>
            <a:r>
              <a:rPr lang="ru-RU" i="1" dirty="0" err="1">
                <a:latin typeface="Times New Roman"/>
                <a:cs typeface="Times New Roman"/>
              </a:rPr>
              <a:t>рік</a:t>
            </a:r>
            <a:r>
              <a:rPr lang="ru-RU" i="1" dirty="0">
                <a:latin typeface="Times New Roman"/>
                <a:cs typeface="Times New Roman"/>
              </a:rPr>
              <a:t>. Мальме. «Ми </a:t>
            </a:r>
            <a:r>
              <a:rPr lang="mr-IN" i="1" dirty="0">
                <a:latin typeface="Times New Roman"/>
                <a:cs typeface="Times New Roman"/>
              </a:rPr>
              <a:t>–</a:t>
            </a:r>
            <a:r>
              <a:rPr lang="ru-RU" i="1" dirty="0">
                <a:latin typeface="Times New Roman"/>
                <a:cs typeface="Times New Roman"/>
              </a:rPr>
              <a:t> </a:t>
            </a:r>
            <a:r>
              <a:rPr lang="ru-RU" i="1" dirty="0" err="1">
                <a:latin typeface="Times New Roman"/>
                <a:cs typeface="Times New Roman"/>
              </a:rPr>
              <a:t>одне</a:t>
            </a:r>
            <a:r>
              <a:rPr lang="ru-RU" i="1" dirty="0">
                <a:latin typeface="Times New Roman"/>
                <a:cs typeface="Times New Roman"/>
              </a:rPr>
              <a:t> </a:t>
            </a:r>
            <a:r>
              <a:rPr lang="ru-RU" i="1" dirty="0" err="1">
                <a:latin typeface="Times New Roman"/>
                <a:cs typeface="Times New Roman"/>
              </a:rPr>
              <a:t>ціле</a:t>
            </a:r>
            <a:r>
              <a:rPr lang="ru-RU" i="1" dirty="0">
                <a:latin typeface="Times New Roman"/>
                <a:cs typeface="Times New Roman"/>
              </a:rPr>
              <a:t>»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00808"/>
            <a:ext cx="6935812" cy="37346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5525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азвание 1"/>
          <p:cNvSpPr txBox="1">
            <a:spLocks/>
          </p:cNvSpPr>
          <p:nvPr/>
        </p:nvSpPr>
        <p:spPr>
          <a:xfrm>
            <a:off x="971600" y="548680"/>
            <a:ext cx="7560840" cy="1008112"/>
          </a:xfrm>
          <a:prstGeom prst="rect">
            <a:avLst/>
          </a:prstGeom>
        </p:spPr>
        <p:txBody>
          <a:bodyPr vert="horz" lIns="91440" tIns="45720" rIns="91440" bIns="45720" numCol="1" rtlCol="0" anchor="ctr">
            <a:prstTxWarp prst="textFadeRight">
              <a:avLst/>
            </a:prstTxWarp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Додатки</a:t>
            </a:r>
            <a:endParaRPr lang="ru-RU" sz="33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9792" y="573325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latin typeface="Times New Roman"/>
                <a:cs typeface="Times New Roman"/>
              </a:rPr>
              <a:t>2016 </a:t>
            </a:r>
            <a:r>
              <a:rPr lang="ru-RU" i="1" dirty="0" err="1">
                <a:latin typeface="Times New Roman"/>
                <a:cs typeface="Times New Roman"/>
              </a:rPr>
              <a:t>рік</a:t>
            </a:r>
            <a:r>
              <a:rPr lang="ru-RU" i="1" dirty="0">
                <a:latin typeface="Times New Roman"/>
                <a:cs typeface="Times New Roman"/>
              </a:rPr>
              <a:t>. Стокгольм. «</a:t>
            </a:r>
            <a:r>
              <a:rPr lang="ru-RU" i="1" dirty="0" err="1">
                <a:latin typeface="Times New Roman"/>
                <a:cs typeface="Times New Roman"/>
              </a:rPr>
              <a:t>Збираймося</a:t>
            </a:r>
            <a:r>
              <a:rPr lang="ru-RU" i="1" dirty="0">
                <a:latin typeface="Times New Roman"/>
                <a:cs typeface="Times New Roman"/>
              </a:rPr>
              <a:t> разом»</a:t>
            </a: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28800"/>
            <a:ext cx="7128792" cy="40099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60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азвание 1"/>
          <p:cNvSpPr txBox="1">
            <a:spLocks/>
          </p:cNvSpPr>
          <p:nvPr/>
        </p:nvSpPr>
        <p:spPr>
          <a:xfrm>
            <a:off x="971600" y="548680"/>
            <a:ext cx="7560840" cy="1008112"/>
          </a:xfrm>
          <a:prstGeom prst="rect">
            <a:avLst/>
          </a:prstGeom>
        </p:spPr>
        <p:txBody>
          <a:bodyPr vert="horz" lIns="91440" tIns="45720" rIns="91440" bIns="45720" numCol="1" rtlCol="0" anchor="ctr">
            <a:prstTxWarp prst="textFadeRight">
              <a:avLst/>
            </a:prstTxWarp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Додатки</a:t>
            </a:r>
            <a:endParaRPr lang="ru-RU" sz="33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9792" y="573325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latin typeface="Times New Roman"/>
                <a:cs typeface="Times New Roman"/>
              </a:rPr>
              <a:t>2019 </a:t>
            </a:r>
            <a:r>
              <a:rPr lang="ru-RU" i="1" dirty="0" err="1">
                <a:latin typeface="Times New Roman"/>
                <a:cs typeface="Times New Roman"/>
              </a:rPr>
              <a:t>рік</a:t>
            </a:r>
            <a:r>
              <a:rPr lang="ru-RU" i="1" dirty="0">
                <a:latin typeface="Times New Roman"/>
                <a:cs typeface="Times New Roman"/>
              </a:rPr>
              <a:t>. </a:t>
            </a:r>
            <a:r>
              <a:rPr lang="ru-RU" i="1" dirty="0" err="1">
                <a:latin typeface="Times New Roman"/>
                <a:cs typeface="Times New Roman"/>
              </a:rPr>
              <a:t>Тель-авів</a:t>
            </a:r>
            <a:r>
              <a:rPr lang="ru-RU" i="1" dirty="0">
                <a:latin typeface="Times New Roman"/>
                <a:cs typeface="Times New Roman"/>
              </a:rPr>
              <a:t>. «</a:t>
            </a:r>
            <a:r>
              <a:rPr lang="ru-RU" i="1" dirty="0" err="1">
                <a:latin typeface="Times New Roman"/>
                <a:cs typeface="Times New Roman"/>
              </a:rPr>
              <a:t>Наважся</a:t>
            </a:r>
            <a:r>
              <a:rPr lang="ru-RU" i="1" dirty="0">
                <a:latin typeface="Times New Roman"/>
                <a:cs typeface="Times New Roman"/>
              </a:rPr>
              <a:t> </a:t>
            </a:r>
            <a:r>
              <a:rPr lang="ru-RU" i="1" dirty="0" err="1">
                <a:latin typeface="Times New Roman"/>
                <a:cs typeface="Times New Roman"/>
              </a:rPr>
              <a:t>мріяти</a:t>
            </a:r>
            <a:r>
              <a:rPr lang="ru-RU" i="1" dirty="0">
                <a:latin typeface="Times New Roman"/>
                <a:cs typeface="Times New Roman"/>
              </a:rPr>
              <a:t>»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996" y="1988839"/>
            <a:ext cx="5931356" cy="35192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7191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4869160"/>
            <a:ext cx="8229600" cy="1786210"/>
          </a:xfrm>
        </p:spPr>
        <p:txBody>
          <a:bodyPr>
            <a:normAutofit/>
          </a:bodyPr>
          <a:lstStyle/>
          <a:p>
            <a:r>
              <a:rPr lang="uk-UA" sz="2400" dirty="0">
                <a:solidFill>
                  <a:srgbClr val="A40037"/>
                </a:solidFill>
                <a:latin typeface="Georgia" panose="02040502050405020303" pitchFamily="18" charset="0"/>
              </a:rPr>
              <a:t>Пісенний конкурс Євробачення </a:t>
            </a:r>
            <a:r>
              <a:rPr lang="uk-UA" sz="2400" i="1" dirty="0">
                <a:solidFill>
                  <a:srgbClr val="A40037"/>
                </a:solidFill>
                <a:latin typeface="Georgia" panose="02040502050405020303" pitchFamily="18" charset="0"/>
              </a:rPr>
              <a:t>(англ. </a:t>
            </a:r>
            <a:r>
              <a:rPr lang="en-US" sz="2400" i="1" dirty="0">
                <a:solidFill>
                  <a:srgbClr val="A40037"/>
                </a:solidFill>
                <a:latin typeface="Georgia" panose="02040502050405020303" pitchFamily="18" charset="0"/>
              </a:rPr>
              <a:t>Eurovision Song Contest </a:t>
            </a:r>
            <a:r>
              <a:rPr lang="uk-UA" sz="2400" i="1" dirty="0">
                <a:solidFill>
                  <a:srgbClr val="A40037"/>
                </a:solidFill>
                <a:latin typeface="Georgia" panose="02040502050405020303" pitchFamily="18" charset="0"/>
              </a:rPr>
              <a:t>)</a:t>
            </a:r>
            <a:r>
              <a:rPr lang="uk-UA" sz="2400" dirty="0">
                <a:solidFill>
                  <a:srgbClr val="A40037"/>
                </a:solidFill>
                <a:latin typeface="Georgia" panose="02040502050405020303" pitchFamily="18" charset="0"/>
              </a:rPr>
              <a:t>— щорічний пісенний конкурс, який проводиться з 1956 року між країнами-членами Європейської Мовної Спілки</a:t>
            </a: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84784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2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44008" y="188640"/>
            <a:ext cx="4248472" cy="4032448"/>
          </a:xfrm>
        </p:spPr>
        <p:txBody>
          <a:bodyPr>
            <a:noAutofit/>
          </a:bodyPr>
          <a:lstStyle/>
          <a:p>
            <a:r>
              <a:rPr lang="uk-UA" sz="2400" dirty="0">
                <a:solidFill>
                  <a:srgbClr val="A40037"/>
                </a:solidFill>
                <a:latin typeface="Georgia" panose="02040502050405020303" pitchFamily="18" charset="0"/>
              </a:rPr>
              <a:t>Ідея створити міжнародний пісенний конкурс, у якому б країни брали участь и єдиній телевізійній програмі, що транслюється для широкого загалу, народилася у 1955 році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221088"/>
            <a:ext cx="8280920" cy="2495128"/>
          </a:xfrm>
        </p:spPr>
        <p:txBody>
          <a:bodyPr>
            <a:noAutofit/>
          </a:bodyPr>
          <a:lstStyle/>
          <a:p>
            <a:r>
              <a:rPr lang="uk-UA" sz="2400" dirty="0">
                <a:solidFill>
                  <a:srgbClr val="1F4177"/>
                </a:solidFill>
                <a:latin typeface="Georgia" panose="02040502050405020303" pitchFamily="18" charset="0"/>
              </a:rPr>
              <a:t>Перший конкурс пройшов 24 травня 1956 року в місті Луґано, що у Швейцарії. У ньому взяло участь сім країн, кожна з яких представила по дві пісні. Але вже з 1957 року ввели обмеження — одна пісня від кожної країни -учасниці.  Пісенний конкурс  Євробачення 1956 року виграла країна-господар — Швейцарія.</a:t>
            </a:r>
          </a:p>
        </p:txBody>
      </p:sp>
      <p:pic>
        <p:nvPicPr>
          <p:cNvPr id="4098" name="Picture 2" descr="http://i60.fastpic.ru/big/2014/0330/ab/16d3adc494963bc51cc5eeb23ce485ab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680"/>
            <a:ext cx="3810000" cy="3048001"/>
          </a:xfrm>
          <a:prstGeom prst="rect">
            <a:avLst/>
          </a:prstGeom>
          <a:ln w="38100">
            <a:solidFill>
              <a:srgbClr val="C4004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12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8280920" cy="1008112"/>
          </a:xfrm>
        </p:spPr>
        <p:txBody>
          <a:bodyPr>
            <a:noAutofit/>
          </a:bodyPr>
          <a:lstStyle/>
          <a:p>
            <a:r>
              <a:rPr lang="uk-UA" sz="2400" dirty="0">
                <a:solidFill>
                  <a:srgbClr val="A40037"/>
                </a:solidFill>
                <a:latin typeface="Georgia" panose="02040502050405020303" pitchFamily="18" charset="0"/>
              </a:rPr>
              <a:t>Україна почала брати участь у пісенному конкурсі Євробачення з 2003 року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611560" y="4608592"/>
            <a:ext cx="8532440" cy="2249408"/>
          </a:xfrm>
        </p:spPr>
        <p:txBody>
          <a:bodyPr>
            <a:noAutofit/>
          </a:bodyPr>
          <a:lstStyle/>
          <a:p>
            <a:r>
              <a:rPr lang="uk-UA" sz="2200" dirty="0">
                <a:solidFill>
                  <a:srgbClr val="1F4177"/>
                </a:solidFill>
                <a:latin typeface="Georgia" panose="02040502050405020303" pitchFamily="18" charset="0"/>
              </a:rPr>
              <a:t>Першим представником від нашої країни став  О. Пономарьов із піснею «Н</a:t>
            </a:r>
            <a:r>
              <a:rPr lang="en-US" sz="2200" dirty="0" err="1">
                <a:solidFill>
                  <a:srgbClr val="1F4177"/>
                </a:solidFill>
                <a:latin typeface="Georgia" panose="02040502050405020303" pitchFamily="18" charset="0"/>
              </a:rPr>
              <a:t>asta</a:t>
            </a:r>
            <a:r>
              <a:rPr lang="en-US" sz="2200" dirty="0">
                <a:solidFill>
                  <a:srgbClr val="1F4177"/>
                </a:solidFill>
                <a:latin typeface="Georgia" panose="02040502050405020303" pitchFamily="18" charset="0"/>
              </a:rPr>
              <a:t> la Vista</a:t>
            </a:r>
            <a:r>
              <a:rPr lang="uk-UA" sz="2200" dirty="0">
                <a:solidFill>
                  <a:srgbClr val="1F4177"/>
                </a:solidFill>
                <a:latin typeface="Georgia" panose="02040502050405020303" pitchFamily="18" charset="0"/>
              </a:rPr>
              <a:t>». Він зайняв 14-е місце. Та вже наступного року Україна виграла «Євробачення-2004» із піснею «Wild dances/Дикі танці» Руслани і максимальним балом за всю  попередню історію конкурсу.</a:t>
            </a: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340768"/>
            <a:ext cx="4968000" cy="321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0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88640"/>
            <a:ext cx="8281056" cy="864880"/>
          </a:xfrm>
        </p:spPr>
        <p:txBody>
          <a:bodyPr>
            <a:normAutofit/>
          </a:bodyPr>
          <a:lstStyle/>
          <a:p>
            <a:r>
              <a:rPr lang="uk-UA" sz="2000" dirty="0">
                <a:solidFill>
                  <a:srgbClr val="A40037"/>
                </a:solidFill>
                <a:latin typeface="Georgia" panose="02040502050405020303" pitchFamily="18" charset="0"/>
              </a:rPr>
              <a:t>Українську пісенну культуру з 2005 року представляли наступні виконавці: </a:t>
            </a:r>
            <a:endParaRPr lang="uk-UA" sz="2000" b="1" dirty="0">
              <a:solidFill>
                <a:srgbClr val="A400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20128" y="883368"/>
            <a:ext cx="7848872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rgbClr val="1F4177"/>
                </a:solidFill>
                <a:latin typeface="Georgia" panose="02040502050405020303" pitchFamily="18" charset="0"/>
              </a:rPr>
              <a:t>2005 р. гурт  «Ґринджоли» з піснею «Разом нас багато» (19-е місце)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14753" y="1462760"/>
            <a:ext cx="7837412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rgbClr val="1F4177"/>
                </a:solidFill>
                <a:latin typeface="Georgia" panose="02040502050405020303" pitchFamily="18" charset="0"/>
              </a:rPr>
              <a:t>2006 р. Тіна Кароль із композицією «</a:t>
            </a:r>
            <a:r>
              <a:rPr lang="en-US" sz="2000" dirty="0">
                <a:solidFill>
                  <a:srgbClr val="1F4177"/>
                </a:solidFill>
                <a:latin typeface="Georgia" panose="02040502050405020303" pitchFamily="18" charset="0"/>
              </a:rPr>
              <a:t>Show me your love</a:t>
            </a:r>
            <a:r>
              <a:rPr lang="uk-UA" sz="2000" dirty="0">
                <a:solidFill>
                  <a:srgbClr val="1F4177"/>
                </a:solidFill>
                <a:latin typeface="Georgia" panose="02040502050405020303" pitchFamily="18" charset="0"/>
              </a:rPr>
              <a:t>» (7-е місце)</a:t>
            </a:r>
            <a:endParaRPr lang="uk-UA" sz="2000" b="1" dirty="0">
              <a:solidFill>
                <a:srgbClr val="1F4177"/>
              </a:solidFill>
              <a:latin typeface="Georgia" panose="02040502050405020303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42694" y="2053410"/>
            <a:ext cx="7848872" cy="5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rgbClr val="1F4177"/>
                </a:solidFill>
                <a:latin typeface="Georgia" panose="02040502050405020303" pitchFamily="18" charset="0"/>
              </a:rPr>
              <a:t>2007 р. Вєрка Сердючка з піснею «</a:t>
            </a:r>
            <a:r>
              <a:rPr lang="en-US" sz="2000" dirty="0">
                <a:solidFill>
                  <a:srgbClr val="1F4177"/>
                </a:solidFill>
                <a:latin typeface="Georgia" panose="02040502050405020303" pitchFamily="18" charset="0"/>
              </a:rPr>
              <a:t>Dancing </a:t>
            </a:r>
            <a:r>
              <a:rPr lang="en-US" sz="2000" dirty="0" err="1">
                <a:solidFill>
                  <a:srgbClr val="1F4177"/>
                </a:solidFill>
                <a:latin typeface="Georgia" panose="02040502050405020303" pitchFamily="18" charset="0"/>
              </a:rPr>
              <a:t>Lasha</a:t>
            </a:r>
            <a:r>
              <a:rPr lang="en-US" sz="2000" dirty="0">
                <a:solidFill>
                  <a:srgbClr val="1F4177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 err="1">
                <a:solidFill>
                  <a:srgbClr val="1F4177"/>
                </a:solidFill>
                <a:latin typeface="Georgia" panose="02040502050405020303" pitchFamily="18" charset="0"/>
              </a:rPr>
              <a:t>Tumbai</a:t>
            </a:r>
            <a:r>
              <a:rPr lang="uk-UA" sz="2000" dirty="0">
                <a:solidFill>
                  <a:srgbClr val="1F4177"/>
                </a:solidFill>
                <a:latin typeface="Georgia" panose="02040502050405020303" pitchFamily="18" charset="0"/>
              </a:rPr>
              <a:t>» (2-е місце)</a:t>
            </a:r>
            <a:endParaRPr lang="uk-UA" sz="2000" b="1" dirty="0">
              <a:solidFill>
                <a:srgbClr val="1F4177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77888" y="2739151"/>
            <a:ext cx="7870576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rgbClr val="1F4177"/>
                </a:solidFill>
                <a:latin typeface="Georgia" panose="02040502050405020303" pitchFamily="18" charset="0"/>
              </a:rPr>
              <a:t>2008 р. Ані Лорак із піснею «</a:t>
            </a:r>
            <a:r>
              <a:rPr lang="en-US" sz="2000" dirty="0">
                <a:solidFill>
                  <a:srgbClr val="1F4177"/>
                </a:solidFill>
                <a:latin typeface="Georgia" panose="02040502050405020303" pitchFamily="18" charset="0"/>
              </a:rPr>
              <a:t>Shady Lady</a:t>
            </a:r>
            <a:r>
              <a:rPr lang="uk-UA" sz="2000" dirty="0">
                <a:solidFill>
                  <a:srgbClr val="1F4177"/>
                </a:solidFill>
                <a:latin typeface="Georgia" panose="02040502050405020303" pitchFamily="18" charset="0"/>
              </a:rPr>
              <a:t>» (2-е місце)</a:t>
            </a:r>
            <a:endParaRPr lang="uk-UA" sz="2000" b="1" dirty="0">
              <a:solidFill>
                <a:srgbClr val="1F4177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88841" y="3400889"/>
            <a:ext cx="7859623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rgbClr val="1F4177"/>
                </a:solidFill>
                <a:latin typeface="Georgia" panose="02040502050405020303" pitchFamily="18" charset="0"/>
              </a:rPr>
              <a:t>2009 р. Світлана Лобода з композицією «</a:t>
            </a:r>
            <a:r>
              <a:rPr lang="en-US" sz="2000" dirty="0">
                <a:solidFill>
                  <a:srgbClr val="1F4177"/>
                </a:solidFill>
                <a:latin typeface="Georgia" panose="02040502050405020303" pitchFamily="18" charset="0"/>
              </a:rPr>
              <a:t>Be My Valentine</a:t>
            </a:r>
            <a:r>
              <a:rPr lang="uk-UA" sz="2000" dirty="0">
                <a:solidFill>
                  <a:srgbClr val="1F4177"/>
                </a:solidFill>
                <a:latin typeface="Georgia" panose="02040502050405020303" pitchFamily="18" charset="0"/>
              </a:rPr>
              <a:t>!» (12 місце)</a:t>
            </a:r>
            <a:endParaRPr lang="uk-UA" sz="2000" b="1" dirty="0">
              <a:solidFill>
                <a:srgbClr val="1F4177"/>
              </a:solidFill>
              <a:latin typeface="Georgia" panose="02040502050405020303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58820" y="4097123"/>
            <a:ext cx="7859623" cy="540000"/>
          </a:xfrm>
          <a:prstGeom prst="rect">
            <a:avLst/>
          </a:prstGeom>
          <a:solidFill>
            <a:srgbClr val="CAAFF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rgbClr val="1F4177"/>
                </a:solidFill>
                <a:latin typeface="Georgia" panose="02040502050405020303" pitchFamily="18" charset="0"/>
              </a:rPr>
              <a:t>2010 р. Alyosha з композицією «</a:t>
            </a:r>
            <a:r>
              <a:rPr lang="en-US" sz="2000" dirty="0">
                <a:solidFill>
                  <a:srgbClr val="1F4177"/>
                </a:solidFill>
                <a:latin typeface="Georgia" panose="02040502050405020303" pitchFamily="18" charset="0"/>
              </a:rPr>
              <a:t>Sweet people</a:t>
            </a:r>
            <a:r>
              <a:rPr lang="uk-UA" sz="2000" dirty="0">
                <a:solidFill>
                  <a:srgbClr val="1F4177"/>
                </a:solidFill>
                <a:latin typeface="Georgia" panose="02040502050405020303" pitchFamily="18" charset="0"/>
              </a:rPr>
              <a:t>» (10-е місце)</a:t>
            </a:r>
            <a:endParaRPr lang="uk-UA" sz="2000" b="1" dirty="0">
              <a:solidFill>
                <a:srgbClr val="1F4177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77888" y="5333202"/>
            <a:ext cx="7859623" cy="540000"/>
          </a:xfrm>
          <a:prstGeom prst="rect">
            <a:avLst/>
          </a:prstGeom>
          <a:solidFill>
            <a:srgbClr val="85C2F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rgbClr val="1F4177"/>
                </a:solidFill>
                <a:latin typeface="Georgia" panose="02040502050405020303" pitchFamily="18" charset="0"/>
              </a:rPr>
              <a:t>2012 р. Гайтана із композицією «Be My Guest» (15-є місце) </a:t>
            </a:r>
            <a:endParaRPr lang="uk-UA" sz="2000" b="1" dirty="0">
              <a:solidFill>
                <a:srgbClr val="1F4177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83364" y="4742611"/>
            <a:ext cx="7859623" cy="540000"/>
          </a:xfrm>
          <a:prstGeom prst="rect">
            <a:avLst/>
          </a:prstGeom>
          <a:solidFill>
            <a:srgbClr val="C4E59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rgbClr val="1F4177"/>
                </a:solidFill>
                <a:latin typeface="Georgia" panose="02040502050405020303" pitchFamily="18" charset="0"/>
              </a:rPr>
              <a:t>2011 р. Міка Ньютон з піснею «Angel» (4-е місце)</a:t>
            </a:r>
            <a:endParaRPr lang="uk-UA" sz="2000" b="1" dirty="0">
              <a:solidFill>
                <a:srgbClr val="1F4177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01924" y="6056565"/>
            <a:ext cx="7859623" cy="540000"/>
          </a:xfrm>
          <a:prstGeom prst="rect">
            <a:avLst/>
          </a:prstGeom>
          <a:solidFill>
            <a:srgbClr val="FFA3D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rgbClr val="1F4177"/>
                </a:solidFill>
                <a:latin typeface="Georgia" panose="02040502050405020303" pitchFamily="18" charset="0"/>
              </a:rPr>
              <a:t>2013 р. Злата Огневич із піснею «Gravity» (3-е місце)</a:t>
            </a:r>
            <a:endParaRPr lang="uk-UA" sz="2000" b="1" dirty="0">
              <a:solidFill>
                <a:srgbClr val="1F4177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03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88640"/>
            <a:ext cx="8281056" cy="864880"/>
          </a:xfrm>
        </p:spPr>
        <p:txBody>
          <a:bodyPr>
            <a:normAutofit/>
          </a:bodyPr>
          <a:lstStyle/>
          <a:p>
            <a:r>
              <a:rPr lang="uk-UA" sz="2000" dirty="0">
                <a:solidFill>
                  <a:srgbClr val="A40037"/>
                </a:solidFill>
                <a:latin typeface="Georgia" panose="02040502050405020303" pitchFamily="18" charset="0"/>
              </a:rPr>
              <a:t>Українську пісенну культуру з 2005 року представляли наступні виконавці: </a:t>
            </a:r>
            <a:endParaRPr lang="uk-UA" sz="2000" b="1" dirty="0">
              <a:solidFill>
                <a:srgbClr val="A400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1700808"/>
            <a:ext cx="7848872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rgbClr val="1F4177"/>
                </a:solidFill>
                <a:latin typeface="Georgia" panose="02040502050405020303" pitchFamily="18" charset="0"/>
              </a:rPr>
              <a:t>У</a:t>
            </a:r>
            <a:r>
              <a:rPr lang="uk-UA" sz="2000" dirty="0">
                <a:solidFill>
                  <a:srgbClr val="1F4177"/>
                </a:solidFill>
                <a:latin typeface="Georgia" panose="02040502050405020303" pitchFamily="18" charset="0"/>
              </a:rPr>
              <a:t> 2015 році Україна не приймала участь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83568" y="2276872"/>
            <a:ext cx="7837412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rgbClr val="1F4177"/>
                </a:solidFill>
                <a:latin typeface="Georgia" panose="02040502050405020303" pitchFamily="18" charset="0"/>
              </a:rPr>
              <a:t>2016 р. Джамала із композицією «</a:t>
            </a:r>
            <a:r>
              <a:rPr lang="ru-RU" sz="2000" dirty="0">
                <a:solidFill>
                  <a:srgbClr val="1F4177"/>
                </a:solidFill>
                <a:latin typeface="Georgia" panose="02040502050405020303" pitchFamily="18" charset="0"/>
              </a:rPr>
              <a:t>1944</a:t>
            </a:r>
            <a:r>
              <a:rPr lang="uk-UA" sz="2000" dirty="0">
                <a:solidFill>
                  <a:srgbClr val="1F4177"/>
                </a:solidFill>
                <a:latin typeface="Georgia" panose="02040502050405020303" pitchFamily="18" charset="0"/>
              </a:rPr>
              <a:t>» (1-е місце)</a:t>
            </a:r>
            <a:endParaRPr lang="uk-UA" sz="2000" b="1" dirty="0">
              <a:solidFill>
                <a:srgbClr val="1F4177"/>
              </a:solidFill>
              <a:latin typeface="Georgia" panose="02040502050405020303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3568" y="2924944"/>
            <a:ext cx="7848872" cy="5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rgbClr val="1F4177"/>
                </a:solidFill>
                <a:latin typeface="Georgia" panose="02040502050405020303" pitchFamily="18" charset="0"/>
              </a:rPr>
              <a:t>2017 р. O.Torvald з піснею «</a:t>
            </a:r>
            <a:r>
              <a:rPr lang="en-US" sz="2000" dirty="0">
                <a:solidFill>
                  <a:srgbClr val="1F4177"/>
                </a:solidFill>
                <a:latin typeface="Georgia" panose="02040502050405020303" pitchFamily="18" charset="0"/>
              </a:rPr>
              <a:t>Time</a:t>
            </a:r>
            <a:r>
              <a:rPr lang="uk-UA" sz="2000" dirty="0">
                <a:solidFill>
                  <a:srgbClr val="1F4177"/>
                </a:solidFill>
                <a:latin typeface="Georgia" panose="02040502050405020303" pitchFamily="18" charset="0"/>
              </a:rPr>
              <a:t>» (24-е місце)</a:t>
            </a:r>
            <a:endParaRPr lang="uk-UA" sz="2000" b="1" dirty="0">
              <a:solidFill>
                <a:srgbClr val="1F4177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83568" y="3645024"/>
            <a:ext cx="7870576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rgbClr val="1F4177"/>
                </a:solidFill>
                <a:latin typeface="Georgia" panose="02040502050405020303" pitchFamily="18" charset="0"/>
              </a:rPr>
              <a:t>2018 р. Melovin із піснею «</a:t>
            </a:r>
            <a:r>
              <a:rPr lang="en-US" sz="2000" dirty="0">
                <a:solidFill>
                  <a:srgbClr val="1F4177"/>
                </a:solidFill>
                <a:latin typeface="Georgia" panose="02040502050405020303" pitchFamily="18" charset="0"/>
              </a:rPr>
              <a:t>Under the ladder</a:t>
            </a:r>
            <a:r>
              <a:rPr lang="uk-UA" sz="2000" dirty="0">
                <a:solidFill>
                  <a:srgbClr val="1F4177"/>
                </a:solidFill>
                <a:latin typeface="Georgia" panose="02040502050405020303" pitchFamily="18" charset="0"/>
              </a:rPr>
              <a:t>» (17-е місце)</a:t>
            </a:r>
            <a:endParaRPr lang="uk-UA" sz="2000" b="1" dirty="0">
              <a:solidFill>
                <a:srgbClr val="1F4177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83568" y="4293096"/>
            <a:ext cx="7859623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rgbClr val="1F4177"/>
                </a:solidFill>
                <a:latin typeface="Georgia" panose="02040502050405020303" pitchFamily="18" charset="0"/>
              </a:rPr>
              <a:t>У 2019 </a:t>
            </a:r>
            <a:r>
              <a:rPr lang="ru-RU" sz="2000" dirty="0" err="1">
                <a:solidFill>
                  <a:srgbClr val="1F4177"/>
                </a:solidFill>
                <a:latin typeface="Georgia" panose="02040502050405020303" pitchFamily="18" charset="0"/>
              </a:rPr>
              <a:t>році</a:t>
            </a:r>
            <a:r>
              <a:rPr lang="ru-RU" sz="2000" dirty="0">
                <a:solidFill>
                  <a:srgbClr val="1F4177"/>
                </a:solidFill>
                <a:latin typeface="Georgia" panose="02040502050405020303" pitchFamily="18" charset="0"/>
              </a:rPr>
              <a:t> </a:t>
            </a:r>
            <a:r>
              <a:rPr lang="ru-RU" sz="2000" dirty="0" err="1">
                <a:solidFill>
                  <a:srgbClr val="1F4177"/>
                </a:solidFill>
                <a:latin typeface="Georgia" panose="02040502050405020303" pitchFamily="18" charset="0"/>
              </a:rPr>
              <a:t>представниця</a:t>
            </a:r>
            <a:r>
              <a:rPr lang="ru-RU" sz="2000" dirty="0">
                <a:solidFill>
                  <a:srgbClr val="1F4177"/>
                </a:solidFill>
                <a:latin typeface="Georgia" panose="02040502050405020303" pitchFamily="18" charset="0"/>
              </a:rPr>
              <a:t> </a:t>
            </a:r>
            <a:r>
              <a:rPr lang="ru-RU" sz="2000" dirty="0" err="1">
                <a:solidFill>
                  <a:srgbClr val="1F4177"/>
                </a:solidFill>
                <a:latin typeface="Georgia" panose="02040502050405020303" pitchFamily="18" charset="0"/>
              </a:rPr>
              <a:t>Maruv</a:t>
            </a:r>
            <a:r>
              <a:rPr lang="ru-RU" sz="2000" dirty="0">
                <a:solidFill>
                  <a:srgbClr val="1F4177"/>
                </a:solidFill>
                <a:latin typeface="Georgia" panose="02040502050405020303" pitchFamily="18" charset="0"/>
              </a:rPr>
              <a:t> </a:t>
            </a:r>
            <a:r>
              <a:rPr lang="ru-RU" sz="2000" dirty="0" err="1">
                <a:solidFill>
                  <a:srgbClr val="1F4177"/>
                </a:solidFill>
                <a:latin typeface="Georgia" panose="02040502050405020303" pitchFamily="18" charset="0"/>
              </a:rPr>
              <a:t>відмовилася</a:t>
            </a:r>
            <a:r>
              <a:rPr lang="ru-RU" sz="2000" dirty="0">
                <a:solidFill>
                  <a:srgbClr val="1F4177"/>
                </a:solidFill>
                <a:latin typeface="Georgia" panose="02040502050405020303" pitchFamily="18" charset="0"/>
              </a:rPr>
              <a:t> </a:t>
            </a:r>
            <a:r>
              <a:rPr lang="ru-RU" sz="2000" dirty="0" err="1">
                <a:solidFill>
                  <a:srgbClr val="1F4177"/>
                </a:solidFill>
                <a:latin typeface="Georgia" panose="02040502050405020303" pitchFamily="18" charset="0"/>
              </a:rPr>
              <a:t>від</a:t>
            </a:r>
            <a:r>
              <a:rPr lang="ru-RU" sz="2000" dirty="0">
                <a:solidFill>
                  <a:srgbClr val="1F4177"/>
                </a:solidFill>
                <a:latin typeface="Georgia" panose="02040502050405020303" pitchFamily="18" charset="0"/>
              </a:rPr>
              <a:t> </a:t>
            </a:r>
            <a:r>
              <a:rPr lang="ru-RU" sz="2000" dirty="0" err="1">
                <a:solidFill>
                  <a:srgbClr val="1F4177"/>
                </a:solidFill>
                <a:latin typeface="Georgia" panose="02040502050405020303" pitchFamily="18" charset="0"/>
              </a:rPr>
              <a:t>участі</a:t>
            </a:r>
            <a:r>
              <a:rPr lang="ru-RU" sz="2000" dirty="0">
                <a:solidFill>
                  <a:srgbClr val="1F4177"/>
                </a:solidFill>
                <a:latin typeface="Georgia" panose="02040502050405020303" pitchFamily="18" charset="0"/>
              </a:rPr>
              <a:t> у </a:t>
            </a:r>
            <a:r>
              <a:rPr lang="ru-RU" sz="2000" dirty="0" err="1">
                <a:solidFill>
                  <a:srgbClr val="1F4177"/>
                </a:solidFill>
                <a:latin typeface="Georgia" panose="02040502050405020303" pitchFamily="18" charset="0"/>
              </a:rPr>
              <a:t>конкурсі</a:t>
            </a:r>
            <a:endParaRPr lang="uk-UA" sz="2000" b="1" dirty="0">
              <a:solidFill>
                <a:srgbClr val="1F4177"/>
              </a:solidFill>
              <a:latin typeface="Georgia" panose="02040502050405020303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83568" y="4941168"/>
            <a:ext cx="7859623" cy="540000"/>
          </a:xfrm>
          <a:prstGeom prst="rect">
            <a:avLst/>
          </a:prstGeom>
          <a:solidFill>
            <a:srgbClr val="CAAFF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rgbClr val="1F4177"/>
                </a:solidFill>
                <a:latin typeface="Georgia" panose="02040502050405020303" pitchFamily="18" charset="0"/>
              </a:rPr>
              <a:t>2020 р. Go-A з композицією «</a:t>
            </a:r>
            <a:r>
              <a:rPr lang="ru-RU" sz="2000" dirty="0">
                <a:solidFill>
                  <a:srgbClr val="1F4177"/>
                </a:solidFill>
                <a:latin typeface="Georgia" panose="02040502050405020303" pitchFamily="18" charset="0"/>
              </a:rPr>
              <a:t>Соловей</a:t>
            </a:r>
            <a:r>
              <a:rPr lang="uk-UA" sz="2000" dirty="0">
                <a:solidFill>
                  <a:srgbClr val="1F4177"/>
                </a:solidFill>
                <a:latin typeface="Georgia" panose="02040502050405020303" pitchFamily="18" charset="0"/>
              </a:rPr>
              <a:t>» (конкурс скасовано)</a:t>
            </a:r>
            <a:endParaRPr lang="uk-UA" sz="2000" b="1" dirty="0">
              <a:solidFill>
                <a:srgbClr val="1F4177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83568" y="5517232"/>
            <a:ext cx="7859623" cy="540000"/>
          </a:xfrm>
          <a:prstGeom prst="rect">
            <a:avLst/>
          </a:prstGeom>
          <a:solidFill>
            <a:srgbClr val="C4E59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rgbClr val="1F4177"/>
                </a:solidFill>
                <a:latin typeface="Georgia" panose="02040502050405020303" pitchFamily="18" charset="0"/>
              </a:rPr>
              <a:t>2021 р. Go-A з піснею «Шум» </a:t>
            </a:r>
            <a:endParaRPr lang="uk-UA" sz="2000" b="1" dirty="0">
              <a:solidFill>
                <a:srgbClr val="1F4177"/>
              </a:solidFill>
              <a:latin typeface="Georgia" panose="02040502050405020303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83568" y="1052736"/>
            <a:ext cx="7837412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rgbClr val="1F4177"/>
                </a:solidFill>
                <a:latin typeface="Georgia" panose="02040502050405020303" pitchFamily="18" charset="0"/>
              </a:rPr>
              <a:t>2014 р. Марія Яремчук із композицією «</a:t>
            </a:r>
            <a:r>
              <a:rPr lang="en-US" sz="2000" dirty="0">
                <a:solidFill>
                  <a:srgbClr val="1F4177"/>
                </a:solidFill>
                <a:latin typeface="Georgia" panose="02040502050405020303" pitchFamily="18" charset="0"/>
              </a:rPr>
              <a:t>Tick-tock</a:t>
            </a:r>
            <a:r>
              <a:rPr lang="uk-UA" sz="2000" dirty="0">
                <a:solidFill>
                  <a:srgbClr val="1F4177"/>
                </a:solidFill>
                <a:latin typeface="Georgia" panose="02040502050405020303" pitchFamily="18" charset="0"/>
              </a:rPr>
              <a:t>» (6-е місце)</a:t>
            </a:r>
            <a:endParaRPr lang="uk-UA" sz="2000" b="1" dirty="0">
              <a:solidFill>
                <a:srgbClr val="1F4177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61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560840" cy="1008112"/>
          </a:xfrm>
        </p:spPr>
        <p:txBody>
          <a:bodyPr>
            <a:prstTxWarp prst="textFadeRight">
              <a:avLst/>
            </a:prstTxWarp>
            <a:normAutofit/>
          </a:bodyPr>
          <a:lstStyle/>
          <a:p>
            <a:r>
              <a:rPr lang="ru-RU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Як </a:t>
            </a:r>
            <a:r>
              <a:rPr lang="ru-RU" sz="33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це</a:t>
            </a:r>
            <a:r>
              <a:rPr lang="ru-RU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 </a:t>
            </a:r>
            <a:r>
              <a:rPr lang="ru-RU" sz="33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було</a:t>
            </a:r>
            <a:r>
              <a:rPr lang="mr-IN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…</a:t>
            </a:r>
            <a:r>
              <a:rPr lang="ru-RU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1916832"/>
            <a:ext cx="727280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600" b="1" i="1" dirty="0">
              <a:solidFill>
                <a:srgbClr val="0000FF"/>
              </a:solidFill>
              <a:latin typeface="Georgia"/>
              <a:cs typeface="Georgia"/>
            </a:endParaRPr>
          </a:p>
          <a:p>
            <a:pPr algn="ctr"/>
            <a:r>
              <a:rPr lang="ru-RU" sz="3600" b="1" dirty="0" err="1">
                <a:solidFill>
                  <a:srgbClr val="0000FF"/>
                </a:solidFill>
                <a:latin typeface="Georgia"/>
                <a:cs typeface="Georgia"/>
              </a:rPr>
              <a:t>Перегляньте</a:t>
            </a:r>
            <a:r>
              <a:rPr lang="ru-RU" sz="3600" b="1" dirty="0">
                <a:solidFill>
                  <a:srgbClr val="0000FF"/>
                </a:solidFill>
                <a:latin typeface="Georgia"/>
                <a:cs typeface="Georgia"/>
              </a:rPr>
              <a:t> короткий </a:t>
            </a:r>
            <a:r>
              <a:rPr lang="ru-RU" sz="3600" b="1" dirty="0" err="1">
                <a:solidFill>
                  <a:srgbClr val="0000FF"/>
                </a:solidFill>
                <a:latin typeface="Georgia"/>
                <a:cs typeface="Georgia"/>
              </a:rPr>
              <a:t>рекап</a:t>
            </a:r>
            <a:r>
              <a:rPr lang="ru-RU" sz="3600" b="1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lang="ru-RU" sz="3600" b="1" dirty="0" err="1">
                <a:solidFill>
                  <a:srgbClr val="0000FF"/>
                </a:solidFill>
                <a:latin typeface="Georgia"/>
                <a:cs typeface="Georgia"/>
              </a:rPr>
              <a:t>виступів</a:t>
            </a:r>
            <a:r>
              <a:rPr lang="ru-RU" sz="3600" b="1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lang="ru-RU" sz="3600" b="1" dirty="0" err="1">
                <a:solidFill>
                  <a:srgbClr val="0000FF"/>
                </a:solidFill>
                <a:latin typeface="Georgia"/>
                <a:cs typeface="Georgia"/>
              </a:rPr>
              <a:t>України</a:t>
            </a:r>
            <a:r>
              <a:rPr lang="ru-RU" sz="3600" b="1" dirty="0">
                <a:solidFill>
                  <a:srgbClr val="0000FF"/>
                </a:solidFill>
                <a:latin typeface="Georgia"/>
                <a:cs typeface="Georgia"/>
              </a:rPr>
              <a:t> на </a:t>
            </a:r>
            <a:r>
              <a:rPr lang="ru-RU" sz="3600" b="1" dirty="0" err="1">
                <a:solidFill>
                  <a:srgbClr val="0000FF"/>
                </a:solidFill>
                <a:latin typeface="Georgia"/>
                <a:cs typeface="Georgia"/>
              </a:rPr>
              <a:t>конкурсі</a:t>
            </a:r>
            <a:r>
              <a:rPr lang="ru-RU" sz="3600" b="1" dirty="0">
                <a:solidFill>
                  <a:srgbClr val="0000FF"/>
                </a:solidFill>
                <a:latin typeface="Georgia"/>
                <a:cs typeface="Georgia"/>
              </a:rPr>
              <a:t>! </a:t>
            </a:r>
          </a:p>
          <a:p>
            <a:pPr algn="ctr"/>
            <a:endParaRPr lang="ru-RU" sz="3600" b="1" dirty="0">
              <a:solidFill>
                <a:srgbClr val="0000FF"/>
              </a:solidFill>
              <a:latin typeface="Georgia"/>
              <a:cs typeface="Georgia"/>
            </a:endParaRPr>
          </a:p>
          <a:p>
            <a:pPr algn="ctr"/>
            <a:r>
              <a:rPr lang="ru-RU" sz="3600" b="1" dirty="0" err="1">
                <a:solidFill>
                  <a:srgbClr val="0000FF"/>
                </a:solidFill>
                <a:latin typeface="Georgia"/>
                <a:cs typeface="Georgia"/>
              </a:rPr>
              <a:t>Натисніть</a:t>
            </a:r>
            <a:r>
              <a:rPr lang="ru-RU" sz="3600" b="1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lang="ru-RU" sz="3600" b="1" dirty="0">
                <a:solidFill>
                  <a:srgbClr val="0000FF"/>
                </a:solidFill>
                <a:latin typeface="Georgia"/>
                <a:cs typeface="Georgia"/>
                <a:hlinkClick r:id="rId2"/>
              </a:rPr>
              <a:t>тут</a:t>
            </a:r>
            <a:r>
              <a:rPr lang="ru-RU" sz="3600" b="1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lang="ru-RU" sz="3600" b="1" dirty="0" err="1">
                <a:solidFill>
                  <a:srgbClr val="0000FF"/>
                </a:solidFill>
                <a:latin typeface="Georgia"/>
                <a:cs typeface="Georgia"/>
              </a:rPr>
              <a:t>щоб</a:t>
            </a:r>
            <a:r>
              <a:rPr lang="ru-RU" sz="3600" b="1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lang="ru-RU" sz="3600" b="1" dirty="0" err="1">
                <a:solidFill>
                  <a:srgbClr val="0000FF"/>
                </a:solidFill>
                <a:latin typeface="Georgia"/>
                <a:cs typeface="Georgia"/>
              </a:rPr>
              <a:t>переглянути</a:t>
            </a:r>
            <a:r>
              <a:rPr lang="ru-RU" sz="3600" b="1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lang="ru-RU" sz="3600" b="1" dirty="0" err="1">
                <a:solidFill>
                  <a:srgbClr val="0000FF"/>
                </a:solidFill>
                <a:latin typeface="Georgia"/>
                <a:cs typeface="Georgia"/>
              </a:rPr>
              <a:t>відео</a:t>
            </a:r>
            <a:r>
              <a:rPr lang="ru-RU" sz="3600" b="1" dirty="0">
                <a:solidFill>
                  <a:srgbClr val="0000FF"/>
                </a:solidFill>
                <a:latin typeface="Georgia"/>
                <a:cs typeface="Georgia"/>
              </a:rPr>
              <a:t>!</a:t>
            </a:r>
          </a:p>
          <a:p>
            <a:pPr algn="ctr"/>
            <a:endParaRPr lang="ru-RU" sz="2600" b="1" i="1" dirty="0">
              <a:solidFill>
                <a:srgbClr val="0000F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6870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632848" cy="1224136"/>
          </a:xfrm>
        </p:spPr>
        <p:txBody>
          <a:bodyPr>
            <a:prstTxWarp prst="textFadeRight">
              <a:avLst/>
            </a:prstTxWarp>
            <a:normAutofit/>
          </a:bodyPr>
          <a:lstStyle/>
          <a:p>
            <a:r>
              <a:rPr lang="ru-RU" sz="33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2022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0" y="1916832"/>
            <a:ext cx="662473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600" b="1" i="1" dirty="0">
              <a:solidFill>
                <a:srgbClr val="0000FF"/>
              </a:solidFill>
              <a:latin typeface="Georgia"/>
              <a:cs typeface="Georgia"/>
            </a:endParaRPr>
          </a:p>
          <a:p>
            <a:pPr algn="ctr"/>
            <a:r>
              <a:rPr lang="ru-RU" sz="3200" b="1" dirty="0">
                <a:solidFill>
                  <a:srgbClr val="0000FF"/>
                </a:solidFill>
                <a:latin typeface="Georgia"/>
                <a:cs typeface="Georgia"/>
              </a:rPr>
              <a:t>А </a:t>
            </a:r>
            <a:r>
              <a:rPr lang="ru-RU" sz="3200" b="1" dirty="0" err="1">
                <a:solidFill>
                  <a:srgbClr val="0000FF"/>
                </a:solidFill>
                <a:latin typeface="Georgia"/>
                <a:cs typeface="Georgia"/>
              </a:rPr>
              <a:t>це</a:t>
            </a:r>
            <a:r>
              <a:rPr lang="ru-RU" sz="3200" b="1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lang="ru-RU" sz="3200" b="1" dirty="0" err="1">
                <a:solidFill>
                  <a:srgbClr val="0000FF"/>
                </a:solidFill>
                <a:latin typeface="Georgia"/>
                <a:cs typeface="Georgia"/>
              </a:rPr>
              <a:t>відеокліп</a:t>
            </a:r>
            <a:r>
              <a:rPr lang="ru-RU" sz="3200" b="1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lang="ru-RU" sz="3200" b="1" dirty="0" err="1">
                <a:solidFill>
                  <a:srgbClr val="0000FF"/>
                </a:solidFill>
                <a:latin typeface="Georgia"/>
                <a:cs typeface="Georgia"/>
              </a:rPr>
              <a:t>конкурсної</a:t>
            </a:r>
            <a:r>
              <a:rPr lang="ru-RU" sz="3200" b="1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lang="ru-RU" sz="3200" b="1" dirty="0" err="1">
                <a:solidFill>
                  <a:srgbClr val="0000FF"/>
                </a:solidFill>
                <a:latin typeface="Georgia"/>
                <a:cs typeface="Georgia"/>
              </a:rPr>
              <a:t>пісні</a:t>
            </a:r>
            <a:r>
              <a:rPr lang="ru-RU" sz="3200" b="1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lang="ru-RU" sz="3200" b="1" dirty="0" err="1">
                <a:solidFill>
                  <a:srgbClr val="0000FF"/>
                </a:solidFill>
                <a:latin typeface="Georgia"/>
                <a:cs typeface="Georgia"/>
              </a:rPr>
              <a:t>України</a:t>
            </a:r>
            <a:r>
              <a:rPr lang="ru-RU" sz="3200" b="1" dirty="0">
                <a:solidFill>
                  <a:srgbClr val="0000FF"/>
                </a:solidFill>
                <a:latin typeface="Georgia"/>
                <a:cs typeface="Georgia"/>
              </a:rPr>
              <a:t> на </a:t>
            </a:r>
            <a:r>
              <a:rPr lang="ru-RU" sz="3200" b="1" dirty="0" err="1">
                <a:solidFill>
                  <a:srgbClr val="0000FF"/>
                </a:solidFill>
                <a:latin typeface="Georgia"/>
                <a:cs typeface="Georgia"/>
              </a:rPr>
              <a:t>цьогорічному</a:t>
            </a:r>
            <a:r>
              <a:rPr lang="ru-RU" sz="3200" b="1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lang="ru-RU" sz="3200" b="1" dirty="0" err="1">
                <a:solidFill>
                  <a:srgbClr val="0000FF"/>
                </a:solidFill>
                <a:latin typeface="Georgia"/>
                <a:cs typeface="Georgia"/>
              </a:rPr>
              <a:t>конкурсі</a:t>
            </a:r>
            <a:r>
              <a:rPr lang="ru-RU" sz="3200" b="1" dirty="0">
                <a:solidFill>
                  <a:srgbClr val="0000FF"/>
                </a:solidFill>
                <a:latin typeface="Georgia"/>
                <a:cs typeface="Georgia"/>
              </a:rPr>
              <a:t>! </a:t>
            </a:r>
            <a:endParaRPr lang="en-US" sz="3200" b="1" dirty="0">
              <a:solidFill>
                <a:srgbClr val="0000FF"/>
              </a:solidFill>
              <a:latin typeface="Georgia"/>
              <a:cs typeface="Georgia"/>
            </a:endParaRPr>
          </a:p>
          <a:p>
            <a:pPr algn="ctr"/>
            <a:endParaRPr lang="en-US" sz="3200" b="1" dirty="0">
              <a:solidFill>
                <a:srgbClr val="0000FF"/>
              </a:solidFill>
              <a:latin typeface="Georgia"/>
              <a:cs typeface="Georgia"/>
            </a:endParaRPr>
          </a:p>
          <a:p>
            <a:pPr algn="ctr"/>
            <a:r>
              <a:rPr lang="uk-UA" sz="3200" b="1" dirty="0">
                <a:solidFill>
                  <a:srgbClr val="0000FF"/>
                </a:solidFill>
                <a:latin typeface="Georgia"/>
                <a:cs typeface="Georgia"/>
              </a:rPr>
              <a:t>Перегляньте відео </a:t>
            </a:r>
            <a:r>
              <a:rPr lang="uk-UA" sz="3200" b="1" dirty="0">
                <a:solidFill>
                  <a:srgbClr val="0000FF"/>
                </a:solidFill>
                <a:latin typeface="Georgia"/>
                <a:cs typeface="Georgia"/>
                <a:hlinkClick r:id="rId2"/>
              </a:rPr>
              <a:t>тут</a:t>
            </a:r>
            <a:endParaRPr lang="ru-RU" sz="3200" b="1" dirty="0">
              <a:solidFill>
                <a:srgbClr val="0000F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05027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5516" y="1916832"/>
            <a:ext cx="8712968" cy="4824536"/>
          </a:xfrm>
        </p:spPr>
        <p:txBody>
          <a:bodyPr>
            <a:noAutofit/>
          </a:bodyPr>
          <a:lstStyle/>
          <a:p>
            <a:pPr algn="just"/>
            <a:r>
              <a:rPr lang="uk-UA" sz="2400" b="1" dirty="0">
                <a:solidFill>
                  <a:srgbClr val="0000FF"/>
                </a:solidFill>
                <a:latin typeface="Georgia"/>
                <a:cs typeface="Georgia"/>
              </a:rPr>
              <a:t>Україна одна з небагатьох країн яка жодного разу не залишалася у </a:t>
            </a:r>
            <a:r>
              <a:rPr lang="uk-UA" sz="2400" b="1" dirty="0" err="1">
                <a:solidFill>
                  <a:srgbClr val="0000FF"/>
                </a:solidFill>
                <a:latin typeface="Georgia"/>
                <a:cs typeface="Georgia"/>
              </a:rPr>
              <a:t>полуфіналі</a:t>
            </a:r>
            <a:r>
              <a:rPr lang="uk-UA" sz="2400" b="1" dirty="0">
                <a:solidFill>
                  <a:srgbClr val="0000FF"/>
                </a:solidFill>
                <a:latin typeface="Georgia"/>
                <a:cs typeface="Georgia"/>
              </a:rPr>
              <a:t>. Так, ми завжди проходимо у фінал та часто входимо у топ-10 кращих!</a:t>
            </a:r>
          </a:p>
          <a:p>
            <a:pPr algn="just"/>
            <a:endParaRPr lang="uk-UA" sz="2400" b="1" dirty="0">
              <a:solidFill>
                <a:srgbClr val="0000FF"/>
              </a:solidFill>
              <a:latin typeface="Georgia"/>
              <a:cs typeface="Georgia"/>
            </a:endParaRPr>
          </a:p>
          <a:p>
            <a:pPr algn="just"/>
            <a:r>
              <a:rPr lang="uk-UA" sz="2400" b="1" dirty="0">
                <a:solidFill>
                  <a:srgbClr val="0000FF"/>
                </a:solidFill>
                <a:latin typeface="Georgia"/>
                <a:cs typeface="Georgia"/>
              </a:rPr>
              <a:t>В 2022 році букмекери активно роблять ставки на те, що </a:t>
            </a:r>
            <a:r>
              <a:rPr lang="en-US" sz="2400" b="1" dirty="0" err="1">
                <a:solidFill>
                  <a:srgbClr val="FF0000"/>
                </a:solidFill>
                <a:latin typeface="Georgia"/>
                <a:cs typeface="Georgia"/>
              </a:rPr>
              <a:t>Kalush</a:t>
            </a:r>
            <a:r>
              <a:rPr lang="en-US" sz="2400" b="1" dirty="0">
                <a:solidFill>
                  <a:srgbClr val="FF0000"/>
                </a:solidFill>
                <a:latin typeface="Georgia"/>
                <a:cs typeface="Georgia"/>
              </a:rPr>
              <a:t> Orchestra </a:t>
            </a:r>
            <a:r>
              <a:rPr lang="uk-UA" sz="2400" b="1" dirty="0">
                <a:solidFill>
                  <a:srgbClr val="0000FF"/>
                </a:solidFill>
                <a:latin typeface="Georgia"/>
                <a:cs typeface="Georgia"/>
              </a:rPr>
              <a:t>переможуть! В цьому випадку це буде вже третя перемога України!</a:t>
            </a:r>
            <a:endParaRPr lang="ru-RU" sz="2400" b="1" dirty="0">
              <a:solidFill>
                <a:srgbClr val="0000FF"/>
              </a:solidFill>
              <a:latin typeface="Georgia"/>
              <a:cs typeface="Georgia"/>
            </a:endParaRPr>
          </a:p>
          <a:p>
            <a:pPr lvl="0" algn="l"/>
            <a:endParaRPr lang="uk-UA" sz="1600" dirty="0">
              <a:solidFill>
                <a:srgbClr val="FF0000"/>
              </a:solidFill>
              <a:latin typeface="Georgia"/>
              <a:cs typeface="Georgia"/>
            </a:endParaRPr>
          </a:p>
        </p:txBody>
      </p:sp>
      <p:sp>
        <p:nvSpPr>
          <p:cNvPr id="6" name="Название 1"/>
          <p:cNvSpPr txBox="1">
            <a:spLocks/>
          </p:cNvSpPr>
          <p:nvPr/>
        </p:nvSpPr>
        <p:spPr>
          <a:xfrm>
            <a:off x="719572" y="620688"/>
            <a:ext cx="7704856" cy="1152128"/>
          </a:xfrm>
          <a:prstGeom prst="rect">
            <a:avLst/>
          </a:prstGeom>
        </p:spPr>
        <p:txBody>
          <a:bodyPr vert="horz" lIns="91440" tIns="45720" rIns="91440" bIns="45720" numCol="1" rtlCol="0" anchor="ctr">
            <a:prstTxWarp prst="textFadeRight">
              <a:avLst/>
            </a:prstTxWarp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Цікаво</a:t>
            </a:r>
            <a:r>
              <a:rPr lang="ru-RU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/>
                <a:cs typeface="Times New Roman"/>
              </a:rPr>
              <a:t> знати!</a:t>
            </a:r>
          </a:p>
        </p:txBody>
      </p:sp>
    </p:spTree>
    <p:extLst>
      <p:ext uri="{BB962C8B-B14F-4D97-AF65-F5344CB8AC3E}">
        <p14:creationId xmlns:p14="http://schemas.microsoft.com/office/powerpoint/2010/main" val="9207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1795</TotalTime>
  <Words>729</Words>
  <Application>Microsoft Macintosh PowerPoint</Application>
  <PresentationFormat>Экран (4:3)</PresentationFormat>
  <Paragraphs>73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Georgia</vt:lpstr>
      <vt:lpstr>Times New Roman</vt:lpstr>
      <vt:lpstr>Wingdings</vt:lpstr>
      <vt:lpstr>Тема Office</vt:lpstr>
      <vt:lpstr>Презентация PowerPoint</vt:lpstr>
      <vt:lpstr>Пісенний конкурс Євробачення (англ. Eurovision Song Contest )— щорічний пісенний конкурс, який проводиться з 1956 року між країнами-членами Європейської Мовної Спілки</vt:lpstr>
      <vt:lpstr>Ідея створити міжнародний пісенний конкурс, у якому б країни брали участь и єдиній телевізійній програмі, що транслюється для широкого загалу, народилася у 1955 році</vt:lpstr>
      <vt:lpstr>Україна почала брати участь у пісенному конкурсі Євробачення з 2003 року</vt:lpstr>
      <vt:lpstr>Презентация PowerPoint</vt:lpstr>
      <vt:lpstr>Презентация PowerPoint</vt:lpstr>
      <vt:lpstr>Як це було….</vt:lpstr>
      <vt:lpstr>2022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 клас</dc:title>
  <dc:creator>Грицина О.М.</dc:creator>
  <dc:description>Копіювати та розповсюджувати без письмової згоди автора заборонено</dc:description>
  <cp:lastModifiedBy>zhannaandre95@gmail.com</cp:lastModifiedBy>
  <cp:revision>112</cp:revision>
  <dcterms:created xsi:type="dcterms:W3CDTF">2015-06-25T20:01:28Z</dcterms:created>
  <dcterms:modified xsi:type="dcterms:W3CDTF">2022-04-08T13:01:37Z</dcterms:modified>
</cp:coreProperties>
</file>