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3342" r:id="rId3"/>
    <p:sldId id="3390" r:id="rId4"/>
    <p:sldId id="3391" r:id="rId5"/>
    <p:sldId id="3378" r:id="rId6"/>
    <p:sldId id="3345" r:id="rId7"/>
    <p:sldId id="3406" r:id="rId8"/>
    <p:sldId id="3343" r:id="rId9"/>
    <p:sldId id="3408" r:id="rId10"/>
    <p:sldId id="332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FFF"/>
    <a:srgbClr val="990099"/>
    <a:srgbClr val="FF00FF"/>
    <a:srgbClr val="1694E9"/>
    <a:srgbClr val="3333CC"/>
    <a:srgbClr val="FF3131"/>
    <a:srgbClr val="BA1CBA"/>
    <a:srgbClr val="D81E6E"/>
    <a:srgbClr val="CC392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28" autoAdjust="0"/>
    <p:restoredTop sz="95294" autoAdjust="0"/>
  </p:normalViewPr>
  <p:slideViewPr>
    <p:cSldViewPr snapToGrid="0">
      <p:cViewPr varScale="1">
        <p:scale>
          <a:sx n="69" d="100"/>
          <a:sy n="69" d="100"/>
        </p:scale>
        <p:origin x="38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01.02.2022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721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№68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Українська мова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9377" y="309486"/>
            <a:ext cx="8670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chemeClr val="bg1"/>
                </a:solidFill>
              </a:rPr>
              <a:t>ПЕРЕВІРЯЮ СВОЇ ДОСЯГНЕННЯ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6350" y="1146189"/>
            <a:ext cx="6781800" cy="3838575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549562" y="4966455"/>
            <a:ext cx="95883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2F3242"/>
                </a:solidFill>
              </a:rPr>
              <a:t>Перевіряю свої досягнення з теми «Пригадую числівники» і «Досліджую займенники</a:t>
            </a:r>
            <a:r>
              <a:rPr lang="uk-UA" sz="3600" b="1" dirty="0" smtClean="0">
                <a:solidFill>
                  <a:srgbClr val="2F3242"/>
                </a:solidFill>
              </a:rPr>
              <a:t>». Робота з мовними одиницями.</a:t>
            </a:r>
            <a:endParaRPr lang="ru-RU" sz="36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листи».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86528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Скругленный прямоугольник 32"/>
          <p:cNvSpPr/>
          <p:nvPr/>
        </p:nvSpPr>
        <p:spPr>
          <a:xfrm>
            <a:off x="5728996" y="1915372"/>
            <a:ext cx="5924029" cy="4055766"/>
          </a:xfrm>
          <a:prstGeom prst="roundRect">
            <a:avLst/>
          </a:prstGeom>
          <a:solidFill>
            <a:srgbClr val="1694E9"/>
          </a:solidFill>
          <a:ln>
            <a:solidFill>
              <a:srgbClr val="3333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17095"/>
            <a:ext cx="8732066" cy="57764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Повідомлення теми уроку.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79426" y="2173540"/>
            <a:ext cx="56186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Щебетунчик, Родзинка, Ґаджик і Читалочка і пропонують тобі перевірити свої досягнення з тем 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«Пригадую числівники» і «Досліджую займенники». </a:t>
            </a:r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Виконай їхні завдання. </a:t>
            </a:r>
            <a:endParaRPr lang="uk-U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707" t="1916" r="1982" b="1853"/>
          <a:stretch/>
        </p:blipFill>
        <p:spPr>
          <a:xfrm flipH="1">
            <a:off x="790250" y="3370148"/>
            <a:ext cx="4801827" cy="2600990"/>
          </a:xfrm>
          <a:prstGeom prst="rect">
            <a:avLst/>
          </a:prstGeom>
        </p:spPr>
      </p:pic>
      <p:sp>
        <p:nvSpPr>
          <p:cNvPr id="6" name="Овальная выноска 5"/>
          <p:cNvSpPr/>
          <p:nvPr/>
        </p:nvSpPr>
        <p:spPr>
          <a:xfrm>
            <a:off x="869504" y="1584917"/>
            <a:ext cx="2203622" cy="1512807"/>
          </a:xfrm>
          <a:prstGeom prst="wedgeEllipseCallout">
            <a:avLst>
              <a:gd name="adj1" fmla="val 44523"/>
              <a:gd name="adj2" fmla="val 8678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730" y="1584917"/>
            <a:ext cx="2095283" cy="1519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Овальная выноска 10"/>
          <p:cNvSpPr/>
          <p:nvPr/>
        </p:nvSpPr>
        <p:spPr>
          <a:xfrm>
            <a:off x="3238025" y="2020040"/>
            <a:ext cx="2203622" cy="1512807"/>
          </a:xfrm>
          <a:prstGeom prst="wedgeEllipseCallout">
            <a:avLst>
              <a:gd name="adj1" fmla="val -29300"/>
              <a:gd name="adj2" fmla="val 76244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7068" y="1984748"/>
            <a:ext cx="2116157" cy="15336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9365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97444"/>
            <a:ext cx="8732066" cy="769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Закінчи правило про займенники.  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20" name="Пятиугольник 19"/>
          <p:cNvSpPr/>
          <p:nvPr/>
        </p:nvSpPr>
        <p:spPr>
          <a:xfrm>
            <a:off x="395327" y="1514300"/>
            <a:ext cx="2596393" cy="668215"/>
          </a:xfrm>
          <a:prstGeom prst="homePlate">
            <a:avLst/>
          </a:prstGeom>
          <a:solidFill>
            <a:srgbClr val="1694E9"/>
          </a:solidFill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Завдання 1.</a:t>
            </a:r>
            <a:endParaRPr lang="ru-RU" sz="3200" b="1" dirty="0">
              <a:solidFill>
                <a:srgbClr val="FFFF00"/>
              </a:solidFill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20" b="91495" l="1401" r="89916">
                        <a14:backgroundMark x1="27451" y1="12113" x2="27451" y2="12113"/>
                        <a14:backgroundMark x1="4202" y1="35309" x2="4202" y2="35309"/>
                        <a14:backgroundMark x1="21289" y1="34794" x2="21289" y2="347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14004"/>
          <a:stretch/>
        </p:blipFill>
        <p:spPr>
          <a:xfrm flipH="1">
            <a:off x="27971" y="2860463"/>
            <a:ext cx="3163057" cy="399753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138548" y="1458374"/>
            <a:ext cx="7978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      </a:t>
            </a:r>
            <a:r>
              <a:rPr lang="uk-UA" sz="3600" b="1" i="1" dirty="0" smtClean="0"/>
              <a:t>1. </a:t>
            </a:r>
            <a:r>
              <a:rPr lang="uk-UA" sz="4000" b="1" i="1" dirty="0" smtClean="0">
                <a:solidFill>
                  <a:srgbClr val="FF0000"/>
                </a:solidFill>
              </a:rPr>
              <a:t>Займенники </a:t>
            </a:r>
            <a:r>
              <a:rPr lang="uk-UA" sz="4000" i="1" dirty="0" smtClean="0"/>
              <a:t>– це … </a:t>
            </a:r>
            <a:endParaRPr lang="uk-UA" sz="3200" i="1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3970436" y="2627415"/>
            <a:ext cx="2560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4000" b="1" i="1" dirty="0">
              <a:solidFill>
                <a:srgbClr val="295FFF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3138548" y="2457315"/>
            <a:ext cx="8748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</a:t>
            </a:r>
            <a:r>
              <a:rPr lang="ru-RU" sz="3600" i="1" dirty="0"/>
              <a:t>а) </a:t>
            </a:r>
            <a:r>
              <a:rPr lang="uk-UA" sz="3600" i="1" dirty="0"/>
              <a:t>частина мови, що вказує на предмет, </a:t>
            </a:r>
            <a:endParaRPr lang="uk-UA" sz="3600" i="1" dirty="0" smtClean="0"/>
          </a:p>
          <a:p>
            <a:r>
              <a:rPr lang="uk-UA" sz="3600" i="1" dirty="0"/>
              <a:t> </a:t>
            </a:r>
            <a:r>
              <a:rPr lang="uk-UA" sz="3600" i="1" dirty="0" smtClean="0"/>
              <a:t>    але </a:t>
            </a:r>
            <a:r>
              <a:rPr lang="uk-UA" sz="3600" i="1" dirty="0"/>
              <a:t>не називає </a:t>
            </a:r>
            <a:r>
              <a:rPr lang="uk-UA" sz="3600" i="1" dirty="0" smtClean="0"/>
              <a:t>його.</a:t>
            </a:r>
            <a:endParaRPr lang="en-US" sz="3600" i="1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3138548" y="3885693"/>
            <a:ext cx="8253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i="1" dirty="0"/>
              <a:t>б) частина мови, яка називає </a:t>
            </a:r>
            <a:r>
              <a:rPr lang="uk-UA" sz="3600" i="1" dirty="0" smtClean="0"/>
              <a:t>предмет</a:t>
            </a:r>
            <a:r>
              <a:rPr lang="uk-UA" sz="3600" i="1" dirty="0"/>
              <a:t>.</a:t>
            </a:r>
            <a:endParaRPr lang="en-US" sz="3600" i="1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2869793" y="4877861"/>
            <a:ext cx="4520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 smtClean="0"/>
              <a:t> </a:t>
            </a:r>
            <a:r>
              <a:rPr lang="uk-UA" sz="3600" i="1" dirty="0"/>
              <a:t>в) службове слово</a:t>
            </a:r>
            <a:r>
              <a:rPr lang="uk-UA" sz="3600" i="1" dirty="0" smtClean="0"/>
              <a:t>.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84462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41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97444"/>
            <a:ext cx="8732066" cy="8009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err="1" smtClean="0">
                <a:solidFill>
                  <a:schemeClr val="bg1"/>
                </a:solidFill>
              </a:rPr>
              <a:t>Випиши</a:t>
            </a:r>
            <a:r>
              <a:rPr lang="uk-UA" sz="3200" b="1" dirty="0" smtClean="0">
                <a:solidFill>
                  <a:schemeClr val="bg1"/>
                </a:solidFill>
              </a:rPr>
              <a:t> рядок із займенниками 1 – </a:t>
            </a:r>
            <a:r>
              <a:rPr lang="uk-UA" sz="3200" b="1" dirty="0" err="1" smtClean="0">
                <a:solidFill>
                  <a:schemeClr val="bg1"/>
                </a:solidFill>
              </a:rPr>
              <a:t>ої</a:t>
            </a:r>
            <a:r>
              <a:rPr lang="uk-UA" sz="3200" b="1" dirty="0" smtClean="0">
                <a:solidFill>
                  <a:schemeClr val="bg1"/>
                </a:solidFill>
              </a:rPr>
              <a:t> особи.</a:t>
            </a:r>
            <a:endParaRPr lang="uk-UA" sz="3200" b="1" dirty="0">
              <a:solidFill>
                <a:schemeClr val="bg1"/>
              </a:solidFill>
            </a:endParaRPr>
          </a:p>
        </p:txBody>
      </p:sp>
      <p:sp>
        <p:nvSpPr>
          <p:cNvPr id="20" name="Пятиугольник 19"/>
          <p:cNvSpPr/>
          <p:nvPr/>
        </p:nvSpPr>
        <p:spPr>
          <a:xfrm>
            <a:off x="395327" y="1514300"/>
            <a:ext cx="2596393" cy="668215"/>
          </a:xfrm>
          <a:prstGeom prst="homePlate">
            <a:avLst/>
          </a:prstGeom>
          <a:solidFill>
            <a:srgbClr val="1694E9"/>
          </a:solidFill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Завдання 2.</a:t>
            </a:r>
            <a:endParaRPr lang="ru-RU" sz="3200" b="1" dirty="0">
              <a:solidFill>
                <a:srgbClr val="FFFF00"/>
              </a:solidFill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266" y="2710531"/>
            <a:ext cx="3198065" cy="345392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314733" y="1726409"/>
            <a:ext cx="8295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i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2. До </a:t>
            </a:r>
            <a:r>
              <a:rPr lang="uk-UA" sz="36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1-ої особи належать займенники:</a:t>
            </a:r>
            <a:endParaRPr lang="en-US" sz="3600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32423" y="2581124"/>
            <a:ext cx="36325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uk-UA" sz="4800" dirty="0">
                <a:latin typeface="Times New Roman" panose="02020603050405020304" pitchFamily="18" charset="0"/>
              </a:rPr>
              <a:t>а) ти, ви, </a:t>
            </a:r>
            <a:r>
              <a:rPr lang="uk-UA" sz="4800" dirty="0" smtClean="0">
                <a:latin typeface="Times New Roman" panose="02020603050405020304" pitchFamily="18" charset="0"/>
              </a:rPr>
              <a:t>вас.</a:t>
            </a:r>
            <a:endParaRPr lang="en-US" sz="4800" dirty="0">
              <a:effectLst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32423" y="3496759"/>
            <a:ext cx="50770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uk-UA" sz="4800" dirty="0">
                <a:latin typeface="Times New Roman" panose="02020603050405020304" pitchFamily="18" charset="0"/>
              </a:rPr>
              <a:t>б) я, ми, мене, </a:t>
            </a:r>
            <a:r>
              <a:rPr lang="uk-UA" sz="4800" dirty="0" smtClean="0">
                <a:latin typeface="Times New Roman" panose="02020603050405020304" pitchFamily="18" charset="0"/>
              </a:rPr>
              <a:t>нас.</a:t>
            </a:r>
            <a:endParaRPr lang="en-US" sz="4800" dirty="0">
              <a:effectLst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132423" y="4497031"/>
            <a:ext cx="63852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uk-UA" sz="4800" dirty="0">
                <a:latin typeface="Times New Roman" panose="02020603050405020304" pitchFamily="18" charset="0"/>
              </a:rPr>
              <a:t>в) він, вона, воно, вони.</a:t>
            </a:r>
            <a:endParaRPr lang="en-US" sz="4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22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02055"/>
            <a:ext cx="8732066" cy="76434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Від числівників, що відповідають на питання </a:t>
            </a:r>
            <a:r>
              <a:rPr lang="uk-UA" sz="2400" i="1" dirty="0"/>
              <a:t>скільки?</a:t>
            </a:r>
            <a:r>
              <a:rPr lang="uk-UA" sz="2400" b="1" dirty="0"/>
              <a:t>, утвори й запиши числівники, що відповідають  на питання </a:t>
            </a:r>
            <a:r>
              <a:rPr lang="uk-UA" sz="2400" i="1" dirty="0"/>
              <a:t>котрий?</a:t>
            </a:r>
            <a:r>
              <a:rPr lang="uk-UA" sz="2400" b="1" dirty="0"/>
              <a:t> </a:t>
            </a:r>
            <a:endParaRPr lang="en-US" sz="2400" dirty="0"/>
          </a:p>
        </p:txBody>
      </p:sp>
      <p:sp>
        <p:nvSpPr>
          <p:cNvPr id="20" name="Пятиугольник 19"/>
          <p:cNvSpPr/>
          <p:nvPr/>
        </p:nvSpPr>
        <p:spPr>
          <a:xfrm>
            <a:off x="395327" y="1514300"/>
            <a:ext cx="2596393" cy="668215"/>
          </a:xfrm>
          <a:prstGeom prst="homePlate">
            <a:avLst/>
          </a:prstGeom>
          <a:solidFill>
            <a:srgbClr val="1694E9"/>
          </a:solidFill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Завдання 3.</a:t>
            </a:r>
            <a:endParaRPr lang="ru-RU" sz="3200" b="1" dirty="0">
              <a:solidFill>
                <a:srgbClr val="FFFF00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418" y="3098202"/>
            <a:ext cx="3164490" cy="342302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282536" y="1617400"/>
            <a:ext cx="61227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uk-UA" sz="4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Зразок.</a:t>
            </a:r>
            <a:r>
              <a:rPr lang="uk-UA" sz="4000" i="1" dirty="0">
                <a:latin typeface="Times New Roman" panose="02020603050405020304" pitchFamily="18" charset="0"/>
              </a:rPr>
              <a:t> Десять – десятий. </a:t>
            </a:r>
            <a:endParaRPr lang="en-US" sz="4000" dirty="0">
              <a:effectLst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32442" y="2716799"/>
            <a:ext cx="923006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k-UA" sz="4400" dirty="0" smtClean="0">
                <a:latin typeface="Times New Roman" panose="02020603050405020304" pitchFamily="18" charset="0"/>
              </a:rPr>
              <a:t>3.Чотири </a:t>
            </a:r>
            <a:r>
              <a:rPr lang="uk-UA" sz="4400" dirty="0">
                <a:latin typeface="Times New Roman" panose="02020603050405020304" pitchFamily="18" charset="0"/>
              </a:rPr>
              <a:t>- …, дев’ять - …, одинадцять - … , п’ятдесят три - … .</a:t>
            </a:r>
            <a:endParaRPr lang="en-US" sz="4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977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00905"/>
            <a:ext cx="8732066" cy="76434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400" b="1" dirty="0" smtClean="0"/>
          </a:p>
          <a:p>
            <a:pPr algn="ctr"/>
            <a:r>
              <a:rPr lang="uk-UA" sz="2400" b="1" dirty="0" smtClean="0"/>
              <a:t>Запиши </a:t>
            </a:r>
            <a:r>
              <a:rPr lang="uk-UA" sz="2400" b="1" dirty="0"/>
              <a:t>речення, розкриваючи дужки. </a:t>
            </a:r>
            <a:endParaRPr lang="uk-UA" sz="2400" b="1" dirty="0" smtClean="0"/>
          </a:p>
          <a:p>
            <a:pPr algn="ctr"/>
            <a:r>
              <a:rPr lang="uk-UA" sz="2400" b="1" dirty="0" smtClean="0"/>
              <a:t>Числівники </a:t>
            </a:r>
            <a:r>
              <a:rPr lang="uk-UA" sz="2400" b="1" dirty="0"/>
              <a:t>запиши словами.</a:t>
            </a:r>
            <a:endParaRPr lang="en-US" sz="2800" dirty="0"/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0" name="Пятиугольник 19"/>
          <p:cNvSpPr/>
          <p:nvPr/>
        </p:nvSpPr>
        <p:spPr>
          <a:xfrm>
            <a:off x="395327" y="1514300"/>
            <a:ext cx="2596393" cy="668215"/>
          </a:xfrm>
          <a:prstGeom prst="homePlate">
            <a:avLst/>
          </a:prstGeom>
          <a:solidFill>
            <a:srgbClr val="1694E9"/>
          </a:solidFill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Завдання 4.</a:t>
            </a:r>
            <a:endParaRPr lang="ru-RU" sz="3200" b="1" dirty="0">
              <a:solidFill>
                <a:srgbClr val="FFFF00"/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2" t="4220" r="4673" b="3952"/>
          <a:stretch/>
        </p:blipFill>
        <p:spPr>
          <a:xfrm flipH="1">
            <a:off x="287138" y="3313355"/>
            <a:ext cx="2753371" cy="299107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420932" y="1600005"/>
            <a:ext cx="83479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k-UA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Зразок. </a:t>
            </a:r>
            <a:r>
              <a:rPr lang="uk-UA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uk-UA" sz="3200" i="1" dirty="0" smtClean="0">
                <a:latin typeface="Times New Roman" panose="02020603050405020304" pitchFamily="18" charset="0"/>
              </a:rPr>
              <a:t>8 </a:t>
            </a:r>
            <a:r>
              <a:rPr lang="uk-UA" sz="3200" i="1" dirty="0">
                <a:latin typeface="Times New Roman" panose="02020603050405020304" pitchFamily="18" charset="0"/>
              </a:rPr>
              <a:t>(огірок) лежало на столі. </a:t>
            </a:r>
            <a:endParaRPr lang="uk-UA" sz="3200" i="1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k-UA" sz="3200" i="1" dirty="0">
                <a:latin typeface="Times New Roman" panose="02020603050405020304" pitchFamily="18" charset="0"/>
              </a:rPr>
              <a:t> </a:t>
            </a:r>
            <a:r>
              <a:rPr lang="uk-UA" sz="3200" i="1" dirty="0" smtClean="0">
                <a:latin typeface="Times New Roman" panose="02020603050405020304" pitchFamily="18" charset="0"/>
              </a:rPr>
              <a:t>              Вісім </a:t>
            </a:r>
            <a:r>
              <a:rPr lang="uk-UA" sz="3200" i="1" dirty="0">
                <a:latin typeface="Times New Roman" panose="02020603050405020304" pitchFamily="18" charset="0"/>
              </a:rPr>
              <a:t>огірків лежало на столі.</a:t>
            </a:r>
            <a:endParaRPr lang="en-US" sz="3200" dirty="0">
              <a:effectLst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57068" y="3111980"/>
            <a:ext cx="851179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k-UA" sz="4000" dirty="0">
                <a:latin typeface="Times New Roman" panose="02020603050405020304" pitchFamily="18" charset="0"/>
              </a:rPr>
              <a:t>7 (книжка) лежало на полиці.</a:t>
            </a:r>
            <a:endParaRPr lang="en-US" sz="4000" dirty="0"/>
          </a:p>
          <a:p>
            <a:pPr algn="just">
              <a:spcAft>
                <a:spcPts val="0"/>
              </a:spcAft>
            </a:pPr>
            <a:r>
              <a:rPr lang="uk-UA" sz="4000" dirty="0" smtClean="0">
                <a:latin typeface="Times New Roman" panose="02020603050405020304" pitchFamily="18" charset="0"/>
              </a:rPr>
              <a:t>12 </a:t>
            </a:r>
            <a:r>
              <a:rPr lang="uk-UA" sz="4000" dirty="0">
                <a:latin typeface="Times New Roman" panose="02020603050405020304" pitchFamily="18" charset="0"/>
              </a:rPr>
              <a:t>(ложка) поклали на стіл.</a:t>
            </a:r>
            <a:endParaRPr lang="en-US" sz="4000" dirty="0"/>
          </a:p>
          <a:p>
            <a:pPr algn="just">
              <a:spcAft>
                <a:spcPts val="0"/>
              </a:spcAft>
            </a:pPr>
            <a:r>
              <a:rPr lang="uk-UA" sz="4000" dirty="0" smtClean="0">
                <a:latin typeface="Times New Roman" panose="02020603050405020304" pitchFamily="18" charset="0"/>
              </a:rPr>
              <a:t>10 </a:t>
            </a:r>
            <a:r>
              <a:rPr lang="uk-UA" sz="4000" dirty="0">
                <a:latin typeface="Times New Roman" panose="02020603050405020304" pitchFamily="18" charset="0"/>
              </a:rPr>
              <a:t>(гривня) коштує блокнот.</a:t>
            </a:r>
            <a:endParaRPr lang="en-US" sz="4000" dirty="0"/>
          </a:p>
          <a:p>
            <a:pPr algn="just">
              <a:spcAft>
                <a:spcPts val="0"/>
              </a:spcAft>
            </a:pPr>
            <a:r>
              <a:rPr lang="uk-UA" sz="4000" dirty="0" smtClean="0">
                <a:latin typeface="Times New Roman" panose="02020603050405020304" pitchFamily="18" charset="0"/>
              </a:rPr>
              <a:t>19 </a:t>
            </a:r>
            <a:r>
              <a:rPr lang="uk-UA" sz="4000" dirty="0">
                <a:latin typeface="Times New Roman" panose="02020603050405020304" pitchFamily="18" charset="0"/>
              </a:rPr>
              <a:t>(кілометр) проїхав велосипедист.</a:t>
            </a:r>
            <a:endParaRPr lang="en-US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985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00905"/>
            <a:ext cx="8732066" cy="76434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 </a:t>
            </a:r>
            <a:r>
              <a:rPr lang="uk-UA" sz="3600" b="1" dirty="0" err="1">
                <a:solidFill>
                  <a:schemeClr val="bg1"/>
                </a:solidFill>
              </a:rPr>
              <a:t>Спиши</a:t>
            </a:r>
            <a:r>
              <a:rPr lang="uk-UA" sz="3600" b="1" dirty="0">
                <a:solidFill>
                  <a:schemeClr val="bg1"/>
                </a:solidFill>
              </a:rPr>
              <a:t> речення, розкривши дужки.</a:t>
            </a:r>
          </a:p>
        </p:txBody>
      </p:sp>
      <p:sp>
        <p:nvSpPr>
          <p:cNvPr id="20" name="Пятиугольник 19"/>
          <p:cNvSpPr/>
          <p:nvPr/>
        </p:nvSpPr>
        <p:spPr>
          <a:xfrm>
            <a:off x="395327" y="1514300"/>
            <a:ext cx="2596393" cy="668215"/>
          </a:xfrm>
          <a:prstGeom prst="homePlate">
            <a:avLst/>
          </a:prstGeom>
          <a:solidFill>
            <a:srgbClr val="1694E9"/>
          </a:solidFill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Завдання </a:t>
            </a:r>
            <a:r>
              <a:rPr lang="uk-UA" sz="3200" b="1" dirty="0" smtClean="0">
                <a:solidFill>
                  <a:srgbClr val="FFFF00"/>
                </a:solidFill>
              </a:rPr>
              <a:t>5.</a:t>
            </a:r>
            <a:endParaRPr lang="ru-RU" sz="3200" b="1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54492" y="3452224"/>
            <a:ext cx="8037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/>
              <a:t>На (вона) була новенька вишиванка.</a:t>
            </a:r>
          </a:p>
          <a:p>
            <a:r>
              <a:rPr lang="uk-UA" sz="3600" b="1" dirty="0"/>
              <a:t>У (він) очі, наче волошки в житі</a:t>
            </a:r>
            <a:r>
              <a:rPr lang="uk-UA" sz="3600" b="1" dirty="0" smtClean="0"/>
              <a:t>.</a:t>
            </a:r>
            <a:endParaRPr lang="uk-UA" sz="36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874" y="2557482"/>
            <a:ext cx="3415742" cy="369480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191164" y="1623316"/>
            <a:ext cx="87149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Зразок.</a:t>
            </a:r>
            <a:r>
              <a:rPr lang="uk-UA" sz="3600" i="1" dirty="0">
                <a:latin typeface="Times New Roman" panose="02020603050405020304" pitchFamily="18" charset="0"/>
                <a:ea typeface="Calibri" panose="020F0502020204030204" pitchFamily="34" charset="0"/>
              </a:rPr>
              <a:t> До (він) підійшла незнайома жінка</a:t>
            </a:r>
            <a:r>
              <a:rPr lang="uk-UA" sz="3600" i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uk-UA" sz="36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3600" i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         До </a:t>
            </a:r>
            <a:r>
              <a:rPr lang="uk-UA" sz="3600" i="1" dirty="0">
                <a:latin typeface="Times New Roman" panose="02020603050405020304" pitchFamily="18" charset="0"/>
                <a:ea typeface="Calibri" panose="020F0502020204030204" pitchFamily="34" charset="0"/>
              </a:rPr>
              <a:t>нього підійшла незнайома жінка.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9999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02254"/>
            <a:ext cx="8732066" cy="85661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Прочитай </a:t>
            </a:r>
            <a:r>
              <a:rPr lang="uk-UA" sz="2800" b="1" dirty="0">
                <a:solidFill>
                  <a:schemeClr val="bg1"/>
                </a:solidFill>
              </a:rPr>
              <a:t>речення. Підкресли особові займенники. Познач над кожним його особу і число. </a:t>
            </a:r>
          </a:p>
        </p:txBody>
      </p:sp>
      <p:sp>
        <p:nvSpPr>
          <p:cNvPr id="20" name="Пятиугольник 19"/>
          <p:cNvSpPr/>
          <p:nvPr/>
        </p:nvSpPr>
        <p:spPr>
          <a:xfrm>
            <a:off x="395327" y="1514300"/>
            <a:ext cx="2596393" cy="668215"/>
          </a:xfrm>
          <a:prstGeom prst="homePlate">
            <a:avLst/>
          </a:prstGeom>
          <a:solidFill>
            <a:srgbClr val="1694E9"/>
          </a:solidFill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Завдання </a:t>
            </a:r>
            <a:r>
              <a:rPr lang="uk-UA" sz="3200" b="1" dirty="0" smtClean="0">
                <a:solidFill>
                  <a:srgbClr val="FFFF00"/>
                </a:solidFill>
              </a:rPr>
              <a:t>6.</a:t>
            </a:r>
            <a:endParaRPr lang="ru-RU" sz="3200" b="1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57068" y="1648720"/>
            <a:ext cx="8707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3200" b="1" dirty="0">
                <a:solidFill>
                  <a:srgbClr val="295FFF"/>
                </a:solidFill>
              </a:rPr>
              <a:t>    </a:t>
            </a:r>
            <a:r>
              <a:rPr lang="uk-UA" sz="3600" i="1" dirty="0" smtClean="0">
                <a:solidFill>
                  <a:srgbClr val="FF0000"/>
                </a:solidFill>
              </a:rPr>
              <a:t>Зразок.</a:t>
            </a:r>
            <a:r>
              <a:rPr lang="uk-UA" sz="3600" i="1" dirty="0" smtClean="0">
                <a:solidFill>
                  <a:srgbClr val="295FFF"/>
                </a:solidFill>
              </a:rPr>
              <a:t> </a:t>
            </a:r>
            <a:r>
              <a:rPr lang="uk-UA" sz="4000" i="1" dirty="0" smtClean="0"/>
              <a:t>Я </a:t>
            </a:r>
            <a:r>
              <a:rPr lang="uk-UA" sz="4000" i="1" dirty="0"/>
              <a:t>люблю читати книжки. </a:t>
            </a:r>
            <a:endParaRPr lang="uk-UA" sz="3600" i="1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20" b="91495" l="1401" r="89916">
                        <a14:backgroundMark x1="27451" y1="12113" x2="27451" y2="12113"/>
                        <a14:backgroundMark x1="4202" y1="35309" x2="4202" y2="35309"/>
                        <a14:backgroundMark x1="21289" y1="34794" x2="21289" y2="347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14004"/>
          <a:stretch/>
        </p:blipFill>
        <p:spPr>
          <a:xfrm flipH="1">
            <a:off x="620935" y="2422323"/>
            <a:ext cx="3036665" cy="38378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878229" y="1617574"/>
            <a:ext cx="1499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rgbClr val="295FFF"/>
                </a:solidFill>
              </a:rPr>
              <a:t>1 ос., </a:t>
            </a:r>
            <a:r>
              <a:rPr lang="uk-UA" sz="2400" dirty="0" err="1">
                <a:solidFill>
                  <a:srgbClr val="295FFF"/>
                </a:solidFill>
              </a:rPr>
              <a:t>одн</a:t>
            </a:r>
            <a:r>
              <a:rPr lang="uk-UA" sz="2400" dirty="0">
                <a:solidFill>
                  <a:srgbClr val="295FFF"/>
                </a:solidFill>
              </a:rPr>
              <a:t>.</a:t>
            </a: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V="1">
            <a:off x="5180496" y="2529765"/>
            <a:ext cx="355822" cy="1172"/>
          </a:xfrm>
          <a:prstGeom prst="line">
            <a:avLst/>
          </a:prstGeom>
          <a:ln w="38100">
            <a:solidFill>
              <a:srgbClr val="295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3539267" y="3230777"/>
            <a:ext cx="818656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k-UA" sz="4400" dirty="0" smtClean="0">
                <a:latin typeface="Times New Roman" panose="02020603050405020304" pitchFamily="18" charset="0"/>
              </a:rPr>
              <a:t>     Ми </a:t>
            </a:r>
            <a:r>
              <a:rPr lang="uk-UA" sz="4400" dirty="0">
                <a:latin typeface="Times New Roman" panose="02020603050405020304" pitchFamily="18" charset="0"/>
              </a:rPr>
              <a:t>вивчаємо українську мову. Скажи мені, хто твій друг, і я скажу, хто ти. Він плаче, а вони сміються.</a:t>
            </a:r>
            <a:endParaRPr lang="en-US" sz="4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648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00905"/>
            <a:ext cx="8732066" cy="76434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err="1" smtClean="0">
                <a:solidFill>
                  <a:schemeClr val="bg1"/>
                </a:solidFill>
              </a:rPr>
              <a:t>Спиши</a:t>
            </a:r>
            <a:r>
              <a:rPr lang="uk-UA" sz="2800" b="1" dirty="0" smtClean="0">
                <a:solidFill>
                  <a:schemeClr val="bg1"/>
                </a:solidFill>
              </a:rPr>
              <a:t> текст. Встав пропущені займенники. </a:t>
            </a:r>
          </a:p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Познач над кожним відмінок.</a:t>
            </a:r>
            <a:endParaRPr lang="uk-UA" sz="2800" b="1" dirty="0">
              <a:solidFill>
                <a:schemeClr val="bg1"/>
              </a:solidFill>
            </a:endParaRPr>
          </a:p>
        </p:txBody>
      </p:sp>
      <p:sp>
        <p:nvSpPr>
          <p:cNvPr id="20" name="Пятиугольник 19"/>
          <p:cNvSpPr/>
          <p:nvPr/>
        </p:nvSpPr>
        <p:spPr>
          <a:xfrm>
            <a:off x="395327" y="1514300"/>
            <a:ext cx="2596393" cy="668215"/>
          </a:xfrm>
          <a:prstGeom prst="homePlate">
            <a:avLst/>
          </a:prstGeom>
          <a:solidFill>
            <a:srgbClr val="1694E9"/>
          </a:solidFill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Завдання </a:t>
            </a:r>
            <a:r>
              <a:rPr lang="uk-UA" sz="3200" b="1" dirty="0" smtClean="0">
                <a:solidFill>
                  <a:srgbClr val="FFFF00"/>
                </a:solidFill>
              </a:rPr>
              <a:t>7.</a:t>
            </a:r>
            <a:endParaRPr lang="ru-RU" sz="3200" b="1" dirty="0">
              <a:solidFill>
                <a:srgbClr val="FFFF00"/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2" t="4220" r="4673" b="3952"/>
          <a:stretch/>
        </p:blipFill>
        <p:spPr>
          <a:xfrm flipH="1">
            <a:off x="232812" y="2994897"/>
            <a:ext cx="3081921" cy="33479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57068" y="3188332"/>
            <a:ext cx="85720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200" b="1" dirty="0"/>
              <a:t>      </a:t>
            </a:r>
            <a:r>
              <a:rPr lang="uk-UA" sz="4000" dirty="0"/>
              <a:t>Старші хлопці грали у волейбол. До ……. підійшов малий Петрусь. ………. дуже хотілося пограти з …....... . Але хлопці не помічали .…….. 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110506" y="1729619"/>
            <a:ext cx="6613349" cy="646331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uk-UA" sz="36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Зразок.</a:t>
            </a:r>
            <a:r>
              <a:rPr lang="uk-UA" sz="3600" i="1" dirty="0">
                <a:latin typeface="Times New Roman" panose="02020603050405020304" pitchFamily="18" charset="0"/>
                <a:ea typeface="Calibri" panose="020F0502020204030204" pitchFamily="34" charset="0"/>
              </a:rPr>
              <a:t> На </a:t>
            </a:r>
            <a:r>
              <a:rPr lang="uk-UA" sz="3600" i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ній</a:t>
            </a:r>
            <a:r>
              <a:rPr lang="uk-UA" sz="3600" i="1" dirty="0">
                <a:latin typeface="Times New Roman" panose="02020603050405020304" pitchFamily="18" charset="0"/>
                <a:ea typeface="Calibri" panose="020F0502020204030204" pitchFamily="34" charset="0"/>
              </a:rPr>
              <a:t> було синє пальто.</a:t>
            </a:r>
            <a:endParaRPr lang="en-US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423228" y="1406360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i="1" dirty="0" err="1">
                <a:solidFill>
                  <a:srgbClr val="295F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М.в</a:t>
            </a:r>
            <a:r>
              <a:rPr lang="uk-UA" sz="2400" b="1" i="1" dirty="0">
                <a:solidFill>
                  <a:srgbClr val="295F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400" b="1" dirty="0">
              <a:solidFill>
                <a:srgbClr val="295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08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66103</TotalTime>
  <Words>485</Words>
  <Application>Microsoft Office PowerPoint</Application>
  <PresentationFormat>Широкоэкранный</PresentationFormat>
  <Paragraphs>88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5082</cp:revision>
  <dcterms:created xsi:type="dcterms:W3CDTF">2018-01-05T16:38:53Z</dcterms:created>
  <dcterms:modified xsi:type="dcterms:W3CDTF">2022-02-01T07:11:04Z</dcterms:modified>
</cp:coreProperties>
</file>