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1695" r:id="rId3"/>
    <p:sldId id="2913" r:id="rId4"/>
    <p:sldId id="2984" r:id="rId5"/>
    <p:sldId id="2985" r:id="rId6"/>
    <p:sldId id="2986" r:id="rId7"/>
    <p:sldId id="2987" r:id="rId8"/>
    <p:sldId id="2394" r:id="rId9"/>
    <p:sldId id="2959" r:id="rId10"/>
    <p:sldId id="2989" r:id="rId11"/>
    <p:sldId id="2996" r:id="rId12"/>
    <p:sldId id="2990" r:id="rId13"/>
    <p:sldId id="2991" r:id="rId14"/>
    <p:sldId id="2992" r:id="rId15"/>
    <p:sldId id="2997" r:id="rId16"/>
    <p:sldId id="2993" r:id="rId17"/>
    <p:sldId id="2998" r:id="rId18"/>
    <p:sldId id="2994" r:id="rId19"/>
    <p:sldId id="300" r:id="rId20"/>
    <p:sldId id="965" r:id="rId21"/>
    <p:sldId id="299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2913"/>
            <p14:sldId id="2984"/>
            <p14:sldId id="2985"/>
            <p14:sldId id="2986"/>
            <p14:sldId id="2987"/>
            <p14:sldId id="2394"/>
            <p14:sldId id="2959"/>
            <p14:sldId id="2989"/>
            <p14:sldId id="2996"/>
            <p14:sldId id="2990"/>
            <p14:sldId id="2991"/>
            <p14:sldId id="2992"/>
            <p14:sldId id="2997"/>
            <p14:sldId id="2993"/>
            <p14:sldId id="2998"/>
            <p14:sldId id="2994"/>
          </p14:sldIdLst>
        </p14:section>
        <p14:section name="Раздел без заголовка" id="{AC9334F8-F988-4E78-9E68-3A8F16322EC6}">
          <p14:sldIdLst>
            <p14:sldId id="300"/>
            <p14:sldId id="965"/>
            <p14:sldId id="29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5050"/>
    <a:srgbClr val="FF99FF"/>
    <a:srgbClr val="FFFF00"/>
    <a:srgbClr val="56B3DC"/>
    <a:srgbClr val="53AFDB"/>
    <a:srgbClr val="FF66FF"/>
    <a:srgbClr val="FF0000"/>
    <a:srgbClr val="C6109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№144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895823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Знаходження числа за його частиною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9D65EF-A854-4ADF-B0DF-CF8787D35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4" t="48493" r="51780" b="13680"/>
          <a:stretch/>
        </p:blipFill>
        <p:spPr>
          <a:xfrm>
            <a:off x="8330269" y="1109177"/>
            <a:ext cx="2927587" cy="369987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71ED5A1E-57AF-46C9-B2DB-92F65FEDB8BB}"/>
              </a:ext>
            </a:extLst>
          </p:cNvPr>
          <p:cNvSpPr txBox="1"/>
          <p:nvPr/>
        </p:nvSpPr>
        <p:spPr>
          <a:xfrm>
            <a:off x="3090522" y="9968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476379-7CB4-41A0-A29B-9B8D59904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57314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Виміряй самостійно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F06459F2-2B67-48CF-9C74-9661F90BDDC4}"/>
                  </a:ext>
                </a:extLst>
              </p:cNvPr>
              <p:cNvSpPr/>
              <p:nvPr/>
            </p:nvSpPr>
            <p:spPr>
              <a:xfrm>
                <a:off x="3876260" y="1187712"/>
                <a:ext cx="7931427" cy="2886999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Виміряй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смужки та обчисли довжину всієї смужки. Результат перевір вимірюванням.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F06459F2-2B67-48CF-9C74-9661F90BD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0" y="1187712"/>
                <a:ext cx="7931427" cy="2886999"/>
              </a:xfrm>
              <a:prstGeom prst="roundRect">
                <a:avLst/>
              </a:prstGeom>
              <a:blipFill>
                <a:blip r:embed="rId4"/>
                <a:stretch>
                  <a:fillRect r="-1377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7607795E-3DAB-4583-BD91-AB1C46867619}"/>
              </a:ext>
            </a:extLst>
          </p:cNvPr>
          <p:cNvSpPr/>
          <p:nvPr/>
        </p:nvSpPr>
        <p:spPr>
          <a:xfrm>
            <a:off x="3979184" y="5070886"/>
            <a:ext cx="1530624" cy="6751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B6FB7262-A234-4451-A19C-668DC8CCBEC8}"/>
              </a:ext>
            </a:extLst>
          </p:cNvPr>
          <p:cNvSpPr/>
          <p:nvPr/>
        </p:nvSpPr>
        <p:spPr>
          <a:xfrm>
            <a:off x="5509808" y="5070885"/>
            <a:ext cx="1530624" cy="6751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D472D216-1C97-4ECA-9114-FB0FF53DAF3B}"/>
              </a:ext>
            </a:extLst>
          </p:cNvPr>
          <p:cNvSpPr/>
          <p:nvPr/>
        </p:nvSpPr>
        <p:spPr>
          <a:xfrm>
            <a:off x="7040432" y="5070885"/>
            <a:ext cx="1530624" cy="6751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189BE892-60FC-4DFA-98C3-787233C3EC48}"/>
              </a:ext>
            </a:extLst>
          </p:cNvPr>
          <p:cNvSpPr/>
          <p:nvPr/>
        </p:nvSpPr>
        <p:spPr>
          <a:xfrm>
            <a:off x="8571056" y="5070885"/>
            <a:ext cx="1530624" cy="6751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3BF7C0EE-2795-480F-87F9-9C3D6652E959}"/>
              </a:ext>
            </a:extLst>
          </p:cNvPr>
          <p:cNvSpPr/>
          <p:nvPr/>
        </p:nvSpPr>
        <p:spPr>
          <a:xfrm>
            <a:off x="10101680" y="5070885"/>
            <a:ext cx="1530624" cy="6751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87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476379-7CB4-41A0-A29B-9B8D59904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57314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Виміряй самостійно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F06459F2-2B67-48CF-9C74-9661F90BDDC4}"/>
                  </a:ext>
                </a:extLst>
              </p:cNvPr>
              <p:cNvSpPr/>
              <p:nvPr/>
            </p:nvSpPr>
            <p:spPr>
              <a:xfrm>
                <a:off x="3876260" y="1187712"/>
                <a:ext cx="7931427" cy="3354471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Відомо, що відрізок КМ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довжини деякого відрізка. Яка довжина цього відрізка? Побудуй його в зошиті.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F06459F2-2B67-48CF-9C74-9661F90BD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260" y="1187712"/>
                <a:ext cx="7931427" cy="3354471"/>
              </a:xfrm>
              <a:prstGeom prst="roundRect">
                <a:avLst/>
              </a:prstGeom>
              <a:blipFill>
                <a:blip r:embed="rId4"/>
                <a:stretch>
                  <a:fillRect b="-180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DA5BAAB8-E007-45CA-B608-F0E787BE58A4}"/>
              </a:ext>
            </a:extLst>
          </p:cNvPr>
          <p:cNvCxnSpPr>
            <a:cxnSpLocks/>
          </p:cNvCxnSpPr>
          <p:nvPr/>
        </p:nvCxnSpPr>
        <p:spPr>
          <a:xfrm>
            <a:off x="5511521" y="5319749"/>
            <a:ext cx="4373217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A9D86356-896C-404C-8E1A-182E1794B3D9}"/>
              </a:ext>
            </a:extLst>
          </p:cNvPr>
          <p:cNvCxnSpPr>
            <a:cxnSpLocks/>
          </p:cNvCxnSpPr>
          <p:nvPr/>
        </p:nvCxnSpPr>
        <p:spPr>
          <a:xfrm flipV="1">
            <a:off x="5511521" y="5144634"/>
            <a:ext cx="0" cy="35023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EC41D1-9054-4813-A27C-B477A8332BBE}"/>
              </a:ext>
            </a:extLst>
          </p:cNvPr>
          <p:cNvSpPr txBox="1"/>
          <p:nvPr/>
        </p:nvSpPr>
        <p:spPr>
          <a:xfrm>
            <a:off x="5193468" y="4554077"/>
            <a:ext cx="63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К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82F10F-4C11-4ABE-A009-208C94CF5B47}"/>
              </a:ext>
            </a:extLst>
          </p:cNvPr>
          <p:cNvSpPr txBox="1"/>
          <p:nvPr/>
        </p:nvSpPr>
        <p:spPr>
          <a:xfrm>
            <a:off x="9586554" y="4535101"/>
            <a:ext cx="63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М</a:t>
            </a:r>
          </a:p>
        </p:txBody>
      </p: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F327D648-D404-465B-9659-7206AE35B3D9}"/>
              </a:ext>
            </a:extLst>
          </p:cNvPr>
          <p:cNvCxnSpPr>
            <a:cxnSpLocks/>
          </p:cNvCxnSpPr>
          <p:nvPr/>
        </p:nvCxnSpPr>
        <p:spPr>
          <a:xfrm flipV="1">
            <a:off x="9904607" y="5144634"/>
            <a:ext cx="0" cy="35023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23">
            <a:extLst>
              <a:ext uri="{FF2B5EF4-FFF2-40B4-BE49-F238E27FC236}">
                <a16:creationId xmlns:a16="http://schemas.microsoft.com/office/drawing/2014/main" id="{C201823A-F295-46A0-B1B4-5FF5AAFDCC68}"/>
              </a:ext>
            </a:extLst>
          </p:cNvPr>
          <p:cNvSpPr/>
          <p:nvPr/>
        </p:nvSpPr>
        <p:spPr>
          <a:xfrm>
            <a:off x="3811004" y="5762014"/>
            <a:ext cx="7678625" cy="83753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КМ∙3</a:t>
            </a:r>
          </a:p>
        </p:txBody>
      </p:sp>
    </p:spTree>
    <p:extLst>
      <p:ext uri="{BB962C8B-B14F-4D97-AF65-F5344CB8AC3E}">
        <p14:creationId xmlns:p14="http://schemas.microsoft.com/office/powerpoint/2010/main" val="171367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C53B5E-4A17-4D5A-80E9-5EBDA175B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1" t="14586" r="25326" b="13629"/>
          <a:stretch/>
        </p:blipFill>
        <p:spPr>
          <a:xfrm>
            <a:off x="273248" y="1307314"/>
            <a:ext cx="3767152" cy="446109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D9E9863D-09D8-4F60-87FE-84AF26633280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8705EFBA-10DD-42B0-8167-3EF3E410FACC}"/>
                  </a:ext>
                </a:extLst>
              </p:cNvPr>
              <p:cNvSpPr/>
              <p:nvPr/>
            </p:nvSpPr>
            <p:spPr>
              <a:xfrm>
                <a:off x="4110528" y="1307314"/>
                <a:ext cx="7760106" cy="5272390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 класі 9 </a:t>
                </a:r>
                <a:r>
                  <a:rPr lang="uk-UA" sz="44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учнівзаймається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 мистецькому гуртку. </a:t>
                </a:r>
                <a:endParaRPr lang="uk-UA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Це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всієї кількості учнів. Скільки учнів у класі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?</a:t>
                </a:r>
              </a:p>
              <a:p>
                <a:r>
                  <a:rPr lang="uk-UA" sz="4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Тобто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 </a:t>
                </a:r>
                <a:r>
                  <a:rPr lang="uk-UA" sz="44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uk-UA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8705EFBA-10DD-42B0-8167-3EF3E410F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528" y="1307314"/>
                <a:ext cx="7760106" cy="52723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5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EA514C-EC8D-42F9-9DBF-8708467A91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81612D3-6BC2-47B3-AD57-0A4BD0F86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F9DAC3-7FD8-40A4-88AF-9EC172AF82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6" r="44912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4D588C0-E7AB-49C7-8DCA-AB8D70C1C3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76" r="1942"/>
          <a:stretch/>
        </p:blipFill>
        <p:spPr>
          <a:xfrm>
            <a:off x="3876251" y="2036348"/>
            <a:ext cx="443631" cy="608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3C19AB-A370-4D37-958A-97D000A39C69}"/>
              </a:ext>
            </a:extLst>
          </p:cNvPr>
          <p:cNvSpPr txBox="1"/>
          <p:nvPr/>
        </p:nvSpPr>
        <p:spPr>
          <a:xfrm>
            <a:off x="4708696" y="203803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205E156-83BF-48A3-AE85-87A202B4F7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6" r="24392"/>
          <a:stretch/>
        </p:blipFill>
        <p:spPr>
          <a:xfrm>
            <a:off x="5340215" y="2045595"/>
            <a:ext cx="443631" cy="608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520C03-27A0-40FD-8F6A-7C367912386D}"/>
              </a:ext>
            </a:extLst>
          </p:cNvPr>
          <p:cNvSpPr txBox="1"/>
          <p:nvPr/>
        </p:nvSpPr>
        <p:spPr>
          <a:xfrm>
            <a:off x="5661762" y="2074199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учн</a:t>
            </a:r>
            <a:r>
              <a:rPr lang="uk-UA" sz="3200" dirty="0">
                <a:latin typeface="Monotype Corsiva" panose="03010101010201010101" pitchFamily="66" charset="0"/>
              </a:rPr>
              <a:t>.)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EDF6248-3ABF-4CA5-A3B9-B90E26501E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r="72143"/>
          <a:stretch/>
        </p:blipFill>
        <p:spPr>
          <a:xfrm>
            <a:off x="5100559" y="2045594"/>
            <a:ext cx="443631" cy="6081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22314B3-8487-462C-B0B1-D3424E8A4AF7}"/>
              </a:ext>
            </a:extLst>
          </p:cNvPr>
          <p:cNvSpPr txBox="1"/>
          <p:nvPr/>
        </p:nvSpPr>
        <p:spPr>
          <a:xfrm>
            <a:off x="3806590" y="2650654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27 учнів у класі.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12C45FE-425B-4C98-AAC3-FA35BC4675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7" r="65221"/>
          <a:stretch/>
        </p:blipFill>
        <p:spPr>
          <a:xfrm>
            <a:off x="4453096" y="2035006"/>
            <a:ext cx="443631" cy="6081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71CCB1A-0EAD-4187-950C-8F7E9A4B27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1" t="14586" r="25326" b="13629"/>
          <a:stretch/>
        </p:blipFill>
        <p:spPr>
          <a:xfrm>
            <a:off x="332795" y="1699499"/>
            <a:ext cx="3436686" cy="4069756"/>
          </a:xfrm>
          <a:prstGeom prst="rect">
            <a:avLst/>
          </a:prstGeom>
        </p:spPr>
      </p:pic>
      <p:sp>
        <p:nvSpPr>
          <p:cNvPr id="44" name="Прямоугольник 4">
            <a:extLst>
              <a:ext uri="{FF2B5EF4-FFF2-40B4-BE49-F238E27FC236}">
                <a16:creationId xmlns:a16="http://schemas.microsoft.com/office/drawing/2014/main" id="{25EA81C3-BABC-4647-A70F-771CF523EDEE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">
            <a:extLst>
              <a:ext uri="{FF2B5EF4-FFF2-40B4-BE49-F238E27FC236}">
                <a16:creationId xmlns:a16="http://schemas.microsoft.com/office/drawing/2014/main" id="{BEF68FB3-FE01-40CD-AF0E-D599B4213F71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">
            <a:extLst>
              <a:ext uri="{FF2B5EF4-FFF2-40B4-BE49-F238E27FC236}">
                <a16:creationId xmlns:a16="http://schemas.microsoft.com/office/drawing/2014/main" id="{3E1D5463-42E6-499D-B280-B956B37FE958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05EDF37-991B-4C38-9B5E-D9B41136B0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2" r="13256"/>
          <a:stretch/>
        </p:blipFill>
        <p:spPr>
          <a:xfrm>
            <a:off x="9320841" y="1435400"/>
            <a:ext cx="443631" cy="608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24391B9-8E2B-4E47-9E3C-4BDC451F84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r="72143"/>
          <a:stretch/>
        </p:blipFill>
        <p:spPr>
          <a:xfrm>
            <a:off x="9637988" y="1435110"/>
            <a:ext cx="443631" cy="60810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92EA39D-F569-4348-94A8-ED3B6DE70740}"/>
              </a:ext>
            </a:extLst>
          </p:cNvPr>
          <p:cNvSpPr txBox="1"/>
          <p:nvPr/>
        </p:nvSpPr>
        <p:spPr>
          <a:xfrm>
            <a:off x="4185792" y="204289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</p:spTree>
    <p:extLst>
      <p:ext uri="{BB962C8B-B14F-4D97-AF65-F5344CB8AC3E}">
        <p14:creationId xmlns:p14="http://schemas.microsoft.com/office/powerpoint/2010/main" val="345976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5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831C1-D518-4F1D-8E9A-2C105012A9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6829" r="12792" b="18654"/>
          <a:stretch/>
        </p:blipFill>
        <p:spPr>
          <a:xfrm>
            <a:off x="182301" y="807756"/>
            <a:ext cx="1849738" cy="224309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0BDB6773-1A42-42ED-B860-4E27307E5B00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5827878C-FE85-43B6-89F8-692A49A76C53}"/>
                  </a:ext>
                </a:extLst>
              </p:cNvPr>
              <p:cNvSpPr/>
              <p:nvPr/>
            </p:nvSpPr>
            <p:spPr>
              <a:xfrm>
                <a:off x="1835644" y="1054728"/>
                <a:ext cx="10074136" cy="5272390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Гуртова ціна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- 600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грн. </a:t>
                </a:r>
                <a:endParaRPr lang="uk-UA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Роздрібна ціна- </a:t>
                </a:r>
                <a:r>
                  <a:rPr lang="uk-UA" sz="44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? </a:t>
                </a:r>
                <a:r>
                  <a:rPr lang="uk-UA" sz="4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</a:t>
                </a:r>
                <a:r>
                  <a:rPr lang="uk-UA" sz="44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рн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більша</a:t>
                </a:r>
              </a:p>
              <a:p>
                <a:endParaRPr lang="uk-UA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uk-UA" sz="4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Тобто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4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від </a:t>
                </a:r>
                <a:r>
                  <a:rPr lang="uk-UA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600 = ? </a:t>
                </a:r>
                <a:r>
                  <a:rPr lang="uk-UA" sz="4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</a:t>
                </a:r>
                <a:r>
                  <a:rPr lang="uk-UA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рн.</a:t>
                </a:r>
                <a:endParaRPr lang="uk-UA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5827878C-FE85-43B6-89F8-692A49A76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44" y="1054728"/>
                <a:ext cx="10074136" cy="52723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Соединительная линия уступом 4"/>
          <p:cNvCxnSpPr/>
          <p:nvPr/>
        </p:nvCxnSpPr>
        <p:spPr>
          <a:xfrm rot="10800000">
            <a:off x="9802027" y="2461189"/>
            <a:ext cx="1008404" cy="734938"/>
          </a:xfrm>
          <a:prstGeom prst="bentConnector3">
            <a:avLst>
              <a:gd name="adj1" fmla="val -67797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831C1-D518-4F1D-8E9A-2C105012A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6829" r="12792" b="18654"/>
          <a:stretch/>
        </p:blipFill>
        <p:spPr>
          <a:xfrm>
            <a:off x="240785" y="1428247"/>
            <a:ext cx="3527228" cy="427731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0BDB6773-1A42-42ED-B860-4E27307E5B00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C2B79BC-949E-4BFD-ACF7-0EAB6F25AE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8B47A68-F7B6-47F3-B992-094D5ED66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424E2C6-F042-4D04-A055-C4223585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6" r="44912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7C5B0C-C37D-47D0-BC02-2992A44D287F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072B959-97AB-4CD6-A0A4-93F5858E02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r="33031"/>
          <a:stretch/>
        </p:blipFill>
        <p:spPr>
          <a:xfrm>
            <a:off x="4184505" y="2036348"/>
            <a:ext cx="443631" cy="6081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3EE692E-A04B-4F8C-838B-6F10D25D17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r="88056"/>
          <a:stretch/>
        </p:blipFill>
        <p:spPr>
          <a:xfrm>
            <a:off x="4492652" y="2036348"/>
            <a:ext cx="443631" cy="608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A19668-DACF-41B2-B8D8-A55CCDB860FB}"/>
              </a:ext>
            </a:extLst>
          </p:cNvPr>
          <p:cNvSpPr txBox="1"/>
          <p:nvPr/>
        </p:nvSpPr>
        <p:spPr>
          <a:xfrm>
            <a:off x="5602446" y="205725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C8FE886-B857-4ACE-8D22-A2F27BE020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4" r="54804"/>
          <a:stretch/>
        </p:blipFill>
        <p:spPr>
          <a:xfrm>
            <a:off x="5360567" y="2036729"/>
            <a:ext cx="443631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BBF277-DAFD-4BCA-82D7-369C71F51EB0}"/>
              </a:ext>
            </a:extLst>
          </p:cNvPr>
          <p:cNvSpPr txBox="1"/>
          <p:nvPr/>
        </p:nvSpPr>
        <p:spPr>
          <a:xfrm>
            <a:off x="6860726" y="2064951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smtClean="0">
                <a:latin typeface="Monotype Corsiva" panose="03010101010201010101" pitchFamily="66" charset="0"/>
              </a:rPr>
              <a:t>(</a:t>
            </a:r>
            <a:r>
              <a:rPr lang="ru-RU" sz="3200" smtClean="0">
                <a:latin typeface="Monotype Corsiva" panose="03010101010201010101" pitchFamily="66" charset="0"/>
              </a:rPr>
              <a:t>грн.</a:t>
            </a:r>
            <a:r>
              <a:rPr lang="uk-UA" sz="3200" smtClean="0">
                <a:latin typeface="Monotype Corsiva" panose="03010101010201010101" pitchFamily="66" charset="0"/>
              </a:rPr>
              <a:t>) – </a:t>
            </a:r>
            <a:r>
              <a:rPr lang="uk-UA" sz="3200" smtClean="0">
                <a:latin typeface="Monotype Corsiva" panose="03010101010201010101" pitchFamily="66" charset="0"/>
              </a:rPr>
              <a:t>становить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FA10AE-5C66-4823-86D5-67A38C06AD00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2D7597-82C5-4764-A547-DDF5AE7E09F3}"/>
              </a:ext>
            </a:extLst>
          </p:cNvPr>
          <p:cNvSpPr txBox="1"/>
          <p:nvPr/>
        </p:nvSpPr>
        <p:spPr>
          <a:xfrm>
            <a:off x="3806590" y="3310160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750 </a:t>
            </a:r>
            <a:r>
              <a:rPr lang="uk-UA" sz="3200" dirty="0" smtClean="0">
                <a:latin typeface="Monotype Corsiva" panose="03010101010201010101" pitchFamily="66" charset="0"/>
              </a:rPr>
              <a:t>грн. </a:t>
            </a:r>
            <a:r>
              <a:rPr lang="uk-UA" sz="3200" dirty="0">
                <a:latin typeface="Monotype Corsiva" panose="03010101010201010101" pitchFamily="66" charset="0"/>
              </a:rPr>
              <a:t>роздрібна ціна рюкзака.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5F4769-511D-4B03-B224-715D6069BFF4}"/>
              </a:ext>
            </a:extLst>
          </p:cNvPr>
          <p:cNvSpPr txBox="1"/>
          <p:nvPr/>
        </p:nvSpPr>
        <p:spPr>
          <a:xfrm>
            <a:off x="5100313" y="200492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F209DD1-658A-4AB3-BEEC-C3140B581D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r="79738"/>
          <a:stretch/>
        </p:blipFill>
        <p:spPr>
          <a:xfrm>
            <a:off x="5995724" y="2026749"/>
            <a:ext cx="443631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0673075-3EEA-433D-A3C0-1246DEFF59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3" r="14115"/>
          <a:stretch/>
        </p:blipFill>
        <p:spPr>
          <a:xfrm>
            <a:off x="9306808" y="1428247"/>
            <a:ext cx="443631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ABCAD8BF-876A-4F02-AABD-7FBB9952DB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4" r="64834"/>
          <a:stretch/>
        </p:blipFill>
        <p:spPr>
          <a:xfrm>
            <a:off x="9623333" y="1428247"/>
            <a:ext cx="443631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78B6956-6A3B-4B25-B77E-653D3F7FC9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r="88056"/>
          <a:stretch/>
        </p:blipFill>
        <p:spPr>
          <a:xfrm>
            <a:off x="4799364" y="2036348"/>
            <a:ext cx="443631" cy="608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585A9D9-4784-42A9-9A48-8DC074A443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5" r="43973"/>
          <a:stretch/>
        </p:blipFill>
        <p:spPr>
          <a:xfrm>
            <a:off x="6314903" y="2026749"/>
            <a:ext cx="443631" cy="60810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A022BCD-5AAF-4512-BE6E-112616EA2F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r="87037"/>
          <a:stretch/>
        </p:blipFill>
        <p:spPr>
          <a:xfrm>
            <a:off x="6638911" y="2026749"/>
            <a:ext cx="443631" cy="60810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416C6515-47A9-4706-AE33-8C35EEC9D0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r="33031"/>
          <a:stretch/>
        </p:blipFill>
        <p:spPr>
          <a:xfrm>
            <a:off x="4184505" y="2642034"/>
            <a:ext cx="443631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EDD31E4F-D236-4312-A394-CB9CBAF811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r="88056"/>
          <a:stretch/>
        </p:blipFill>
        <p:spPr>
          <a:xfrm>
            <a:off x="4492652" y="2642034"/>
            <a:ext cx="443631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8D2C6B6-C86E-40C5-91FA-F8C83394D3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r="88056"/>
          <a:stretch/>
        </p:blipFill>
        <p:spPr>
          <a:xfrm>
            <a:off x="4799364" y="2642034"/>
            <a:ext cx="443631" cy="6081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34E382D-026C-4FAC-A84A-77422F9C69AE}"/>
              </a:ext>
            </a:extLst>
          </p:cNvPr>
          <p:cNvSpPr txBox="1"/>
          <p:nvPr/>
        </p:nvSpPr>
        <p:spPr>
          <a:xfrm>
            <a:off x="5070883" y="264972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3E9704CF-11C7-4141-A2D3-DB75572C20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r="79738"/>
          <a:stretch/>
        </p:blipFill>
        <p:spPr>
          <a:xfrm>
            <a:off x="5407715" y="2632754"/>
            <a:ext cx="44363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DD68590-89AB-4F5D-861F-89A8ECD144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5" r="43973"/>
          <a:stretch/>
        </p:blipFill>
        <p:spPr>
          <a:xfrm>
            <a:off x="5726894" y="2632754"/>
            <a:ext cx="44363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6F74D6C-8EC8-44F6-B956-C2D0C604D7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r="87037"/>
          <a:stretch/>
        </p:blipFill>
        <p:spPr>
          <a:xfrm>
            <a:off x="6050902" y="2632754"/>
            <a:ext cx="443631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8C65A08-57A7-4AF0-90C2-A24320F28054}"/>
              </a:ext>
            </a:extLst>
          </p:cNvPr>
          <p:cNvSpPr txBox="1"/>
          <p:nvPr/>
        </p:nvSpPr>
        <p:spPr>
          <a:xfrm>
            <a:off x="6226469" y="26444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611F52A2-8D63-4BE2-B47C-7415EF83EB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6" r="23972"/>
          <a:stretch/>
        </p:blipFill>
        <p:spPr>
          <a:xfrm>
            <a:off x="6601954" y="2632754"/>
            <a:ext cx="44363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28FE91C-66C1-4A44-B0A4-760D7BAF56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5" r="43973"/>
          <a:stretch/>
        </p:blipFill>
        <p:spPr>
          <a:xfrm>
            <a:off x="6921133" y="2632754"/>
            <a:ext cx="44363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22C7FEB-CF8E-478F-900F-86BFD88690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r="87037"/>
          <a:stretch/>
        </p:blipFill>
        <p:spPr>
          <a:xfrm>
            <a:off x="7245141" y="2632754"/>
            <a:ext cx="443631" cy="6081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93F46DF-E270-4A2C-AC44-65D25641183F}"/>
              </a:ext>
            </a:extLst>
          </p:cNvPr>
          <p:cNvSpPr txBox="1"/>
          <p:nvPr/>
        </p:nvSpPr>
        <p:spPr>
          <a:xfrm>
            <a:off x="7466956" y="2671244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 smtClean="0">
                <a:latin typeface="Monotype Corsiva" panose="03010101010201010101" pitchFamily="66" charset="0"/>
              </a:rPr>
              <a:t>грн.</a:t>
            </a:r>
            <a:r>
              <a:rPr lang="uk-UA" sz="3200" dirty="0" smtClean="0">
                <a:latin typeface="Monotype Corsiva" panose="03010101010201010101" pitchFamily="66" charset="0"/>
              </a:rPr>
              <a:t>)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 flipH="1">
                <a:off x="9864021" y="1891658"/>
                <a:ext cx="443631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uk-UA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uk-UA" sz="2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uk-UA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64021" y="1891658"/>
                <a:ext cx="443631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  <p:bldP spid="30" grpId="0"/>
      <p:bldP spid="37" grpId="0"/>
      <p:bldP spid="38" grpId="0"/>
      <p:bldP spid="53" grpId="0"/>
      <p:bldP spid="57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FD6F3D-D78C-4F51-9794-3BD237FEF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5" t="20725" r="8889" b="11594"/>
          <a:stretch/>
        </p:blipFill>
        <p:spPr>
          <a:xfrm>
            <a:off x="67860" y="39224"/>
            <a:ext cx="3547011" cy="242457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5D7F6D29-2220-49A3-821F-4F54F1DB4C2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151CB7EA-8EFE-49C8-B6B5-B04FF418D8DA}"/>
                  </a:ext>
                </a:extLst>
              </p:cNvPr>
              <p:cNvSpPr/>
              <p:nvPr/>
            </p:nvSpPr>
            <p:spPr>
              <a:xfrm>
                <a:off x="1153682" y="2675268"/>
                <a:ext cx="10907741" cy="3030289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иявили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бажання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- 30 д.                          ? д.</a:t>
                </a:r>
              </a:p>
              <a:p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зяли участь - ?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більше</a:t>
                </a:r>
                <a:endParaRPr lang="uk-UA" sz="4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151CB7EA-8EFE-49C8-B6B5-B04FF418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82" y="2675268"/>
                <a:ext cx="10907741" cy="3030289"/>
              </a:xfrm>
              <a:prstGeom prst="roundRect">
                <a:avLst/>
              </a:prstGeom>
              <a:blipFill>
                <a:blip r:embed="rId4"/>
                <a:stretch>
                  <a:fillRect l="-780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Соединительная линия уступом 23"/>
          <p:cNvCxnSpPr/>
          <p:nvPr/>
        </p:nvCxnSpPr>
        <p:spPr>
          <a:xfrm rot="10800000">
            <a:off x="7881893" y="3584959"/>
            <a:ext cx="1076771" cy="1042588"/>
          </a:xfrm>
          <a:prstGeom prst="bentConnector3">
            <a:avLst>
              <a:gd name="adj1" fmla="val -59524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авая фигурная скобка 30"/>
          <p:cNvSpPr/>
          <p:nvPr/>
        </p:nvSpPr>
        <p:spPr>
          <a:xfrm>
            <a:off x="9803680" y="3546502"/>
            <a:ext cx="555477" cy="1119501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95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FD6F3D-D78C-4F51-9794-3BD237FEF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5" t="20725" r="8889" b="11594"/>
          <a:stretch/>
        </p:blipFill>
        <p:spPr>
          <a:xfrm>
            <a:off x="211345" y="1728077"/>
            <a:ext cx="3015201" cy="330539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5D7F6D29-2220-49A3-821F-4F54F1DB4C2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7792888-C25E-434E-94C1-A56E190C56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07D6B7-2DF3-400F-A753-482D1638D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EA26CAC-16DC-4C72-BCD3-EC076FDC63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6" r="44912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869352-6F5E-4033-B80D-846599B8E9E7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204F142-1C4B-4223-9419-15AD63315F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3" r="64795"/>
          <a:stretch/>
        </p:blipFill>
        <p:spPr>
          <a:xfrm>
            <a:off x="4184505" y="2036348"/>
            <a:ext cx="443631" cy="6081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E1E5013-E13C-4E12-B2E1-51E14A3223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r="88056"/>
          <a:stretch/>
        </p:blipFill>
        <p:spPr>
          <a:xfrm>
            <a:off x="4492652" y="2036348"/>
            <a:ext cx="443631" cy="608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8BE34A5-8424-4A66-986F-15C16EBFEAB0}"/>
              </a:ext>
            </a:extLst>
          </p:cNvPr>
          <p:cNvSpPr txBox="1"/>
          <p:nvPr/>
        </p:nvSpPr>
        <p:spPr>
          <a:xfrm>
            <a:off x="5313423" y="205725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512D6-4267-4742-AB4D-1772A5A83F1F}"/>
              </a:ext>
            </a:extLst>
          </p:cNvPr>
          <p:cNvSpPr txBox="1"/>
          <p:nvPr/>
        </p:nvSpPr>
        <p:spPr>
          <a:xfrm>
            <a:off x="5996496" y="2093622"/>
            <a:ext cx="578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>
                <a:latin typeface="Monotype Corsiva" panose="03010101010201010101" pitchFamily="66" charset="0"/>
              </a:rPr>
              <a:t>у</a:t>
            </a:r>
            <a:r>
              <a:rPr lang="uk-UA" sz="3200" dirty="0" err="1">
                <a:latin typeface="Monotype Corsiva" panose="03010101010201010101" pitchFamily="66" charset="0"/>
              </a:rPr>
              <a:t>чн</a:t>
            </a:r>
            <a:r>
              <a:rPr lang="uk-UA" sz="3200" dirty="0">
                <a:latin typeface="Monotype Corsiva" panose="03010101010201010101" pitchFamily="66" charset="0"/>
              </a:rPr>
              <a:t>.) – додатково прийняли участь.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AED561-15CF-4465-A37A-A6C3EDF11A0F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3278A3-19E3-42E2-8A83-FEB6D2EF9B82}"/>
              </a:ext>
            </a:extLst>
          </p:cNvPr>
          <p:cNvSpPr txBox="1"/>
          <p:nvPr/>
        </p:nvSpPr>
        <p:spPr>
          <a:xfrm>
            <a:off x="3806590" y="3276975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36 учнів приймали участь у квесті.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4527E3-ED4C-4779-B496-9D0057EC0496}"/>
              </a:ext>
            </a:extLst>
          </p:cNvPr>
          <p:cNvSpPr txBox="1"/>
          <p:nvPr/>
        </p:nvSpPr>
        <p:spPr>
          <a:xfrm>
            <a:off x="4793528" y="199387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002733A-ED66-4B20-B9C9-7C4B9A86AD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3" r="14115"/>
          <a:stretch/>
        </p:blipFill>
        <p:spPr>
          <a:xfrm>
            <a:off x="9306808" y="1428247"/>
            <a:ext cx="443631" cy="60810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094421E-D37E-4E73-8107-88B750D587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5" r="54303"/>
          <a:stretch/>
        </p:blipFill>
        <p:spPr>
          <a:xfrm>
            <a:off x="9623333" y="1428247"/>
            <a:ext cx="443631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82E23FB-6070-4B45-9C17-6039E80814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r="64704"/>
          <a:stretch/>
        </p:blipFill>
        <p:spPr>
          <a:xfrm>
            <a:off x="4184505" y="2642034"/>
            <a:ext cx="443631" cy="60810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28DA093-EFB2-4B09-8633-F8F5A8BD59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r="88056"/>
          <a:stretch/>
        </p:blipFill>
        <p:spPr>
          <a:xfrm>
            <a:off x="4492652" y="2642034"/>
            <a:ext cx="443631" cy="6081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97723A9-6D52-488F-B976-DAE4134D46A1}"/>
              </a:ext>
            </a:extLst>
          </p:cNvPr>
          <p:cNvSpPr txBox="1"/>
          <p:nvPr/>
        </p:nvSpPr>
        <p:spPr>
          <a:xfrm>
            <a:off x="4731120" y="26299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9A7DC7-372F-4EB6-A92D-AB274CDE718B}"/>
              </a:ext>
            </a:extLst>
          </p:cNvPr>
          <p:cNvSpPr txBox="1"/>
          <p:nvPr/>
        </p:nvSpPr>
        <p:spPr>
          <a:xfrm>
            <a:off x="5311314" y="26444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D274D6-E769-44CE-8DC3-59AEF38BB566}"/>
              </a:ext>
            </a:extLst>
          </p:cNvPr>
          <p:cNvSpPr txBox="1"/>
          <p:nvPr/>
        </p:nvSpPr>
        <p:spPr>
          <a:xfrm>
            <a:off x="6223451" y="2671879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 err="1">
                <a:latin typeface="Monotype Corsiva" panose="03010101010201010101" pitchFamily="66" charset="0"/>
              </a:rPr>
              <a:t>учн</a:t>
            </a:r>
            <a:r>
              <a:rPr lang="ru-RU" sz="3200" dirty="0">
                <a:latin typeface="Monotype Corsiva" panose="03010101010201010101" pitchFamily="66" charset="0"/>
              </a:rPr>
              <a:t>.</a:t>
            </a:r>
            <a:r>
              <a:rPr lang="uk-UA" sz="3200" dirty="0">
                <a:latin typeface="Monotype Corsiva" panose="03010101010201010101" pitchFamily="66" charset="0"/>
              </a:rPr>
              <a:t>) </a:t>
            </a: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6537CE8-BD4F-42CD-87FA-39F10E1B65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5" r="43973"/>
          <a:stretch/>
        </p:blipFill>
        <p:spPr>
          <a:xfrm>
            <a:off x="5131495" y="2026749"/>
            <a:ext cx="443631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AADC597-C184-48D0-A7B2-14F767A9F9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r="33031"/>
          <a:stretch/>
        </p:blipFill>
        <p:spPr>
          <a:xfrm>
            <a:off x="5713798" y="2036347"/>
            <a:ext cx="443631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81FE20AC-38B5-4208-AEFB-868DC79AAB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r="33031"/>
          <a:stretch/>
        </p:blipFill>
        <p:spPr>
          <a:xfrm>
            <a:off x="5097863" y="2643068"/>
            <a:ext cx="44363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EB14ED97-F0BD-4CA8-9F9B-3A902E2F4F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4" r="64704"/>
          <a:stretch/>
        </p:blipFill>
        <p:spPr>
          <a:xfrm>
            <a:off x="5696392" y="2642034"/>
            <a:ext cx="44363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D961B0F-7662-4B46-ABE9-FA11EAC5A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r="33031"/>
          <a:stretch/>
        </p:blipFill>
        <p:spPr>
          <a:xfrm>
            <a:off x="6001636" y="2642652"/>
            <a:ext cx="443631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  <p:bldP spid="30" grpId="0"/>
      <p:bldP spid="31" grpId="0"/>
      <p:bldP spid="32" grpId="0"/>
      <p:bldP spid="42" grpId="0"/>
      <p:bldP spid="46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A9810C-7849-4059-A783-ED67D7830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137053" y="1543959"/>
            <a:ext cx="5643145" cy="506561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Працюємо в групах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id="{AADF2DCF-A427-4995-9FC1-E3B4F3634576}"/>
              </a:ext>
            </a:extLst>
          </p:cNvPr>
          <p:cNvSpPr/>
          <p:nvPr/>
        </p:nvSpPr>
        <p:spPr>
          <a:xfrm>
            <a:off x="5780198" y="1307314"/>
            <a:ext cx="6281224" cy="116752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Добери по два значення а, щоб нерівності були істинні.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0214E17F-063E-4657-BC93-B5C2B4D3C89F}"/>
              </a:ext>
            </a:extLst>
          </p:cNvPr>
          <p:cNvSpPr/>
          <p:nvPr/>
        </p:nvSpPr>
        <p:spPr>
          <a:xfrm>
            <a:off x="6282045" y="2881593"/>
            <a:ext cx="2448237" cy="103666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20-а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</a:rPr>
              <a:t>&gt;15</a:t>
            </a:r>
            <a:endParaRPr lang="uk-UA" sz="4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694B099F-96E9-4885-AFE6-7243B7F59213}"/>
              </a:ext>
            </a:extLst>
          </p:cNvPr>
          <p:cNvSpPr/>
          <p:nvPr/>
        </p:nvSpPr>
        <p:spPr>
          <a:xfrm>
            <a:off x="6282045" y="4023879"/>
            <a:ext cx="2448237" cy="103666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</a:rPr>
              <a:t>a+12&lt;15</a:t>
            </a:r>
            <a:endParaRPr lang="uk-UA" sz="4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454C2943-3A26-451E-8838-F3EAD636DC70}"/>
              </a:ext>
            </a:extLst>
          </p:cNvPr>
          <p:cNvSpPr/>
          <p:nvPr/>
        </p:nvSpPr>
        <p:spPr>
          <a:xfrm>
            <a:off x="6282045" y="5166165"/>
            <a:ext cx="2448237" cy="103666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</a:rPr>
              <a:t>a∙4&lt;36</a:t>
            </a:r>
            <a:endParaRPr lang="uk-UA" sz="4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8D7F9D23-901F-40EE-A686-E4D6C1EB63BA}"/>
              </a:ext>
            </a:extLst>
          </p:cNvPr>
          <p:cNvSpPr/>
          <p:nvPr/>
        </p:nvSpPr>
        <p:spPr>
          <a:xfrm>
            <a:off x="9232129" y="2881593"/>
            <a:ext cx="2448237" cy="103666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24:a&gt;6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F8A3A511-4023-4F7C-B539-988D62B7EA8F}"/>
              </a:ext>
            </a:extLst>
          </p:cNvPr>
          <p:cNvSpPr/>
          <p:nvPr/>
        </p:nvSpPr>
        <p:spPr>
          <a:xfrm>
            <a:off x="9232129" y="4023879"/>
            <a:ext cx="2448237" cy="103666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a:8&gt;4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0851D672-94A0-47A4-BF3A-B7F974F35700}"/>
              </a:ext>
            </a:extLst>
          </p:cNvPr>
          <p:cNvSpPr/>
          <p:nvPr/>
        </p:nvSpPr>
        <p:spPr>
          <a:xfrm>
            <a:off x="9232129" y="5166165"/>
            <a:ext cx="2448237" cy="103666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a-20&lt;5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2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b="16923"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6667"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16693"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2"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5510814" cy="2615639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№5</a:t>
            </a:r>
            <a:r>
              <a:rPr lang="en-US" sz="4400" b="1" dirty="0" smtClean="0">
                <a:solidFill>
                  <a:srgbClr val="2F3242"/>
                </a:solidFill>
              </a:rPr>
              <a:t>87</a:t>
            </a:r>
            <a:r>
              <a:rPr lang="uk-UA" sz="4400" b="1" dirty="0" smtClean="0">
                <a:solidFill>
                  <a:srgbClr val="2F3242"/>
                </a:solidFill>
              </a:rPr>
              <a:t>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№55</a:t>
            </a:r>
            <a:r>
              <a:rPr lang="en-US" sz="4400" b="1" dirty="0">
                <a:solidFill>
                  <a:srgbClr val="2F3242"/>
                </a:solidFill>
              </a:rPr>
              <a:t>8</a:t>
            </a:r>
            <a:r>
              <a:rPr lang="uk-UA" sz="4400" b="1" dirty="0" smtClean="0">
                <a:solidFill>
                  <a:srgbClr val="2F3242"/>
                </a:solidFill>
              </a:rPr>
              <a:t>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22.04.2022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78564" y="715970"/>
            <a:ext cx="11314632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0070C0"/>
                </a:solidFill>
              </a:rPr>
              <a:t>Задача №</a:t>
            </a:r>
            <a:r>
              <a:rPr lang="uk-UA" sz="3600" b="1" dirty="0" smtClean="0">
                <a:solidFill>
                  <a:srgbClr val="0070C0"/>
                </a:solidFill>
              </a:rPr>
              <a:t>587</a:t>
            </a:r>
          </a:p>
          <a:p>
            <a:pPr algn="ctr"/>
            <a:endParaRPr lang="uk-UA" sz="3600" b="1" dirty="0">
              <a:solidFill>
                <a:srgbClr val="0070C0"/>
              </a:solidFill>
            </a:endParaRPr>
          </a:p>
          <a:p>
            <a:r>
              <a:rPr lang="uk-UA" sz="3200" b="1" dirty="0">
                <a:solidFill>
                  <a:srgbClr val="7030A0"/>
                </a:solidFill>
              </a:rPr>
              <a:t>Усна лічба – 8 </a:t>
            </a:r>
            <a:r>
              <a:rPr lang="uk-UA" sz="3200" b="1" dirty="0" err="1">
                <a:solidFill>
                  <a:srgbClr val="7030A0"/>
                </a:solidFill>
              </a:rPr>
              <a:t>учн</a:t>
            </a:r>
            <a:r>
              <a:rPr lang="uk-UA" sz="3200" b="1" dirty="0">
                <a:solidFill>
                  <a:srgbClr val="7030A0"/>
                </a:solidFill>
              </a:rPr>
              <a:t>., це 1/3 всіх учасників - ? </a:t>
            </a:r>
            <a:r>
              <a:rPr lang="uk-UA" sz="3200" b="1" dirty="0" err="1">
                <a:solidFill>
                  <a:srgbClr val="7030A0"/>
                </a:solidFill>
              </a:rPr>
              <a:t>учн</a:t>
            </a:r>
            <a:r>
              <a:rPr lang="uk-UA" sz="3200" b="1" dirty="0">
                <a:solidFill>
                  <a:srgbClr val="7030A0"/>
                </a:solidFill>
              </a:rPr>
              <a:t>. всього</a:t>
            </a:r>
          </a:p>
          <a:p>
            <a:r>
              <a:rPr lang="uk-UA" sz="3200" b="1" dirty="0" smtClean="0">
                <a:solidFill>
                  <a:srgbClr val="7030A0"/>
                </a:solidFill>
              </a:rPr>
              <a:t>Хлопці </a:t>
            </a:r>
            <a:r>
              <a:rPr lang="uk-UA" sz="3200" b="1" dirty="0">
                <a:solidFill>
                  <a:srgbClr val="7030A0"/>
                </a:solidFill>
              </a:rPr>
              <a:t>- ? </a:t>
            </a:r>
            <a:r>
              <a:rPr lang="uk-UA" sz="3200" b="1" dirty="0" err="1">
                <a:solidFill>
                  <a:srgbClr val="7030A0"/>
                </a:solidFill>
              </a:rPr>
              <a:t>учн</a:t>
            </a:r>
            <a:r>
              <a:rPr lang="uk-UA" sz="3200" b="1" dirty="0">
                <a:solidFill>
                  <a:srgbClr val="7030A0"/>
                </a:solidFill>
              </a:rPr>
              <a:t>., 1/6 від</a:t>
            </a:r>
          </a:p>
          <a:p>
            <a:r>
              <a:rPr lang="uk-UA" sz="3200" b="1" dirty="0">
                <a:solidFill>
                  <a:srgbClr val="7030A0"/>
                </a:solidFill>
              </a:rPr>
              <a:t>Дівчата - ? </a:t>
            </a:r>
            <a:r>
              <a:rPr lang="uk-UA" sz="3200" b="1" dirty="0" err="1">
                <a:solidFill>
                  <a:srgbClr val="7030A0"/>
                </a:solidFill>
              </a:rPr>
              <a:t>учн</a:t>
            </a:r>
            <a:r>
              <a:rPr lang="uk-UA" sz="3200" b="1" dirty="0">
                <a:solidFill>
                  <a:srgbClr val="7030A0"/>
                </a:solidFill>
              </a:rPr>
              <a:t>., </a:t>
            </a:r>
            <a:r>
              <a:rPr lang="uk-UA" sz="3200" b="1" dirty="0" smtClean="0">
                <a:solidFill>
                  <a:srgbClr val="7030A0"/>
                </a:solidFill>
              </a:rPr>
              <a:t>решта</a:t>
            </a:r>
          </a:p>
          <a:p>
            <a:pPr lvl="0"/>
            <a:r>
              <a:rPr lang="uk-UA" sz="3200" b="1" u="sng" dirty="0">
                <a:solidFill>
                  <a:srgbClr val="7030A0"/>
                </a:solidFill>
              </a:rPr>
              <a:t>Тобто 1/3 = 8</a:t>
            </a:r>
          </a:p>
          <a:p>
            <a:endParaRPr lang="uk-UA" sz="3200" b="1" dirty="0">
              <a:solidFill>
                <a:srgbClr val="7030A0"/>
              </a:solidFill>
            </a:endParaRPr>
          </a:p>
          <a:p>
            <a:r>
              <a:rPr lang="uk-UA" sz="3600" b="1" i="1" dirty="0"/>
              <a:t>План</a:t>
            </a:r>
          </a:p>
          <a:p>
            <a:r>
              <a:rPr lang="uk-UA" sz="3600" b="1" i="1" dirty="0"/>
              <a:t>1) Скільки всього було учасників?</a:t>
            </a:r>
          </a:p>
          <a:p>
            <a:r>
              <a:rPr lang="uk-UA" sz="3600" b="1" i="1" dirty="0"/>
              <a:t>2) Скільки було хлопців?</a:t>
            </a:r>
          </a:p>
          <a:p>
            <a:r>
              <a:rPr lang="uk-UA" sz="3600" b="1" i="1" dirty="0"/>
              <a:t>3) Скільки було дівчат?</a:t>
            </a:r>
          </a:p>
          <a:p>
            <a:endParaRPr lang="uk-UA" dirty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flipV="1">
            <a:off x="7904860" y="2093720"/>
            <a:ext cx="2375731" cy="811850"/>
          </a:xfrm>
          <a:prstGeom prst="bentConnector3">
            <a:avLst>
              <a:gd name="adj1" fmla="val 15323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1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uk-UA" sz="2000" b="1" dirty="0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solidFill>
                <a:srgbClr val="FF99FF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uk-UA" sz="8000" b="1" dirty="0">
                    <a:ln>
                      <a:solidFill>
                        <a:sysClr val="windowText" lastClr="000000"/>
                      </a:solidFill>
                    </a:ln>
                  </a:rPr>
                  <a:t> доби це …</a:t>
                </a:r>
              </a:p>
            </p:txBody>
          </p:sp>
        </mc:Choice>
        <mc:Fallback xmlns="">
          <p:sp>
            <p:nvSpPr>
              <p:cNvPr id="19" name="Скругленный 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 год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2 год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4 год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6 год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 год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7 год</a:t>
            </a:r>
          </a:p>
        </p:txBody>
      </p:sp>
    </p:spTree>
    <p:extLst>
      <p:ext uri="{BB962C8B-B14F-4D97-AF65-F5344CB8AC3E}">
        <p14:creationId xmlns:p14="http://schemas.microsoft.com/office/powerpoint/2010/main" val="13630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uk-UA" sz="2000" b="1" dirty="0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solidFill>
                <a:srgbClr val="FF99FF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8000" b="1" dirty="0">
                    <a:ln>
                      <a:solidFill>
                        <a:sysClr val="windowText" lastClr="000000"/>
                      </a:solidFill>
                    </a:ln>
                  </a:rPr>
                  <a:t> однієї тонни це …</a:t>
                </a:r>
              </a:p>
            </p:txBody>
          </p:sp>
        </mc:Choice>
        <mc:Fallback xmlns="">
          <p:sp>
            <p:nvSpPr>
              <p:cNvPr id="19" name="Скругленный 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200 кг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500 кг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100 кг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762145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1000 кг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300 кг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400 кг</a:t>
            </a:r>
          </a:p>
        </p:txBody>
      </p:sp>
    </p:spTree>
    <p:extLst>
      <p:ext uri="{BB962C8B-B14F-4D97-AF65-F5344CB8AC3E}">
        <p14:creationId xmlns:p14="http://schemas.microsoft.com/office/powerpoint/2010/main" val="21681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uk-UA" sz="2000" b="1" dirty="0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solidFill>
                <a:srgbClr val="FF99FF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8000" b="1" dirty="0">
                    <a:ln>
                      <a:solidFill>
                        <a:sysClr val="windowText" lastClr="000000"/>
                      </a:solidFill>
                    </a:ln>
                  </a:rPr>
                  <a:t> одного метра це …</a:t>
                </a:r>
              </a:p>
            </p:txBody>
          </p:sp>
        </mc:Choice>
        <mc:Fallback xmlns="">
          <p:sp>
            <p:nvSpPr>
              <p:cNvPr id="19" name="Скругленный 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10 см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 см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15 см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762145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25 см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20 см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30 см</a:t>
            </a:r>
          </a:p>
        </p:txBody>
      </p:sp>
    </p:spTree>
    <p:extLst>
      <p:ext uri="{BB962C8B-B14F-4D97-AF65-F5344CB8AC3E}">
        <p14:creationId xmlns:p14="http://schemas.microsoft.com/office/powerpoint/2010/main" val="124971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uk-UA" sz="2000" b="1" dirty="0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solidFill>
                <a:srgbClr val="FF99FF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uk-UA" sz="8000" b="1" dirty="0">
                    <a:ln>
                      <a:solidFill>
                        <a:sysClr val="windowText" lastClr="000000"/>
                      </a:solidFill>
                    </a:ln>
                  </a:rPr>
                  <a:t> однієї хвилини це …</a:t>
                </a:r>
              </a:p>
            </p:txBody>
          </p:sp>
        </mc:Choice>
        <mc:Fallback xmlns="">
          <p:sp>
            <p:nvSpPr>
              <p:cNvPr id="19" name="Скругленный 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2 с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 с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3 с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762145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 с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4 с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6 с </a:t>
            </a:r>
          </a:p>
        </p:txBody>
      </p:sp>
    </p:spTree>
    <p:extLst>
      <p:ext uri="{BB962C8B-B14F-4D97-AF65-F5344CB8AC3E}">
        <p14:creationId xmlns:p14="http://schemas.microsoft.com/office/powerpoint/2010/main" val="7019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uk-UA" sz="2000" b="1" dirty="0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solidFill>
                <a:srgbClr val="FF99FF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8000" b="1" dirty="0">
                    <a:ln>
                      <a:solidFill>
                        <a:sysClr val="windowText" lastClr="000000"/>
                      </a:solidFill>
                    </a:ln>
                  </a:rPr>
                  <a:t> двох метрів це …</a:t>
                </a:r>
              </a:p>
            </p:txBody>
          </p:sp>
        </mc:Choice>
        <mc:Fallback xmlns="">
          <p:sp>
            <p:nvSpPr>
              <p:cNvPr id="19" name="Скругленный 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10 см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 см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20 см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762145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40 см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30 см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50 см</a:t>
            </a:r>
          </a:p>
        </p:txBody>
      </p:sp>
    </p:spTree>
    <p:extLst>
      <p:ext uri="{BB962C8B-B14F-4D97-AF65-F5344CB8AC3E}">
        <p14:creationId xmlns:p14="http://schemas.microsoft.com/office/powerpoint/2010/main" val="21084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AC6A0-AAB7-47FE-986E-ED811356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B76C40C2-BF8C-435C-AE2A-62750E1323AD}"/>
              </a:ext>
            </a:extLst>
          </p:cNvPr>
          <p:cNvSpPr/>
          <p:nvPr/>
        </p:nvSpPr>
        <p:spPr>
          <a:xfrm>
            <a:off x="279800" y="5358084"/>
            <a:ext cx="6667652" cy="120975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лише числові результати всіх обчислень у порядку зростання.</a:t>
            </a: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5D12D203-76B3-4164-BF27-B5071D510BCF}"/>
              </a:ext>
            </a:extLst>
          </p:cNvPr>
          <p:cNvGrpSpPr/>
          <p:nvPr/>
        </p:nvGrpSpPr>
        <p:grpSpPr>
          <a:xfrm>
            <a:off x="7121582" y="5267569"/>
            <a:ext cx="1616938" cy="592936"/>
            <a:chOff x="8256447" y="3696167"/>
            <a:chExt cx="3700199" cy="1356872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0ECF5A41-13A3-48FC-BBA6-1E9340A32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447" y="3696167"/>
              <a:ext cx="3700199" cy="1356872"/>
            </a:xfrm>
            <a:prstGeom prst="rect">
              <a:avLst/>
            </a:prstGeom>
          </p:spPr>
        </p:pic>
        <p:sp>
          <p:nvSpPr>
            <p:cNvPr id="38" name="Скругленный прямоугольник 29">
              <a:extLst>
                <a:ext uri="{FF2B5EF4-FFF2-40B4-BE49-F238E27FC236}">
                  <a16:creationId xmlns:a16="http://schemas.microsoft.com/office/drawing/2014/main" id="{5698A5B1-9777-40B4-9FB1-7911CBB908E4}"/>
                </a:ext>
              </a:extLst>
            </p:cNvPr>
            <p:cNvSpPr/>
            <p:nvPr/>
          </p:nvSpPr>
          <p:spPr>
            <a:xfrm>
              <a:off x="8906661" y="3809429"/>
              <a:ext cx="2561867" cy="1236234"/>
            </a:xfrm>
            <a:prstGeom prst="roundRect">
              <a:avLst/>
            </a:prstGeom>
            <a:noFill/>
            <a:ln w="381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800" b="1" dirty="0">
                  <a:ln>
                    <a:solidFill>
                      <a:sysClr val="windowText" lastClr="000000"/>
                    </a:solidFill>
                  </a:ln>
                </a:rPr>
                <a:t>4 год</a:t>
              </a:r>
            </a:p>
          </p:txBody>
        </p:sp>
      </p:grpSp>
      <p:grpSp>
        <p:nvGrpSpPr>
          <p:cNvPr id="7" name="Групувати 6">
            <a:extLst>
              <a:ext uri="{FF2B5EF4-FFF2-40B4-BE49-F238E27FC236}">
                <a16:creationId xmlns:a16="http://schemas.microsoft.com/office/drawing/2014/main" id="{C96DDB60-4CEB-4E63-98B6-E04092EDB2AC}"/>
              </a:ext>
            </a:extLst>
          </p:cNvPr>
          <p:cNvGrpSpPr/>
          <p:nvPr/>
        </p:nvGrpSpPr>
        <p:grpSpPr>
          <a:xfrm>
            <a:off x="8678244" y="5235970"/>
            <a:ext cx="1709947" cy="627041"/>
            <a:chOff x="94324" y="3695718"/>
            <a:chExt cx="3700198" cy="1356871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44D22D1-B1A5-476C-B6CF-820E5447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24" y="3695718"/>
              <a:ext cx="3700198" cy="1356871"/>
            </a:xfrm>
            <a:prstGeom prst="rect">
              <a:avLst/>
            </a:prstGeom>
          </p:spPr>
        </p:pic>
        <p:sp>
          <p:nvSpPr>
            <p:cNvPr id="40" name="Скругленный прямоугольник 28">
              <a:extLst>
                <a:ext uri="{FF2B5EF4-FFF2-40B4-BE49-F238E27FC236}">
                  <a16:creationId xmlns:a16="http://schemas.microsoft.com/office/drawing/2014/main" id="{AA2B7F07-B8CF-4D67-A6AA-27BF16952E0E}"/>
                </a:ext>
              </a:extLst>
            </p:cNvPr>
            <p:cNvSpPr/>
            <p:nvPr/>
          </p:nvSpPr>
          <p:spPr>
            <a:xfrm>
              <a:off x="561695" y="3809429"/>
              <a:ext cx="2561867" cy="1236234"/>
            </a:xfrm>
            <a:prstGeom prst="roundRect">
              <a:avLst/>
            </a:prstGeom>
            <a:noFill/>
            <a:ln w="381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800" b="1" dirty="0">
                  <a:ln>
                    <a:solidFill>
                      <a:sysClr val="windowText" lastClr="000000"/>
                    </a:solidFill>
                  </a:ln>
                </a:rPr>
                <a:t>500 кг</a:t>
              </a:r>
            </a:p>
          </p:txBody>
        </p:sp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C67D746-8D75-4FA5-8BB8-88676DBCFD9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483" y="5239336"/>
            <a:ext cx="1759916" cy="645365"/>
          </a:xfrm>
          <a:prstGeom prst="rect">
            <a:avLst/>
          </a:prstGeom>
        </p:spPr>
      </p:pic>
      <p:sp>
        <p:nvSpPr>
          <p:cNvPr id="44" name="Скругленный прямоугольник 31">
            <a:extLst>
              <a:ext uri="{FF2B5EF4-FFF2-40B4-BE49-F238E27FC236}">
                <a16:creationId xmlns:a16="http://schemas.microsoft.com/office/drawing/2014/main" id="{DDF2A95E-69AE-4392-8FC1-A7AEA9B2207C}"/>
              </a:ext>
            </a:extLst>
          </p:cNvPr>
          <p:cNvSpPr/>
          <p:nvPr/>
        </p:nvSpPr>
        <p:spPr>
          <a:xfrm>
            <a:off x="10745531" y="5297902"/>
            <a:ext cx="1218494" cy="587987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</a:rPr>
              <a:t>20 см</a:t>
            </a:r>
          </a:p>
        </p:txBody>
      </p:sp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D19F52EA-7725-49E3-A9EE-05F41C6E199A}"/>
              </a:ext>
            </a:extLst>
          </p:cNvPr>
          <p:cNvGrpSpPr/>
          <p:nvPr/>
        </p:nvGrpSpPr>
        <p:grpSpPr>
          <a:xfrm>
            <a:off x="7790462" y="5944046"/>
            <a:ext cx="1728458" cy="648667"/>
            <a:chOff x="4175385" y="5231040"/>
            <a:chExt cx="3700199" cy="1388634"/>
          </a:xfrm>
        </p:grpSpPr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22ED9A88-43B1-4B65-BB85-9CA1543E8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385" y="5231040"/>
              <a:ext cx="3700199" cy="1356872"/>
            </a:xfrm>
            <a:prstGeom prst="rect">
              <a:avLst/>
            </a:prstGeom>
          </p:spPr>
        </p:pic>
        <p:sp>
          <p:nvSpPr>
            <p:cNvPr id="47" name="Скругленный прямоугольник 30">
              <a:extLst>
                <a:ext uri="{FF2B5EF4-FFF2-40B4-BE49-F238E27FC236}">
                  <a16:creationId xmlns:a16="http://schemas.microsoft.com/office/drawing/2014/main" id="{10A42B50-B6D9-474D-A31E-72576BE0A2B9}"/>
                </a:ext>
              </a:extLst>
            </p:cNvPr>
            <p:cNvSpPr/>
            <p:nvPr/>
          </p:nvSpPr>
          <p:spPr>
            <a:xfrm>
              <a:off x="4533900" y="5383440"/>
              <a:ext cx="2762145" cy="1236234"/>
            </a:xfrm>
            <a:prstGeom prst="roundRect">
              <a:avLst/>
            </a:prstGeom>
            <a:noFill/>
            <a:ln w="381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800" b="1" dirty="0">
                  <a:ln>
                    <a:solidFill>
                      <a:sysClr val="windowText" lastClr="000000"/>
                    </a:solidFill>
                  </a:ln>
                </a:rPr>
                <a:t>5 с</a:t>
              </a:r>
            </a:p>
          </p:txBody>
        </p:sp>
      </p:grp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4E016919-DCD0-474D-8351-7837C8D8BD58}"/>
              </a:ext>
            </a:extLst>
          </p:cNvPr>
          <p:cNvGrpSpPr/>
          <p:nvPr/>
        </p:nvGrpSpPr>
        <p:grpSpPr>
          <a:xfrm>
            <a:off x="9599923" y="5977978"/>
            <a:ext cx="1610966" cy="590745"/>
            <a:chOff x="8256448" y="5231040"/>
            <a:chExt cx="3700198" cy="1356871"/>
          </a:xfrm>
        </p:grpSpPr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15DE9659-8D44-4B5D-8807-89304909E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448" y="5231040"/>
              <a:ext cx="3700198" cy="1356871"/>
            </a:xfrm>
            <a:prstGeom prst="rect">
              <a:avLst/>
            </a:prstGeom>
          </p:spPr>
        </p:pic>
        <p:sp>
          <p:nvSpPr>
            <p:cNvPr id="49" name="Скругленный прямоугольник 32">
              <a:extLst>
                <a:ext uri="{FF2B5EF4-FFF2-40B4-BE49-F238E27FC236}">
                  <a16:creationId xmlns:a16="http://schemas.microsoft.com/office/drawing/2014/main" id="{4BD8892A-7050-4C3E-97AE-AC943FED91D0}"/>
                </a:ext>
              </a:extLst>
            </p:cNvPr>
            <p:cNvSpPr/>
            <p:nvPr/>
          </p:nvSpPr>
          <p:spPr>
            <a:xfrm>
              <a:off x="8929840" y="5326261"/>
              <a:ext cx="2561867" cy="1236234"/>
            </a:xfrm>
            <a:prstGeom prst="roundRect">
              <a:avLst/>
            </a:prstGeom>
            <a:noFill/>
            <a:ln w="381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2800" b="1" dirty="0">
                  <a:ln>
                    <a:solidFill>
                      <a:sysClr val="windowText" lastClr="000000"/>
                    </a:solidFill>
                  </a:ln>
                </a:rPr>
                <a:t>50 см</a:t>
              </a:r>
            </a:p>
          </p:txBody>
        </p:sp>
      </p:grp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21E0CCE6-64F8-46D1-B050-A0A93578AC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6" r="53612"/>
          <a:stretch/>
        </p:blipFill>
        <p:spPr>
          <a:xfrm>
            <a:off x="844827" y="3316122"/>
            <a:ext cx="665922" cy="883349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2CAB3AD3-D736-4B4A-99CB-6D0D97B5A0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4" r="44314"/>
          <a:stretch/>
        </p:blipFill>
        <p:spPr>
          <a:xfrm>
            <a:off x="1733068" y="3316122"/>
            <a:ext cx="665922" cy="88334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DCE736C-AF6D-45E3-959E-97DA79880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2" r="72336"/>
          <a:stretch/>
        </p:blipFill>
        <p:spPr>
          <a:xfrm>
            <a:off x="2628741" y="3316122"/>
            <a:ext cx="665922" cy="88334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D2BCAC4-6010-4F59-BBDE-99B049E417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r="87885"/>
          <a:stretch/>
        </p:blipFill>
        <p:spPr>
          <a:xfrm>
            <a:off x="3069151" y="3316122"/>
            <a:ext cx="665922" cy="88334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ABE81BB-BB18-4399-A369-6B500936D3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2" r="44596"/>
          <a:stretch/>
        </p:blipFill>
        <p:spPr>
          <a:xfrm>
            <a:off x="3931190" y="3316122"/>
            <a:ext cx="665922" cy="883349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2F077875-3A54-460D-B459-7090E4C37A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r="87885"/>
          <a:stretch/>
        </p:blipFill>
        <p:spPr>
          <a:xfrm>
            <a:off x="4371600" y="3316122"/>
            <a:ext cx="665922" cy="883349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0608CFAD-9590-4E41-A56B-46FE426156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2" r="44596"/>
          <a:stretch/>
        </p:blipFill>
        <p:spPr>
          <a:xfrm>
            <a:off x="5260536" y="3316122"/>
            <a:ext cx="665922" cy="883349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7B84ACB0-A3DF-4A60-9015-BB8C822A5D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r="87885"/>
          <a:stretch/>
        </p:blipFill>
        <p:spPr>
          <a:xfrm>
            <a:off x="5700946" y="3316122"/>
            <a:ext cx="665922" cy="883349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97025EE2-4B25-4F09-906F-54ADC35F7A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r="87885"/>
          <a:stretch/>
        </p:blipFill>
        <p:spPr>
          <a:xfrm>
            <a:off x="6180671" y="3316122"/>
            <a:ext cx="665922" cy="8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8A8500D-7D16-4B1A-9461-FA41B8B0E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157314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Запиши відповідь в міліметрах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Скругленный прямоугольник 41">
                <a:extLst>
                  <a:ext uri="{FF2B5EF4-FFF2-40B4-BE49-F238E27FC236}">
                    <a16:creationId xmlns:a16="http://schemas.microsoft.com/office/drawing/2014/main" id="{426C7FD7-DF04-47BB-B346-62E003C01DB1}"/>
                  </a:ext>
                </a:extLst>
              </p:cNvPr>
              <p:cNvSpPr/>
              <p:nvPr/>
            </p:nvSpPr>
            <p:spPr>
              <a:xfrm>
                <a:off x="3846443" y="1187712"/>
                <a:ext cx="7931427" cy="2886999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Відрізок </a:t>
                </a:r>
                <a:r>
                  <a:rPr lang="uk-UA" sz="4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АК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довжини відрізка </a:t>
                </a:r>
                <a:r>
                  <a:rPr lang="uk-UA" sz="4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АВ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</a:t>
                </a:r>
                <a:r>
                  <a:rPr lang="uk-UA" sz="4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АК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18 мм. Знайди довжину відрізка </a:t>
                </a:r>
                <a:r>
                  <a:rPr lang="uk-UA" sz="4000" b="1" dirty="0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АВ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Скругленный прямоугольник 41">
                <a:extLst>
                  <a:ext uri="{FF2B5EF4-FFF2-40B4-BE49-F238E27FC236}">
                    <a16:creationId xmlns:a16="http://schemas.microsoft.com/office/drawing/2014/main" id="{426C7FD7-DF04-47BB-B346-62E003C01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443" y="1187712"/>
                <a:ext cx="7931427" cy="2886999"/>
              </a:xfrm>
              <a:prstGeom prst="roundRect">
                <a:avLst/>
              </a:prstGeom>
              <a:blipFill>
                <a:blip r:embed="rId4"/>
                <a:stretch>
                  <a:fillRect r="-2066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C991B748-B796-41D3-A553-8A3589C002D7}"/>
              </a:ext>
            </a:extLst>
          </p:cNvPr>
          <p:cNvCxnSpPr/>
          <p:nvPr/>
        </p:nvCxnSpPr>
        <p:spPr>
          <a:xfrm>
            <a:off x="4104861" y="5578709"/>
            <a:ext cx="7424530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сполучна лінія 28">
            <a:extLst>
              <a:ext uri="{FF2B5EF4-FFF2-40B4-BE49-F238E27FC236}">
                <a16:creationId xmlns:a16="http://schemas.microsoft.com/office/drawing/2014/main" id="{F0422638-9D32-4F3C-8672-390596D83EEA}"/>
              </a:ext>
            </a:extLst>
          </p:cNvPr>
          <p:cNvCxnSpPr>
            <a:cxnSpLocks/>
          </p:cNvCxnSpPr>
          <p:nvPr/>
        </p:nvCxnSpPr>
        <p:spPr>
          <a:xfrm flipV="1">
            <a:off x="4104861" y="5403594"/>
            <a:ext cx="0" cy="35023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79614364-D609-4E17-AC86-60B0B8F84C86}"/>
              </a:ext>
            </a:extLst>
          </p:cNvPr>
          <p:cNvCxnSpPr>
            <a:cxnSpLocks/>
          </p:cNvCxnSpPr>
          <p:nvPr/>
        </p:nvCxnSpPr>
        <p:spPr>
          <a:xfrm flipV="1">
            <a:off x="11529391" y="5403594"/>
            <a:ext cx="0" cy="35023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ава фігурна дужка 7">
            <a:extLst>
              <a:ext uri="{FF2B5EF4-FFF2-40B4-BE49-F238E27FC236}">
                <a16:creationId xmlns:a16="http://schemas.microsoft.com/office/drawing/2014/main" id="{14FED6A4-BC9B-437F-818B-06FBD52AD0F3}"/>
              </a:ext>
            </a:extLst>
          </p:cNvPr>
          <p:cNvSpPr/>
          <p:nvPr/>
        </p:nvSpPr>
        <p:spPr>
          <a:xfrm rot="5400000">
            <a:off x="4992824" y="4932116"/>
            <a:ext cx="235529" cy="21232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3B746-A874-4936-B22F-7322AB5388AB}"/>
              </a:ext>
            </a:extLst>
          </p:cNvPr>
          <p:cNvSpPr txBox="1"/>
          <p:nvPr/>
        </p:nvSpPr>
        <p:spPr>
          <a:xfrm>
            <a:off x="4416070" y="6242797"/>
            <a:ext cx="155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18 мм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0E884-8BE6-4364-881D-F5632BC4915C}"/>
              </a:ext>
            </a:extLst>
          </p:cNvPr>
          <p:cNvSpPr txBox="1"/>
          <p:nvPr/>
        </p:nvSpPr>
        <p:spPr>
          <a:xfrm>
            <a:off x="3786808" y="4813037"/>
            <a:ext cx="63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0476E2-499E-4B0A-9C7A-58A114F0BD67}"/>
              </a:ext>
            </a:extLst>
          </p:cNvPr>
          <p:cNvSpPr txBox="1"/>
          <p:nvPr/>
        </p:nvSpPr>
        <p:spPr>
          <a:xfrm>
            <a:off x="5854138" y="4757652"/>
            <a:ext cx="63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К</a:t>
            </a:r>
          </a:p>
        </p:txBody>
      </p:sp>
      <p:cxnSp>
        <p:nvCxnSpPr>
          <p:cNvPr id="42" name="Пряма сполучна лінія 41">
            <a:extLst>
              <a:ext uri="{FF2B5EF4-FFF2-40B4-BE49-F238E27FC236}">
                <a16:creationId xmlns:a16="http://schemas.microsoft.com/office/drawing/2014/main" id="{792F3F48-1F47-44EA-988B-5A835AC4E1A7}"/>
              </a:ext>
            </a:extLst>
          </p:cNvPr>
          <p:cNvCxnSpPr>
            <a:cxnSpLocks/>
          </p:cNvCxnSpPr>
          <p:nvPr/>
        </p:nvCxnSpPr>
        <p:spPr>
          <a:xfrm flipV="1">
            <a:off x="6172191" y="5403594"/>
            <a:ext cx="0" cy="35023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E5F1DF-8E13-4B43-BA81-66F992A5F4CD}"/>
              </a:ext>
            </a:extLst>
          </p:cNvPr>
          <p:cNvSpPr txBox="1"/>
          <p:nvPr/>
        </p:nvSpPr>
        <p:spPr>
          <a:xfrm>
            <a:off x="11211338" y="4757652"/>
            <a:ext cx="63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</a:t>
            </a:r>
            <a:endParaRPr lang="uk-UA" sz="4000" b="1" dirty="0"/>
          </a:p>
        </p:txBody>
      </p:sp>
      <p:sp>
        <p:nvSpPr>
          <p:cNvPr id="44" name="Скругленный прямоугольник 24">
            <a:extLst>
              <a:ext uri="{FF2B5EF4-FFF2-40B4-BE49-F238E27FC236}">
                <a16:creationId xmlns:a16="http://schemas.microsoft.com/office/drawing/2014/main" id="{C3E5FE44-4CC3-451C-8550-77E52A665784}"/>
              </a:ext>
            </a:extLst>
          </p:cNvPr>
          <p:cNvSpPr/>
          <p:nvPr/>
        </p:nvSpPr>
        <p:spPr>
          <a:xfrm>
            <a:off x="5698667" y="4170734"/>
            <a:ext cx="4273835" cy="46162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</a:rPr>
              <a:t>мм</a:t>
            </a:r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</a:rPr>
              <a:t>4=72 </a:t>
            </a:r>
            <a:r>
              <a:rPr lang="ru-RU" sz="2400" b="1" dirty="0">
                <a:ln>
                  <a:solidFill>
                    <a:sysClr val="windowText" lastClr="000000"/>
                  </a:solidFill>
                </a:ln>
              </a:rPr>
              <a:t>мм</a:t>
            </a:r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5" name="Права фігурна дужка 44">
            <a:extLst>
              <a:ext uri="{FF2B5EF4-FFF2-40B4-BE49-F238E27FC236}">
                <a16:creationId xmlns:a16="http://schemas.microsoft.com/office/drawing/2014/main" id="{473213C7-43F1-4D00-AB78-CA1A57E123BB}"/>
              </a:ext>
            </a:extLst>
          </p:cNvPr>
          <p:cNvSpPr/>
          <p:nvPr/>
        </p:nvSpPr>
        <p:spPr>
          <a:xfrm rot="16200000">
            <a:off x="7723566" y="994758"/>
            <a:ext cx="224038" cy="772557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38624</TotalTime>
  <Words>577</Words>
  <Application>Microsoft Office PowerPoint</Application>
  <PresentationFormat>Широкоэкранный</PresentationFormat>
  <Paragraphs>285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5801</cp:revision>
  <dcterms:created xsi:type="dcterms:W3CDTF">2018-01-05T16:38:53Z</dcterms:created>
  <dcterms:modified xsi:type="dcterms:W3CDTF">2022-04-21T21:11:41Z</dcterms:modified>
</cp:coreProperties>
</file>