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015" r:id="rId3"/>
    <p:sldId id="2016" r:id="rId4"/>
    <p:sldId id="2031" r:id="rId5"/>
    <p:sldId id="2026" r:id="rId6"/>
    <p:sldId id="267" r:id="rId7"/>
    <p:sldId id="2037" r:id="rId8"/>
    <p:sldId id="2036" r:id="rId9"/>
    <p:sldId id="2035" r:id="rId10"/>
    <p:sldId id="2039" r:id="rId11"/>
    <p:sldId id="2043" r:id="rId12"/>
    <p:sldId id="2040" r:id="rId13"/>
    <p:sldId id="2034" r:id="rId14"/>
    <p:sldId id="2042" r:id="rId15"/>
    <p:sldId id="204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xmlns="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942" autoAdjust="0"/>
    <p:restoredTop sz="94340" autoAdjust="0"/>
  </p:normalViewPr>
  <p:slideViewPr>
    <p:cSldViewPr snapToGrid="0">
      <p:cViewPr varScale="1">
        <p:scale>
          <a:sx n="67" d="100"/>
          <a:sy n="67" d="100"/>
        </p:scale>
        <p:origin x="-114" y="-5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0566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№142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НАЧАЛЬНИЦЫ: Олимпиада по математик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2994" y="4050579"/>
            <a:ext cx="2890749" cy="26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252336" y="36812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15.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7805" y="1660783"/>
            <a:ext cx="68650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/>
              <a:t>Ділення</a:t>
            </a:r>
            <a:r>
              <a:rPr lang="ru-RU" sz="2800" b="1" dirty="0"/>
              <a:t> виду 182:25 (алгоритм). </a:t>
            </a:r>
            <a:r>
              <a:rPr lang="ru-RU" sz="2800" b="1" dirty="0" err="1"/>
              <a:t>Обчислення</a:t>
            </a:r>
            <a:r>
              <a:rPr lang="ru-RU" sz="2800" b="1" dirty="0"/>
              <a:t> </a:t>
            </a:r>
            <a:r>
              <a:rPr lang="ru-RU" sz="2800" b="1" dirty="0" err="1"/>
              <a:t>виразів</a:t>
            </a:r>
            <a:r>
              <a:rPr lang="ru-RU" sz="2800" b="1" dirty="0"/>
              <a:t> на </a:t>
            </a:r>
            <a:r>
              <a:rPr lang="ru-RU" sz="2800" b="1" dirty="0" err="1"/>
              <a:t>знаходження</a:t>
            </a:r>
            <a:r>
              <a:rPr lang="ru-RU" sz="2800" b="1" dirty="0"/>
              <a:t> </a:t>
            </a:r>
            <a:r>
              <a:rPr lang="ru-RU" sz="2800" b="1" dirty="0" err="1"/>
              <a:t>частки</a:t>
            </a:r>
            <a:r>
              <a:rPr lang="ru-RU" sz="2800" b="1" dirty="0"/>
              <a:t> з </a:t>
            </a:r>
            <a:r>
              <a:rPr lang="ru-RU" sz="2800" b="1" dirty="0" err="1"/>
              <a:t>перевіркою</a:t>
            </a:r>
            <a:r>
              <a:rPr lang="ru-RU" sz="2800" b="1" dirty="0"/>
              <a:t>. </a:t>
            </a:r>
            <a:r>
              <a:rPr lang="ru-RU" sz="2800" b="1" dirty="0" err="1"/>
              <a:t>Складання</a:t>
            </a:r>
            <a:r>
              <a:rPr lang="ru-RU" sz="2800" b="1" dirty="0"/>
              <a:t> та </a:t>
            </a:r>
            <a:r>
              <a:rPr lang="ru-RU" sz="2800" b="1" dirty="0" err="1"/>
              <a:t>розв’язування</a:t>
            </a:r>
            <a:r>
              <a:rPr lang="ru-RU" sz="2800" b="1" dirty="0"/>
              <a:t> </a:t>
            </a:r>
            <a:r>
              <a:rPr lang="ru-RU" sz="2800" b="1" dirty="0" err="1"/>
              <a:t>задачі</a:t>
            </a:r>
            <a:r>
              <a:rPr lang="ru-RU" sz="2800" b="1" dirty="0"/>
              <a:t> за </a:t>
            </a:r>
            <a:r>
              <a:rPr lang="ru-RU" sz="2800" b="1" dirty="0" err="1"/>
              <a:t>табличними</a:t>
            </a:r>
            <a:r>
              <a:rPr lang="ru-RU" sz="2800" b="1" dirty="0"/>
              <a:t> </a:t>
            </a:r>
            <a:r>
              <a:rPr lang="ru-RU" sz="2800" b="1" dirty="0" err="1"/>
              <a:t>даними</a:t>
            </a:r>
            <a:r>
              <a:rPr lang="ru-RU" sz="2800" b="1" dirty="0"/>
              <a:t>. </a:t>
            </a:r>
            <a:r>
              <a:rPr lang="ru-RU" sz="2800" b="1" dirty="0" err="1"/>
              <a:t>Побудова</a:t>
            </a:r>
            <a:r>
              <a:rPr lang="ru-RU" sz="2800" b="1" dirty="0"/>
              <a:t> </a:t>
            </a:r>
            <a:r>
              <a:rPr lang="ru-RU" sz="2800" b="1" dirty="0" err="1"/>
              <a:t>чотирикутників</a:t>
            </a:r>
            <a:r>
              <a:rPr lang="ru-RU" sz="2800" b="1" dirty="0"/>
              <a:t>, </a:t>
            </a:r>
            <a:r>
              <a:rPr lang="ru-RU" sz="2800" b="1" dirty="0" err="1"/>
              <a:t>трикутників</a:t>
            </a:r>
            <a:r>
              <a:rPr lang="ru-RU" sz="2800" b="1" dirty="0"/>
              <a:t>, </a:t>
            </a:r>
            <a:r>
              <a:rPr lang="ru-RU" sz="2800" b="1" dirty="0" err="1"/>
              <a:t>знаходження</a:t>
            </a:r>
            <a:r>
              <a:rPr lang="ru-RU" sz="2800" b="1" dirty="0"/>
              <a:t> периметра. </a:t>
            </a:r>
          </a:p>
        </p:txBody>
      </p:sp>
    </p:spTree>
    <p:extLst>
      <p:ext uri="{BB962C8B-B14F-4D97-AF65-F5344CB8AC3E}">
        <p14:creationId xmlns:p14="http://schemas.microsoft.com/office/powerpoint/2010/main" xmlns="" val="285249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 інформацією а таблиці задачу про купівлю на ринку овочів та фруктів для сім'ї.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0057116"/>
              </p:ext>
            </p:extLst>
          </p:nvPr>
        </p:nvGraphicFramePr>
        <p:xfrm>
          <a:off x="796965" y="1346626"/>
          <a:ext cx="560383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0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18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7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Овочі</a:t>
                      </a:r>
                      <a:endParaRPr lang="ru-R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Ціна за </a:t>
                      </a:r>
                    </a:p>
                    <a:p>
                      <a:pPr algn="ctr"/>
                      <a:r>
                        <a:rPr lang="uk-UA" sz="2000" b="1" dirty="0"/>
                        <a:t>1 кг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Купили 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Картопля</a:t>
                      </a:r>
                      <a:endParaRPr lang="ru-R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9 кг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 кг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45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Буряки</a:t>
                      </a:r>
                      <a:endParaRPr lang="ru-R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6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500 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3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Морква</a:t>
                      </a:r>
                      <a:endParaRPr lang="ru-R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500 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2 грн 50 коп.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Капуста</a:t>
                      </a:r>
                      <a:endParaRPr lang="ru-RU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7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1</a:t>
                      </a:r>
                      <a:r>
                        <a:rPr lang="uk-UA" sz="2000" b="1" baseline="0" dirty="0"/>
                        <a:t> кг 200г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8 грн 40 коп.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1113820"/>
              </p:ext>
            </p:extLst>
          </p:nvPr>
        </p:nvGraphicFramePr>
        <p:xfrm>
          <a:off x="6563686" y="1356904"/>
          <a:ext cx="526809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7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76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Фрукти</a:t>
                      </a:r>
                      <a:endParaRPr lang="ru-RU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Ціна за </a:t>
                      </a:r>
                    </a:p>
                    <a:p>
                      <a:pPr algn="ctr"/>
                      <a:r>
                        <a:rPr lang="uk-UA" sz="2000" b="1" dirty="0"/>
                        <a:t>1 кг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Купили 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Яблука</a:t>
                      </a:r>
                      <a:endParaRPr lang="ru-RU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18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2 кг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36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Груші</a:t>
                      </a:r>
                      <a:endParaRPr lang="ru-RU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40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1 кг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40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Банани</a:t>
                      </a:r>
                      <a:endParaRPr lang="ru-RU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24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1 кг 500 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36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Лимони</a:t>
                      </a:r>
                      <a:endParaRPr lang="ru-RU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38 грн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500 г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19 грн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015345" y="2105891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15345" y="2520470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824179" y="2904073"/>
            <a:ext cx="1438076" cy="2546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9869" y="3308374"/>
            <a:ext cx="1492386" cy="2442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0728921" y="2140867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728922" y="2521511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728921" y="2909888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735366" y="3301809"/>
            <a:ext cx="976841" cy="2863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769869" y="3594701"/>
            <a:ext cx="29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 грн 90коп.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0728922" y="3623438"/>
            <a:ext cx="126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 грн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8" y="4399112"/>
            <a:ext cx="42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131грн-58 грн 90 коп.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38616" y="4409390"/>
            <a:ext cx="42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=72 грн 10 коп.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33068" y="496444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78736" y="4964448"/>
            <a:ext cx="787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мама витратила на 72 грн 10 коп. більше,</a:t>
            </a:r>
          </a:p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ніж тато. </a:t>
            </a:r>
          </a:p>
        </p:txBody>
      </p:sp>
    </p:spTree>
    <p:extLst>
      <p:ext uri="{BB962C8B-B14F-4D97-AF65-F5344CB8AC3E}">
        <p14:creationId xmlns:p14="http://schemas.microsoft.com/office/powerpoint/2010/main" xmlns="" val="91028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08926" y="1445336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На ринок привезли однакову кількість мішків редиски та ящиків огірків загальною масою 320 кг. Маса ящика огірків 15 кг, а мішка редиски - 25 кг. Скільки окремо кілограмів огірків і редиски привезли на ринок?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1922" y="3783494"/>
            <a:ext cx="78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=40(кг) разом один мішок редиски і ящик огірків;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7281" y="432121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320:40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4923" y="4321215"/>
            <a:ext cx="710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8(шт.)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мішків редиски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ящ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иків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огірків;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800" i="1" spc="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5·8</a:t>
            </a:r>
            <a:endParaRPr lang="uk-UA" sz="2800" i="1" spc="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7822" y="4926788"/>
            <a:ext cx="359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=120(кг) маса огірків;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spc="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5·8</a:t>
            </a:r>
            <a:endParaRPr lang="uk-UA" sz="2800" i="1" spc="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52163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=200(кг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21659" y="608118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привезли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кг огірків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кг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редиски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7660" y="5023622"/>
            <a:ext cx="1534340" cy="15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29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103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№586, 587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с.103 №586, 587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=""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=""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914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497005" y="1245744"/>
            <a:ext cx="11566840" cy="1703933"/>
          </a:xfrm>
          <a:prstGeom prst="round2DiagRect">
            <a:avLst>
              <a:gd name="adj1" fmla="val 11352"/>
              <a:gd name="adj2" fmla="val 33913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spc="-150" dirty="0">
                <a:solidFill>
                  <a:schemeClr val="tx1"/>
                </a:solidFill>
              </a:rPr>
              <a:t>Накресли на папері в клітинку такі самі чотирикутники. Продовж сторони АВ і ДС цих чотирикутників так, щоб вийшли трикутники. Виміряй і знайди в міліметрах суму довжин сторін кожного з трикутників.</a:t>
            </a:r>
            <a:endParaRPr lang="x-none" sz="3000" b="1" spc="-15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55" t="19740" r="42717" b="43964"/>
          <a:stretch/>
        </p:blipFill>
        <p:spPr>
          <a:xfrm>
            <a:off x="1292007" y="2969623"/>
            <a:ext cx="9308743" cy="3788227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252540" y="4126704"/>
            <a:ext cx="8918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32607" y="5590803"/>
            <a:ext cx="21317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44388" y="4126704"/>
            <a:ext cx="619933" cy="1464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632607" y="4106585"/>
            <a:ext cx="627014" cy="1469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673184" y="3573473"/>
            <a:ext cx="324906" cy="1708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974875" y="3573473"/>
            <a:ext cx="1521191" cy="273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4673184" y="4706600"/>
            <a:ext cx="1531728" cy="575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6204912" y="3843947"/>
            <a:ext cx="291154" cy="86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2259621" y="3273141"/>
            <a:ext cx="424155" cy="83344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2676695" y="3273141"/>
            <a:ext cx="491789" cy="89855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2757" y="5723327"/>
            <a:ext cx="390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35мм+45мм+45мм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98090" y="5723327"/>
            <a:ext cx="187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=125мм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6204912" y="4156517"/>
            <a:ext cx="1615385" cy="53398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6459492" y="3850124"/>
            <a:ext cx="1243396" cy="26715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300892"/>
            <a:ext cx="390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25мм+45мм+40мм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98090" y="6322615"/>
            <a:ext cx="187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=110мм</a:t>
            </a:r>
          </a:p>
        </p:txBody>
      </p:sp>
      <p:pic>
        <p:nvPicPr>
          <p:cNvPr id="60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2716" y="3039707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Прямоугольник 60"/>
          <p:cNvSpPr/>
          <p:nvPr/>
        </p:nvSpPr>
        <p:spPr>
          <a:xfrm>
            <a:off x="3771108" y="528739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</a:t>
            </a:r>
            <a:endParaRPr lang="ru-RU" sz="2000" b="1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330726" y="5282426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А</a:t>
            </a:r>
            <a:endParaRPr lang="ru-RU" sz="2000" b="1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937472" y="384026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В</a:t>
            </a:r>
            <a:endParaRPr lang="ru-RU" sz="2000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3137601" y="3850581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С</a:t>
            </a:r>
            <a:endParaRPr lang="ru-RU" sz="2000" b="1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4662352" y="5288113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</a:t>
            </a:r>
            <a:endParaRPr lang="ru-RU" sz="2000" b="1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662352" y="31905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А</a:t>
            </a:r>
            <a:endParaRPr lang="ru-RU" sz="2000" b="1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6446340" y="351831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В</a:t>
            </a:r>
            <a:endParaRPr lang="ru-RU" sz="2000" b="1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6121897" y="4680417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С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38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Як швидше обчислити значення виразу? Згрупуй числа, використавши дужки.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87313" y="1607262"/>
            <a:ext cx="886332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99 – 97 + 95 – 93 + 91 – 89 + …+ 7 – 5 + 3 – 1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59005" y="2655307"/>
            <a:ext cx="765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99-97=2     і 3-1=2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59005" y="3349408"/>
            <a:ext cx="7650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це парні числа, то їх 50, </a:t>
            </a:r>
          </a:p>
          <a:p>
            <a:r>
              <a:rPr lang="uk-UA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різниць 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79267" y="4535952"/>
            <a:ext cx="765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25·2 =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79267" y="5298415"/>
            <a:ext cx="765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 50.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6297" y="3811306"/>
            <a:ext cx="2717390" cy="27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540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4" name="Picture 6" descr="учитель, ребенок, образ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6233"/>
            <a:ext cx="5358581" cy="46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5860027" y="1625078"/>
            <a:ext cx="6177249" cy="428686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63381" y="2565189"/>
            <a:ext cx="6570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Любі друзі, час настав,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Кличе нас до нових справ.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Отож часу не гаймо,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Добрі справи починаймо!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366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=""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" t="323" r="58954" b="68145"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20" t="41425" r="16950" b="31937"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1668808" y="3464798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832939" y="3461981"/>
            <a:ext cx="521963" cy="651182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=""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1268751" y="3468774"/>
            <a:ext cx="511073" cy="63759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2060054" y="3429396"/>
            <a:ext cx="525579" cy="65569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3904808" y="3471592"/>
            <a:ext cx="517446" cy="64554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068939" y="3468775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=""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3504751" y="3475568"/>
            <a:ext cx="511073" cy="63759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4296054" y="3436190"/>
            <a:ext cx="525579" cy="65569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6112753" y="3468774"/>
            <a:ext cx="517446" cy="64554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5276884" y="3465957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=""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5712696" y="3472750"/>
            <a:ext cx="511073" cy="63759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6503999" y="3433372"/>
            <a:ext cx="525579" cy="65569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8342481" y="3478386"/>
            <a:ext cx="517446" cy="64554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7506612" y="3475569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=""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7942424" y="3482362"/>
            <a:ext cx="511073" cy="637595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8733727" y="3442984"/>
            <a:ext cx="525579" cy="65569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10555667" y="3468774"/>
            <a:ext cx="517446" cy="64554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9719798" y="3465957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=""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10155610" y="3472750"/>
            <a:ext cx="511073" cy="637595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10946913" y="3433372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52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</a:t>
            </a:r>
            <a:r>
              <a:rPr lang="en-US" sz="4000" b="1" dirty="0">
                <a:solidFill>
                  <a:schemeClr val="bg1"/>
                </a:solidFill>
              </a:rPr>
              <a:t>02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569"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92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02896" y="1672034"/>
            <a:ext cx="2447624" cy="74700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/>
              <a:t>240 : 60</a:t>
            </a:r>
            <a:endParaRPr sz="3000" b="1" dirty="0"/>
          </a:p>
        </p:txBody>
      </p:sp>
      <p:sp>
        <p:nvSpPr>
          <p:cNvPr id="8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950520" y="1672034"/>
            <a:ext cx="1260109" cy="747008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4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=""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498703" y="2419042"/>
            <a:ext cx="2434000" cy="74700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60 · 7</a:t>
            </a:r>
            <a:endParaRPr lang="ru-RU" sz="3000" b="1" dirty="0"/>
          </a:p>
        </p:txBody>
      </p:sp>
      <p:sp>
        <p:nvSpPr>
          <p:cNvPr id="13" name="Google Shape;168;p7">
            <a:extLst>
              <a:ext uri="{FF2B5EF4-FFF2-40B4-BE49-F238E27FC236}">
                <a16:creationId xmlns=""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932703" y="2419042"/>
            <a:ext cx="1260109" cy="747008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420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02896" y="4096786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/>
              <a:t>3600 : 40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950520" y="4096786"/>
            <a:ext cx="126010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90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=""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498703" y="4843794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90 · 7</a:t>
            </a:r>
            <a:endParaRPr lang="ru-RU" sz="3000" b="1" dirty="0"/>
          </a:p>
        </p:txBody>
      </p:sp>
      <p:sp>
        <p:nvSpPr>
          <p:cNvPr id="19" name="Google Shape;168;p7">
            <a:extLst>
              <a:ext uri="{FF2B5EF4-FFF2-40B4-BE49-F238E27FC236}">
                <a16:creationId xmlns=""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932703" y="4843794"/>
            <a:ext cx="126010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630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953010" y="1672034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/>
              <a:t>84 : 12</a:t>
            </a:r>
            <a:endParaRPr sz="3000" b="1" dirty="0"/>
          </a:p>
        </p:txBody>
      </p:sp>
      <p:sp>
        <p:nvSpPr>
          <p:cNvPr id="21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400634" y="1672034"/>
            <a:ext cx="1310909" cy="74700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7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=""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948817" y="2419042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220 · 3</a:t>
            </a:r>
            <a:endParaRPr lang="ru-RU"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=""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382817" y="2419042"/>
            <a:ext cx="1310909" cy="74700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660</a:t>
            </a:r>
          </a:p>
        </p:txBody>
      </p:sp>
      <p:sp>
        <p:nvSpPr>
          <p:cNvPr id="24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953010" y="4096786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/>
              <a:t>96 : 24</a:t>
            </a:r>
            <a:endParaRPr sz="3000" b="1" dirty="0"/>
          </a:p>
        </p:txBody>
      </p:sp>
      <p:sp>
        <p:nvSpPr>
          <p:cNvPr id="25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400634" y="4096786"/>
            <a:ext cx="131090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4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=""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948817" y="4843794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140 · 3</a:t>
            </a:r>
            <a:endParaRPr lang="ru-RU" sz="3000" b="1" dirty="0"/>
          </a:p>
        </p:txBody>
      </p:sp>
      <p:sp>
        <p:nvSpPr>
          <p:cNvPr id="27" name="Google Shape;168;p7">
            <a:extLst>
              <a:ext uri="{FF2B5EF4-FFF2-40B4-BE49-F238E27FC236}">
                <a16:creationId xmlns=""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382817" y="4843794"/>
            <a:ext cx="1310909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420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7980" y="4096785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44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абличка 26"/>
          <p:cNvSpPr/>
          <p:nvPr/>
        </p:nvSpPr>
        <p:spPr>
          <a:xfrm>
            <a:off x="1428558" y="1391346"/>
            <a:ext cx="8087489" cy="4997825"/>
          </a:xfrm>
          <a:prstGeom prst="plaque">
            <a:avLst>
              <a:gd name="adj" fmla="val 2963"/>
            </a:avLst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26" name="Табличка 25"/>
          <p:cNvSpPr/>
          <p:nvPr/>
        </p:nvSpPr>
        <p:spPr>
          <a:xfrm>
            <a:off x="9057030" y="4418038"/>
            <a:ext cx="2621957" cy="1616627"/>
          </a:xfrm>
          <a:prstGeom prst="plaque">
            <a:avLst>
              <a:gd name="adj" fmla="val 15741"/>
            </a:avLst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57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виду 182:26 за алгоритмом.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622239" y="1633460"/>
            <a:ext cx="81749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uk-UA" sz="2800" b="1" dirty="0"/>
              <a:t>Визнач перше неповне ділення й кількість цифр у частці.</a:t>
            </a:r>
          </a:p>
          <a:p>
            <a:pPr marL="514350" indent="-514350">
              <a:buAutoNum type="arabicPeriod"/>
            </a:pPr>
            <a:r>
              <a:rPr lang="uk-UA" sz="2800" b="1" dirty="0"/>
              <a:t>Добери цифру частки, поділивши неповне ділене на кількість десятків дільника.</a:t>
            </a:r>
          </a:p>
          <a:p>
            <a:pPr marL="514350" indent="-514350">
              <a:buAutoNum type="arabicPeriod"/>
            </a:pPr>
            <a:r>
              <a:rPr lang="uk-UA" sz="2800" b="1" dirty="0"/>
              <a:t>Перевір знайдене число усно. Помнож його на дільник.</a:t>
            </a:r>
          </a:p>
          <a:p>
            <a:pPr marL="514350" indent="-514350">
              <a:buAutoNum type="arabicPeriod"/>
            </a:pPr>
            <a:r>
              <a:rPr lang="uk-UA" sz="2800" b="1" dirty="0"/>
              <a:t>Запиши цифру в частку.</a:t>
            </a:r>
          </a:p>
          <a:p>
            <a:pPr marL="514350" indent="-514350">
              <a:buAutoNum type="arabicPeriod"/>
            </a:pPr>
            <a:r>
              <a:rPr lang="uk-UA" sz="2800" b="1" dirty="0"/>
              <a:t>Дізнайся скільки поділили, множенням дібраного числа частки на дільник.</a:t>
            </a:r>
          </a:p>
          <a:p>
            <a:pPr marL="514350" indent="-514350">
              <a:buAutoNum type="arabicPeriod"/>
            </a:pPr>
            <a:r>
              <a:rPr lang="uk-UA" sz="2800" b="1" dirty="0"/>
              <a:t>Знайди остачу й порівняй з дільником.</a:t>
            </a:r>
            <a:endParaRPr lang="x-none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444437" y="5413655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448799" y="4730058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182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370110" y="466297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446700" y="5039048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182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383873" y="504057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385975" y="503758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368009" y="472858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8136" y="1205544"/>
            <a:ext cx="3259124" cy="32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33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ділення з перевіркою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77704" y="1289746"/>
            <a:ext cx="7965642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4000" b="1" dirty="0"/>
              <a:t>562 : 67            604 : 75            453 : 62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7704" y="3648441"/>
            <a:ext cx="1909198" cy="372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=536+26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35424" y="308043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26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39786" y="239683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562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23044" y="2330484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37687" y="270582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536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436807" y="2708082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5311" y="3665334"/>
            <a:ext cx="1524041" cy="35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8·67+26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549587" y="3648441"/>
            <a:ext cx="1222004" cy="41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=562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438909" y="2705092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420943" y="2396101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425105" y="3648441"/>
            <a:ext cx="1909198" cy="372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=600+4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125820" y="3118545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130182" y="2434948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051493" y="236859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128083" y="2743938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065256" y="274619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142712" y="3665334"/>
            <a:ext cx="1524041" cy="35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8·75+4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196988" y="3648441"/>
            <a:ext cx="1222004" cy="41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=604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7067358" y="274320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7049392" y="243421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812726" y="5846228"/>
            <a:ext cx="1909198" cy="372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=434+19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470446" y="5278220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19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74808" y="4594623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453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320969" y="452827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472709" y="4903613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434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334732" y="490587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530333" y="5863121"/>
            <a:ext cx="1524041" cy="35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7·62+19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584609" y="5846228"/>
            <a:ext cx="1222004" cy="41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=453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336834" y="490288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318868" y="459388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5256" y="438457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17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90286" y="1245745"/>
            <a:ext cx="11630515" cy="2361064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О 5 год ранку фермер на автомобілі з причепом виїхав зі свого господарства і прибув на ярмарок через 3 год. Швидкість руху автомобіля 60км/год. Повертався фермер назад зі </a:t>
            </a:r>
            <a:r>
              <a:rPr lang="uk-UA" sz="3200" b="1" spc="-150" dirty="0" smtClean="0">
                <a:solidFill>
                  <a:schemeClr val="tx1"/>
                </a:solidFill>
              </a:rPr>
              <a:t>швидкістю</a:t>
            </a:r>
            <a:r>
              <a:rPr lang="uk-UA" sz="3200" b="1" spc="-150" dirty="0">
                <a:solidFill>
                  <a:schemeClr val="tx1"/>
                </a:solidFill>
              </a:rPr>
              <a:t>, на 30 км/год більшою. О котрій години він повернувся додому, якщо торгував своєю продукцію на ярмарку 5 год?</a:t>
            </a:r>
            <a:endParaRPr lang="x-none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9072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=180(км) відстань до ярмарки;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60+30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78410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швидкість назад;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180:90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4934850"/>
            <a:ext cx="450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витратив назад;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5+3+5+2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99717" y="554943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=15(год)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608058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фермер повернувся назад о 15 год </a:t>
            </a:r>
          </a:p>
        </p:txBody>
      </p:sp>
      <p:sp>
        <p:nvSpPr>
          <p:cNvPr id="3" name="AutoShape 2" descr="Фермер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927" y="3699471"/>
            <a:ext cx="2080595" cy="28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51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 інформацією а таблиці задачу про купівлю на ринку овочів та фруктів для сім'ї.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3974319"/>
              </p:ext>
            </p:extLst>
          </p:nvPr>
        </p:nvGraphicFramePr>
        <p:xfrm>
          <a:off x="1175656" y="1391346"/>
          <a:ext cx="96868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44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44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44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144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Овочі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Ціна за </a:t>
                      </a:r>
                    </a:p>
                    <a:p>
                      <a:pPr algn="ctr"/>
                      <a:r>
                        <a:rPr lang="uk-UA" sz="2400" b="1" dirty="0"/>
                        <a:t>1 кг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Купили 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Фрукти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Ціна за </a:t>
                      </a:r>
                    </a:p>
                    <a:p>
                      <a:pPr algn="ctr"/>
                      <a:r>
                        <a:rPr lang="uk-UA" sz="2400" b="1" dirty="0"/>
                        <a:t>1 кг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Купили </a:t>
                      </a:r>
                      <a:endParaRPr lang="ru-RU" sz="24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Картопля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9 кг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5 кг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Яблука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18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 кг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Буряки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6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500 г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Груші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40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 кг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Морква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5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500 г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Банани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24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 кг 500 г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Капуста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7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</a:t>
                      </a:r>
                      <a:r>
                        <a:rPr lang="uk-UA" sz="2400" b="1" baseline="0" dirty="0"/>
                        <a:t> кг 200г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Лимони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38 грн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500 г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84059" y="4356996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Родина Любчика та Даринки пішли на ринок за продуктами. Тато з Даринкою купляли овочі, а мама з Любчиком купували фрукти. Хто з них витратив більшу суму та на скільки?</a:t>
            </a:r>
            <a:endParaRPr lang="x-none" sz="32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6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4389</TotalTime>
  <Words>859</Words>
  <Application>Microsoft Office PowerPoint</Application>
  <PresentationFormat>Произвольный</PresentationFormat>
  <Paragraphs>282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Презентація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452</cp:revision>
  <dcterms:created xsi:type="dcterms:W3CDTF">2018-01-05T16:38:53Z</dcterms:created>
  <dcterms:modified xsi:type="dcterms:W3CDTF">2022-04-24T15:29:31Z</dcterms:modified>
</cp:coreProperties>
</file>