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306" r:id="rId3"/>
    <p:sldId id="1312" r:id="rId4"/>
    <p:sldId id="1313" r:id="rId5"/>
    <p:sldId id="1314" r:id="rId6"/>
    <p:sldId id="970" r:id="rId7"/>
    <p:sldId id="1316" r:id="rId8"/>
    <p:sldId id="1320" r:id="rId9"/>
    <p:sldId id="1327" r:id="rId10"/>
    <p:sldId id="1328" r:id="rId11"/>
    <p:sldId id="1329" r:id="rId12"/>
    <p:sldId id="1330" r:id="rId13"/>
    <p:sldId id="1331" r:id="rId14"/>
    <p:sldId id="1332" r:id="rId15"/>
    <p:sldId id="1333" r:id="rId16"/>
    <p:sldId id="133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8" clrIdx="0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E83B73"/>
    <a:srgbClr val="FEB7CF"/>
    <a:srgbClr val="FF4343"/>
    <a:srgbClr val="3C4272"/>
    <a:srgbClr val="5F8C2F"/>
    <a:srgbClr val="CEDB89"/>
    <a:srgbClr val="AE6230"/>
    <a:srgbClr val="F8D1B4"/>
    <a:srgbClr val="71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2" autoAdjust="0"/>
    <p:restoredTop sz="94269" autoAdjust="0"/>
  </p:normalViewPr>
  <p:slideViewPr>
    <p:cSldViewPr snapToGrid="0">
      <p:cViewPr varScale="1">
        <p:scale>
          <a:sx n="50" d="100"/>
          <a:sy n="50" d="100"/>
        </p:scale>
        <p:origin x="-8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28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6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00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6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6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7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73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6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5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8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7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3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73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498" y="4408034"/>
            <a:ext cx="87636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Досліджуємо текст. Весняні зміни в природі. Олександр Копиленко «Весна іде»</a:t>
            </a:r>
            <a:endParaRPr lang="uk-UA" sz="1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весна дівчина">
            <a:extLst>
              <a:ext uri="{FF2B5EF4-FFF2-40B4-BE49-F238E27FC236}">
                <a16:creationId xmlns:a16="http://schemas.microsoft.com/office/drawing/2014/main" xmlns="" id="{B672EC55-FB01-4EBC-B5BF-B25BFC66D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" t="1594" r="1783" b="1305"/>
          <a:stretch/>
        </p:blipFill>
        <p:spPr bwMode="auto">
          <a:xfrm>
            <a:off x="9066823" y="285916"/>
            <a:ext cx="2837370" cy="39358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Олександр Копиленко «Весна іде»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A91FF13-D2A8-49B8-8CC5-CD0C7E93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8" b="8262"/>
          <a:stretch/>
        </p:blipFill>
        <p:spPr>
          <a:xfrm>
            <a:off x="386798" y="1232452"/>
            <a:ext cx="11599793" cy="54664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Результат пошуку зображень за запитом шпак птах">
            <a:extLst>
              <a:ext uri="{FF2B5EF4-FFF2-40B4-BE49-F238E27FC236}">
                <a16:creationId xmlns:a16="http://schemas.microsoft.com/office/drawing/2014/main" xmlns="" id="{1EBE4C33-2A12-4F6B-9D85-15C5D6CB9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t="6834" r="21909" b="1875"/>
          <a:stretch/>
        </p:blipFill>
        <p:spPr bwMode="auto">
          <a:xfrm>
            <a:off x="699082" y="2276061"/>
            <a:ext cx="3402500" cy="3349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2" name="Picture 4" descr="Результат пошуку зображень за запитом зяблик">
            <a:extLst>
              <a:ext uri="{FF2B5EF4-FFF2-40B4-BE49-F238E27FC236}">
                <a16:creationId xmlns:a16="http://schemas.microsoft.com/office/drawing/2014/main" xmlns="" id="{978DDE67-9E29-4516-B5A2-3F7655A6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60" y="3429000"/>
            <a:ext cx="4615961" cy="28518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4" name="Picture 6" descr="Результат пошуку зображень за запитом жайворонок">
            <a:extLst>
              <a:ext uri="{FF2B5EF4-FFF2-40B4-BE49-F238E27FC236}">
                <a16:creationId xmlns:a16="http://schemas.microsoft.com/office/drawing/2014/main" xmlns="" id="{39436633-A81C-451C-AE0C-A5EF35697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8975">
            <a:off x="4519734" y="1509578"/>
            <a:ext cx="3325679" cy="25558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xmlns="" id="{C9E3051C-F939-495C-ADAF-DE6A92FEBB3F}"/>
              </a:ext>
            </a:extLst>
          </p:cNvPr>
          <p:cNvSpPr/>
          <p:nvPr/>
        </p:nvSpPr>
        <p:spPr>
          <a:xfrm rot="21289366">
            <a:off x="1596546" y="5755411"/>
            <a:ext cx="2017643" cy="4472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Шпак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78F749F5-8003-4897-A20A-0E403057FB03}"/>
              </a:ext>
            </a:extLst>
          </p:cNvPr>
          <p:cNvSpPr/>
          <p:nvPr/>
        </p:nvSpPr>
        <p:spPr>
          <a:xfrm rot="283809">
            <a:off x="4850963" y="4208196"/>
            <a:ext cx="2017643" cy="4472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Жайворонок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xmlns="" id="{76E83D49-875C-4EC2-880E-41D9FF506707}"/>
              </a:ext>
            </a:extLst>
          </p:cNvPr>
          <p:cNvSpPr/>
          <p:nvPr/>
        </p:nvSpPr>
        <p:spPr>
          <a:xfrm rot="21257534">
            <a:off x="9284600" y="2724038"/>
            <a:ext cx="2017643" cy="4472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Зяблик</a:t>
            </a:r>
          </a:p>
        </p:txBody>
      </p:sp>
    </p:spTree>
    <p:extLst>
      <p:ext uri="{BB962C8B-B14F-4D97-AF65-F5344CB8AC3E}">
        <p14:creationId xmlns:p14="http://schemas.microsoft.com/office/powerpoint/2010/main" val="13197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Олександр Копиленко «Весна іде»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A91FF13-D2A8-49B8-8CC5-CD0C7E93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8" b="8262"/>
          <a:stretch/>
        </p:blipFill>
        <p:spPr>
          <a:xfrm>
            <a:off x="386798" y="1232452"/>
            <a:ext cx="11599793" cy="54664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F38ADB18-0F4A-430A-B0D2-AAC725449023}"/>
              </a:ext>
            </a:extLst>
          </p:cNvPr>
          <p:cNvSpPr/>
          <p:nvPr/>
        </p:nvSpPr>
        <p:spPr>
          <a:xfrm>
            <a:off x="549965" y="1456402"/>
            <a:ext cx="11092069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rgbClr val="FF0000"/>
                </a:solidFill>
              </a:rPr>
              <a:t>Жайворонки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поселяються</a:t>
            </a:r>
            <a:r>
              <a:rPr lang="ru-RU" sz="3600" b="1" dirty="0">
                <a:solidFill>
                  <a:srgbClr val="FF0000"/>
                </a:solidFill>
              </a:rPr>
              <a:t> на ланах, на </a:t>
            </a:r>
            <a:r>
              <a:rPr lang="ru-RU" sz="3600" b="1" dirty="0" err="1">
                <a:solidFill>
                  <a:srgbClr val="FF0000"/>
                </a:solidFill>
              </a:rPr>
              <a:t>таловинах</a:t>
            </a:r>
            <a:r>
              <a:rPr lang="ru-RU" sz="3600" b="1" dirty="0">
                <a:solidFill>
                  <a:srgbClr val="FF0000"/>
                </a:solidFill>
              </a:rPr>
              <a:t>. Зяблики в </a:t>
            </a:r>
            <a:r>
              <a:rPr lang="ru-RU" sz="3600" b="1" dirty="0" err="1">
                <a:solidFill>
                  <a:srgbClr val="FF0000"/>
                </a:solidFill>
              </a:rPr>
              <a:t>лісах</a:t>
            </a:r>
            <a:r>
              <a:rPr lang="ru-RU" sz="3600" b="1" dirty="0">
                <a:solidFill>
                  <a:srgbClr val="FF0000"/>
                </a:solidFill>
              </a:rPr>
              <a:t>, гайках, парках, садах.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Незабаром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ми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почуємо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їхні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гучні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веселі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весняні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пісні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які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чисті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голоси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пташ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к!</a:t>
            </a:r>
          </a:p>
        </p:txBody>
      </p:sp>
    </p:spTree>
    <p:extLst>
      <p:ext uri="{BB962C8B-B14F-4D97-AF65-F5344CB8AC3E}">
        <p14:creationId xmlns:p14="http://schemas.microsoft.com/office/powerpoint/2010/main" val="23674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Олександр Копиленко «Весна іде»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A91FF13-D2A8-49B8-8CC5-CD0C7E93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8" b="8262"/>
          <a:stretch/>
        </p:blipFill>
        <p:spPr>
          <a:xfrm>
            <a:off x="386798" y="1232452"/>
            <a:ext cx="11599793" cy="54664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F38ADB18-0F4A-430A-B0D2-AAC725449023}"/>
              </a:ext>
            </a:extLst>
          </p:cNvPr>
          <p:cNvSpPr/>
          <p:nvPr/>
        </p:nvSpPr>
        <p:spPr>
          <a:xfrm>
            <a:off x="549965" y="1456402"/>
            <a:ext cx="11092069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На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>
                <a:solidFill>
                  <a:srgbClr val="FF0000"/>
                </a:solidFill>
              </a:rPr>
              <a:t>в</a:t>
            </a:r>
            <a:r>
              <a:rPr lang="uk-UA" sz="3600" b="1" dirty="0">
                <a:solidFill>
                  <a:srgbClr val="FF0000"/>
                </a:solidFill>
              </a:rPr>
              <a:t>о</a:t>
            </a:r>
            <a:r>
              <a:rPr lang="ru-RU" sz="3600" b="1" dirty="0" err="1">
                <a:solidFill>
                  <a:srgbClr val="FF0000"/>
                </a:solidFill>
              </a:rPr>
              <a:t>гких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пагорбках</a:t>
            </a:r>
            <a:r>
              <a:rPr lang="ru-RU" sz="3600" b="1" dirty="0">
                <a:solidFill>
                  <a:srgbClr val="FF0000"/>
                </a:solidFill>
              </a:rPr>
              <a:t>, на </a:t>
            </a:r>
            <a:r>
              <a:rPr lang="ru-RU" sz="3600" b="1" dirty="0" err="1">
                <a:solidFill>
                  <a:srgbClr val="FF0000"/>
                </a:solidFill>
              </a:rPr>
              <a:t>схилах</a:t>
            </a:r>
            <a:r>
              <a:rPr lang="ru-RU" sz="3600" b="1" dirty="0">
                <a:solidFill>
                  <a:srgbClr val="FF0000"/>
                </a:solidFill>
              </a:rPr>
              <a:t>, </a:t>
            </a:r>
            <a:r>
              <a:rPr lang="ru-RU" sz="3600" b="1" dirty="0" err="1">
                <a:solidFill>
                  <a:srgbClr val="FF0000"/>
                </a:solidFill>
              </a:rPr>
              <a:t>зацвіли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наші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перші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весняні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квіти</a:t>
            </a:r>
            <a:r>
              <a:rPr lang="ru-RU" sz="3600" b="1" dirty="0">
                <a:solidFill>
                  <a:srgbClr val="FF0000"/>
                </a:solidFill>
              </a:rPr>
              <a:t> — </a:t>
            </a:r>
            <a:r>
              <a:rPr lang="ru-RU" sz="3600" b="1" dirty="0" err="1">
                <a:solidFill>
                  <a:srgbClr val="FF0000"/>
                </a:solidFill>
              </a:rPr>
              <a:t>мати</a:t>
            </a:r>
            <a:r>
              <a:rPr lang="ru-RU" sz="3600" b="1" dirty="0">
                <a:solidFill>
                  <a:srgbClr val="FF0000"/>
                </a:solidFill>
              </a:rPr>
              <a:t>-й-</a:t>
            </a:r>
            <a:r>
              <a:rPr lang="ru-RU" sz="3600" b="1" dirty="0" err="1">
                <a:solidFill>
                  <a:srgbClr val="FF0000"/>
                </a:solidFill>
              </a:rPr>
              <a:t>мачуха</a:t>
            </a:r>
            <a:r>
              <a:rPr lang="ru-RU" sz="3600" b="1" dirty="0">
                <a:solidFill>
                  <a:srgbClr val="FF0000"/>
                </a:solidFill>
              </a:rPr>
              <a:t>.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них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квітки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яскраво-жовті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ніби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краплини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вранішнього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сонця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З-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під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торішнього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листя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соромливо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виставив</a:t>
            </a:r>
            <a:r>
              <a:rPr lang="ru-RU" sz="3600" b="1" dirty="0">
                <a:solidFill>
                  <a:srgbClr val="FF0000"/>
                </a:solidFill>
              </a:rPr>
              <a:t> свою </a:t>
            </a:r>
            <a:r>
              <a:rPr lang="ru-RU" sz="3600" b="1" dirty="0" err="1">
                <a:solidFill>
                  <a:srgbClr val="FF0000"/>
                </a:solidFill>
              </a:rPr>
              <a:t>фіолетову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квітку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волохатий</a:t>
            </a:r>
            <a:r>
              <a:rPr lang="ru-RU" sz="3600" b="1" dirty="0">
                <a:solidFill>
                  <a:srgbClr val="FF0000"/>
                </a:solidFill>
              </a:rPr>
              <a:t> сон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Щоб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боятися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нічного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холоду, сон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надів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на себе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цю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пухнасту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шубу.</a:t>
            </a:r>
          </a:p>
        </p:txBody>
      </p:sp>
    </p:spTree>
    <p:extLst>
      <p:ext uri="{BB962C8B-B14F-4D97-AF65-F5344CB8AC3E}">
        <p14:creationId xmlns:p14="http://schemas.microsoft.com/office/powerpoint/2010/main" val="3241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Олександр Копиленко «Весна іде»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A91FF13-D2A8-49B8-8CC5-CD0C7E93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8" b="8262"/>
          <a:stretch/>
        </p:blipFill>
        <p:spPr>
          <a:xfrm>
            <a:off x="386798" y="1232452"/>
            <a:ext cx="11599793" cy="54664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xmlns="" id="{C9E3051C-F939-495C-ADAF-DE6A92FEBB3F}"/>
              </a:ext>
            </a:extLst>
          </p:cNvPr>
          <p:cNvSpPr/>
          <p:nvPr/>
        </p:nvSpPr>
        <p:spPr>
          <a:xfrm rot="21234729">
            <a:off x="2362218" y="5426053"/>
            <a:ext cx="2017643" cy="4472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Мати-й-мачуха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78F749F5-8003-4897-A20A-0E403057FB03}"/>
              </a:ext>
            </a:extLst>
          </p:cNvPr>
          <p:cNvSpPr/>
          <p:nvPr/>
        </p:nvSpPr>
        <p:spPr>
          <a:xfrm rot="561525">
            <a:off x="7239677" y="5740893"/>
            <a:ext cx="2017643" cy="4472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Сон</a:t>
            </a:r>
          </a:p>
        </p:txBody>
      </p:sp>
      <p:pic>
        <p:nvPicPr>
          <p:cNvPr id="3074" name="Picture 2" descr="Результат пошуку зображень за запитом мати й мачуха">
            <a:extLst>
              <a:ext uri="{FF2B5EF4-FFF2-40B4-BE49-F238E27FC236}">
                <a16:creationId xmlns:a16="http://schemas.microsoft.com/office/drawing/2014/main" xmlns="" id="{3C6BD862-2816-4735-B7C7-1FA6FB5F1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4" r="15854"/>
          <a:stretch/>
        </p:blipFill>
        <p:spPr bwMode="auto">
          <a:xfrm>
            <a:off x="921253" y="1746405"/>
            <a:ext cx="4899573" cy="35127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6" name="Picture 4" descr="Результат пошуку зображень за запитом сон квіти">
            <a:extLst>
              <a:ext uri="{FF2B5EF4-FFF2-40B4-BE49-F238E27FC236}">
                <a16:creationId xmlns:a16="http://schemas.microsoft.com/office/drawing/2014/main" xmlns="" id="{DED59B64-3F52-4E86-98E9-638661AFF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2953">
            <a:off x="6172890" y="2205856"/>
            <a:ext cx="5163545" cy="34386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136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Олександр Копиленко «Весна іде»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A91FF13-D2A8-49B8-8CC5-CD0C7E93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8" b="8262"/>
          <a:stretch/>
        </p:blipFill>
        <p:spPr>
          <a:xfrm>
            <a:off x="386798" y="1232452"/>
            <a:ext cx="11599793" cy="54664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F38ADB18-0F4A-430A-B0D2-AAC725449023}"/>
              </a:ext>
            </a:extLst>
          </p:cNvPr>
          <p:cNvSpPr/>
          <p:nvPr/>
        </p:nvSpPr>
        <p:spPr>
          <a:xfrm>
            <a:off x="549965" y="1456402"/>
            <a:ext cx="11092069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Погляньте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>
                <a:solidFill>
                  <a:srgbClr val="FF0000"/>
                </a:solidFill>
              </a:rPr>
              <a:t>муха </a:t>
            </a:r>
            <a:r>
              <a:rPr lang="ru-RU" sz="3600" b="1" dirty="0" err="1">
                <a:solidFill>
                  <a:srgbClr val="FF0000"/>
                </a:solidFill>
              </a:rPr>
              <a:t>вже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гріється</a:t>
            </a:r>
            <a:r>
              <a:rPr lang="ru-RU" sz="3600" b="1" dirty="0">
                <a:solidFill>
                  <a:srgbClr val="FF0000"/>
                </a:solidFill>
              </a:rPr>
              <a:t> на </a:t>
            </a:r>
            <a:r>
              <a:rPr lang="ru-RU" sz="3600" b="1" dirty="0" err="1">
                <a:solidFill>
                  <a:srgbClr val="FF0000"/>
                </a:solidFill>
              </a:rPr>
              <a:t>сонечку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млява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неповоротка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але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вже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пряде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лапками, гладить ними себе по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черевцю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Це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вона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чепуриться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33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Олександр Копиленко «Весна іде»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A91FF13-D2A8-49B8-8CC5-CD0C7E93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8" b="8262"/>
          <a:stretch/>
        </p:blipFill>
        <p:spPr>
          <a:xfrm>
            <a:off x="386798" y="1232452"/>
            <a:ext cx="11599793" cy="54664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F38ADB18-0F4A-430A-B0D2-AAC725449023}"/>
              </a:ext>
            </a:extLst>
          </p:cNvPr>
          <p:cNvSpPr/>
          <p:nvPr/>
        </p:nvSpPr>
        <p:spPr>
          <a:xfrm>
            <a:off x="549965" y="1456402"/>
            <a:ext cx="11092069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А </a:t>
            </a:r>
            <a:r>
              <a:rPr lang="ru-RU" sz="3600" b="1" dirty="0" err="1">
                <a:solidFill>
                  <a:srgbClr val="FF0000"/>
                </a:solidFill>
              </a:rPr>
              <a:t>по-справжньому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сонце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почне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оживляти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вже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після</a:t>
            </a:r>
            <a:r>
              <a:rPr lang="ru-RU" sz="3600" b="1" dirty="0">
                <a:solidFill>
                  <a:srgbClr val="FF0000"/>
                </a:solidFill>
              </a:rPr>
              <a:t> 21 </a:t>
            </a:r>
            <a:r>
              <a:rPr lang="ru-RU" sz="3600" b="1" dirty="0" err="1">
                <a:solidFill>
                  <a:srgbClr val="FF0000"/>
                </a:solidFill>
              </a:rPr>
              <a:t>березня</a:t>
            </a:r>
            <a:r>
              <a:rPr lang="ru-RU" sz="3600" b="1" dirty="0">
                <a:solidFill>
                  <a:srgbClr val="FF0000"/>
                </a:solidFill>
              </a:rPr>
              <a:t>, коли день </a:t>
            </a:r>
            <a:r>
              <a:rPr lang="ru-RU" sz="3600" b="1" dirty="0" err="1">
                <a:solidFill>
                  <a:srgbClr val="FF0000"/>
                </a:solidFill>
              </a:rPr>
              <a:t>дорівнює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ночі</a:t>
            </a:r>
            <a:r>
              <a:rPr lang="ru-RU" sz="3600" b="1" dirty="0">
                <a:solidFill>
                  <a:srgbClr val="FF0000"/>
                </a:solidFill>
              </a:rPr>
              <a:t>. 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далі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дні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почнуть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збільшуватись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ночі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коротшати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… </a:t>
            </a:r>
            <a:r>
              <a:rPr lang="ru-RU" sz="3600" b="1" dirty="0" err="1">
                <a:solidFill>
                  <a:srgbClr val="FF0000"/>
                </a:solidFill>
              </a:rPr>
              <a:t>Йде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справжня</a:t>
            </a:r>
            <a:r>
              <a:rPr lang="ru-RU" sz="3600" b="1" dirty="0">
                <a:solidFill>
                  <a:srgbClr val="FF0000"/>
                </a:solidFill>
              </a:rPr>
              <a:t> весна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щоб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ураз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перемогти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зиму. </a:t>
            </a:r>
          </a:p>
        </p:txBody>
      </p:sp>
    </p:spTree>
    <p:extLst>
      <p:ext uri="{BB962C8B-B14F-4D97-AF65-F5344CB8AC3E}">
        <p14:creationId xmlns:p14="http://schemas.microsoft.com/office/powerpoint/2010/main" val="345583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Працюємо разом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086962F-DD67-4D8C-ADC4-2578DDFA5D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" t="24975" r="8325" b="26955"/>
          <a:stretch/>
        </p:blipFill>
        <p:spPr>
          <a:xfrm>
            <a:off x="207355" y="1456402"/>
            <a:ext cx="11777290" cy="512640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2A359D8-F7A9-4C98-9FCF-40BBF35D362D}"/>
              </a:ext>
            </a:extLst>
          </p:cNvPr>
          <p:cNvSpPr/>
          <p:nvPr/>
        </p:nvSpPr>
        <p:spPr>
          <a:xfrm>
            <a:off x="3962400" y="1600200"/>
            <a:ext cx="4775200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: округлені кути 11">
            <a:extLst>
              <a:ext uri="{FF2B5EF4-FFF2-40B4-BE49-F238E27FC236}">
                <a16:creationId xmlns:a16="http://schemas.microsoft.com/office/drawing/2014/main" xmlns="" id="{7BAD96DF-1E11-4280-8552-C02C9A3772FC}"/>
              </a:ext>
            </a:extLst>
          </p:cNvPr>
          <p:cNvSpPr/>
          <p:nvPr/>
        </p:nvSpPr>
        <p:spPr>
          <a:xfrm>
            <a:off x="315688" y="1456402"/>
            <a:ext cx="9133112" cy="12573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Прочитайте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вдумливо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тільки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ключові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речення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Розкажіть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  за ними текст.</a:t>
            </a:r>
          </a:p>
        </p:txBody>
      </p:sp>
    </p:spTree>
    <p:extLst>
      <p:ext uri="{BB962C8B-B14F-4D97-AF65-F5344CB8AC3E}">
        <p14:creationId xmlns:p14="http://schemas.microsoft.com/office/powerpoint/2010/main" val="230173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Дихальна артикуляційна вправа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205BA2D-843A-4F6B-9A78-01E927944A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180596" y="1331843"/>
            <a:ext cx="5464089" cy="5367049"/>
          </a:xfrm>
          <a:prstGeom prst="rect">
            <a:avLst/>
          </a:prstGeom>
        </p:spPr>
      </p:pic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6095999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Дмухніть на кульбабку</a:t>
            </a:r>
          </a:p>
        </p:txBody>
      </p:sp>
    </p:spTree>
    <p:extLst>
      <p:ext uri="{BB962C8B-B14F-4D97-AF65-F5344CB8AC3E}">
        <p14:creationId xmlns:p14="http://schemas.microsoft.com/office/powerpoint/2010/main" val="6428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Дихальна артикуляційна вправа</a:t>
            </a: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414834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Розтягніть розімкнуті губи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ADCB898-B2AF-4664-A061-EF65307D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0" b="27885"/>
          <a:stretch/>
        </p:blipFill>
        <p:spPr>
          <a:xfrm>
            <a:off x="5967495" y="2554634"/>
            <a:ext cx="5953963" cy="28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Дихальна артикуляційна вправа</a:t>
            </a: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6095999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Витягніть губи вперед</a:t>
            </a:r>
          </a:p>
        </p:txBody>
      </p:sp>
      <p:pic>
        <p:nvPicPr>
          <p:cNvPr id="1026" name="Picture 2" descr="Результат пошуку зображень за запитом губи трубочкою">
            <a:extLst>
              <a:ext uri="{FF2B5EF4-FFF2-40B4-BE49-F238E27FC236}">
                <a16:creationId xmlns:a16="http://schemas.microsoft.com/office/drawing/2014/main" xmlns="" id="{B7205EBF-9641-4091-87B1-57F1792E3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6" y="1943839"/>
            <a:ext cx="5320747" cy="399056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Дихальна артикуляційна вправа</a:t>
            </a: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Рухайте язиком праворуч - ліворуч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716E006-6BC1-4313-81F0-9F34D2D4F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7" t="5616" r="25322" b="12319"/>
          <a:stretch/>
        </p:blipFill>
        <p:spPr>
          <a:xfrm>
            <a:off x="7633251" y="1084190"/>
            <a:ext cx="3140766" cy="56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скоромовкою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0608B72-D86B-48B7-BDE1-7099206EFA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3"/>
          <a:stretch/>
        </p:blipFill>
        <p:spPr>
          <a:xfrm>
            <a:off x="5898075" y="1080890"/>
            <a:ext cx="6189587" cy="4187548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xmlns="" id="{21D1848A-2991-4EFE-90F4-610D3A1160E8}"/>
              </a:ext>
            </a:extLst>
          </p:cNvPr>
          <p:cNvSpPr/>
          <p:nvPr/>
        </p:nvSpPr>
        <p:spPr>
          <a:xfrm>
            <a:off x="331767" y="3683336"/>
            <a:ext cx="5850602" cy="25538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Бере Віра в руки рака,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Бере рака-неборака.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Ви погляньте, подивіться –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Віра рака не боїться</a:t>
            </a:r>
          </a:p>
        </p:txBody>
      </p:sp>
    </p:spTree>
    <p:extLst>
      <p:ext uri="{BB962C8B-B14F-4D97-AF65-F5344CB8AC3E}">
        <p14:creationId xmlns:p14="http://schemas.microsoft.com/office/powerpoint/2010/main" val="21274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DBC1DCC-E62B-4E51-A762-85B99F4D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" b="37738"/>
          <a:stretch/>
        </p:blipFill>
        <p:spPr>
          <a:xfrm>
            <a:off x="189097" y="1311966"/>
            <a:ext cx="11777615" cy="538692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Олександр Копиленко «Весна іде»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D8771BBF-01E0-4C8A-A1B7-30874D6CB638}"/>
              </a:ext>
            </a:extLst>
          </p:cNvPr>
          <p:cNvSpPr/>
          <p:nvPr/>
        </p:nvSpPr>
        <p:spPr>
          <a:xfrm>
            <a:off x="506896" y="1413630"/>
            <a:ext cx="11111947" cy="51186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Ще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зовсім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недавно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важко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було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сонечку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пробитися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промінням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крізь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хмари. Вони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волохаті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неначе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брудні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нависають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над землею, а ми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поглядаємо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на небо, </a:t>
            </a:r>
            <a:r>
              <a:rPr lang="ru-RU" sz="4000" b="1" dirty="0" err="1">
                <a:solidFill>
                  <a:schemeClr val="accent1">
                    <a:lumMod val="50000"/>
                  </a:schemeClr>
                </a:solidFill>
              </a:rPr>
              <a:t>питаємо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pPr algn="ctr"/>
            <a:r>
              <a:rPr lang="ru-RU" sz="4000" b="1" dirty="0">
                <a:solidFill>
                  <a:srgbClr val="FF0000"/>
                </a:solidFill>
              </a:rPr>
              <a:t>— Коли ж </a:t>
            </a:r>
            <a:r>
              <a:rPr lang="ru-RU" sz="4000" b="1" dirty="0" err="1">
                <a:solidFill>
                  <a:srgbClr val="FF0000"/>
                </a:solidFill>
              </a:rPr>
              <a:t>ти</a:t>
            </a:r>
            <a:r>
              <a:rPr lang="ru-RU" sz="4000" b="1" dirty="0">
                <a:solidFill>
                  <a:srgbClr val="FF0000"/>
                </a:solidFill>
              </a:rPr>
              <a:t>, </a:t>
            </a:r>
            <a:r>
              <a:rPr lang="ru-RU" sz="4000" b="1" dirty="0" err="1">
                <a:solidFill>
                  <a:srgbClr val="FF0000"/>
                </a:solidFill>
              </a:rPr>
              <a:t>сонечко</a:t>
            </a:r>
            <a:r>
              <a:rPr lang="ru-RU" sz="4000" b="1" dirty="0">
                <a:solidFill>
                  <a:srgbClr val="FF0000"/>
                </a:solidFill>
              </a:rPr>
              <a:t> любе, </a:t>
            </a:r>
            <a:r>
              <a:rPr lang="ru-RU" sz="4000" b="1" dirty="0" err="1">
                <a:solidFill>
                  <a:srgbClr val="FF0000"/>
                </a:solidFill>
              </a:rPr>
              <a:t>розтопиш</a:t>
            </a:r>
            <a:r>
              <a:rPr lang="ru-RU" sz="4000" b="1" dirty="0">
                <a:solidFill>
                  <a:srgbClr val="FF0000"/>
                </a:solidFill>
              </a:rPr>
              <a:t> весь </a:t>
            </a:r>
            <a:r>
              <a:rPr lang="ru-RU" sz="4000" b="1" dirty="0" err="1">
                <a:solidFill>
                  <a:srgbClr val="FF0000"/>
                </a:solidFill>
              </a:rPr>
              <a:t>сніг</a:t>
            </a:r>
            <a:r>
              <a:rPr lang="ru-RU" sz="4000" b="1" dirty="0">
                <a:solidFill>
                  <a:srgbClr val="FF0000"/>
                </a:solidFill>
              </a:rPr>
              <a:t> і </a:t>
            </a:r>
            <a:r>
              <a:rPr lang="ru-RU" sz="4000" b="1" dirty="0" err="1">
                <a:solidFill>
                  <a:srgbClr val="FF0000"/>
                </a:solidFill>
              </a:rPr>
              <a:t>сріблясті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ручаї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 err="1">
                <a:solidFill>
                  <a:srgbClr val="FF0000"/>
                </a:solidFill>
              </a:rPr>
              <a:t>полинуть</a:t>
            </a:r>
            <a:r>
              <a:rPr lang="ru-RU" sz="4000" b="1" dirty="0">
                <a:solidFill>
                  <a:srgbClr val="FF0000"/>
                </a:solidFill>
              </a:rPr>
              <a:t> у </a:t>
            </a:r>
            <a:r>
              <a:rPr lang="ru-RU" sz="4000" b="1" dirty="0" err="1">
                <a:solidFill>
                  <a:srgbClr val="FF0000"/>
                </a:solidFill>
              </a:rPr>
              <a:t>річк</a:t>
            </a:r>
            <a:r>
              <a:rPr lang="uk-UA" sz="4000" b="1" dirty="0">
                <a:solidFill>
                  <a:srgbClr val="FF0000"/>
                </a:solidFill>
              </a:rPr>
              <a:t>и</a:t>
            </a:r>
            <a:r>
              <a:rPr lang="en-US" sz="4000" b="1" dirty="0">
                <a:solidFill>
                  <a:srgbClr val="FF0000"/>
                </a:solidFill>
              </a:rPr>
              <a:t>, </a:t>
            </a:r>
            <a:r>
              <a:rPr lang="ru-RU" sz="4000" b="1" dirty="0">
                <a:solidFill>
                  <a:srgbClr val="FF0000"/>
                </a:solidFill>
              </a:rPr>
              <a:t>в яр</a:t>
            </a:r>
            <a:r>
              <a:rPr lang="uk-UA" sz="4000" b="1" dirty="0">
                <a:solidFill>
                  <a:srgbClr val="FF0000"/>
                </a:solidFill>
              </a:rPr>
              <a:t>и</a:t>
            </a:r>
            <a:r>
              <a:rPr lang="en-US" sz="4000" b="1" dirty="0">
                <a:solidFill>
                  <a:srgbClr val="FF0000"/>
                </a:solidFill>
              </a:rPr>
              <a:t>? 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Олександр Копиленко «Весна іде»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A91FF13-D2A8-49B8-8CC5-CD0C7E93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8" b="8262"/>
          <a:stretch/>
        </p:blipFill>
        <p:spPr>
          <a:xfrm>
            <a:off x="386798" y="1232452"/>
            <a:ext cx="11599793" cy="54664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F38ADB18-0F4A-430A-B0D2-AAC725449023}"/>
              </a:ext>
            </a:extLst>
          </p:cNvPr>
          <p:cNvSpPr/>
          <p:nvPr/>
        </p:nvSpPr>
        <p:spPr>
          <a:xfrm>
            <a:off x="549965" y="1456402"/>
            <a:ext cx="11092069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Та ось </a:t>
            </a:r>
            <a:r>
              <a:rPr lang="ru-RU" sz="3600" b="1" dirty="0" err="1">
                <a:solidFill>
                  <a:srgbClr val="FF0000"/>
                </a:solidFill>
              </a:rPr>
              <a:t>повертаєшся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зі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школи</a:t>
            </a:r>
            <a:r>
              <a:rPr lang="ru-RU" sz="3600" b="1" dirty="0">
                <a:solidFill>
                  <a:srgbClr val="FF0000"/>
                </a:solidFill>
              </a:rPr>
              <a:t> і </a:t>
            </a:r>
            <a:r>
              <a:rPr lang="ru-RU" sz="3600" b="1" dirty="0" err="1">
                <a:solidFill>
                  <a:srgbClr val="FF0000"/>
                </a:solidFill>
              </a:rPr>
              <a:t>мружиш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очі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від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яскравого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світла</a:t>
            </a:r>
            <a:r>
              <a:rPr lang="ru-RU" sz="3600" b="1" dirty="0">
                <a:solidFill>
                  <a:srgbClr val="FF0000"/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вже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бавиться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не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припікає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як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слід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тільки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лагідно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доторкається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до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обличчя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203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Олександр Копиленко «Весна іде»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A91FF13-D2A8-49B8-8CC5-CD0C7E930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8" b="8262"/>
          <a:stretch/>
        </p:blipFill>
        <p:spPr>
          <a:xfrm>
            <a:off x="386798" y="1232452"/>
            <a:ext cx="11599793" cy="54664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F38ADB18-0F4A-430A-B0D2-AAC725449023}"/>
              </a:ext>
            </a:extLst>
          </p:cNvPr>
          <p:cNvSpPr/>
          <p:nvPr/>
        </p:nvSpPr>
        <p:spPr>
          <a:xfrm>
            <a:off x="549965" y="1456402"/>
            <a:ext cx="11092069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rgbClr val="FF0000"/>
                </a:solidFill>
              </a:rPr>
              <a:t>Це</a:t>
            </a:r>
            <a:r>
              <a:rPr lang="ru-RU" sz="3600" b="1" dirty="0">
                <a:solidFill>
                  <a:srgbClr val="FF0000"/>
                </a:solidFill>
              </a:rPr>
              <a:t> ж </a:t>
            </a:r>
            <a:r>
              <a:rPr lang="ru-RU" sz="3600" b="1" dirty="0" err="1">
                <a:solidFill>
                  <a:srgbClr val="FF0000"/>
                </a:solidFill>
              </a:rPr>
              <a:t>березень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місяць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прийшов</a:t>
            </a:r>
            <a:r>
              <a:rPr lang="ru-RU" sz="3600" b="1" dirty="0">
                <a:solidFill>
                  <a:srgbClr val="FF0000"/>
                </a:solidFill>
              </a:rPr>
              <a:t> — перший </a:t>
            </a:r>
            <a:r>
              <a:rPr lang="ru-RU" sz="3600" b="1" dirty="0" err="1">
                <a:solidFill>
                  <a:srgbClr val="FF0000"/>
                </a:solidFill>
              </a:rPr>
              <a:t>місяць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весни</a:t>
            </a:r>
            <a:r>
              <a:rPr lang="ru-RU" sz="3600" b="1" dirty="0">
                <a:solidFill>
                  <a:srgbClr val="FF0000"/>
                </a:solidFill>
              </a:rPr>
              <a:t>! 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ж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розвісили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шпаківні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?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Десь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>
                <a:solidFill>
                  <a:srgbClr val="FF0000"/>
                </a:solidFill>
              </a:rPr>
              <a:t>уже мчать до нас 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з далеких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країв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заклопотані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rgbClr val="FF0000"/>
                </a:solidFill>
              </a:rPr>
              <a:t>веселі</a:t>
            </a:r>
            <a:r>
              <a:rPr lang="ru-RU" sz="3600" b="1" dirty="0">
                <a:solidFill>
                  <a:srgbClr val="FF0000"/>
                </a:solidFill>
              </a:rPr>
              <a:t> шпаки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Їм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треба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хатину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щоб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вивести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своїх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діток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Так с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а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прилітають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по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черзі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й </a:t>
            </a:r>
            <a:r>
              <a:rPr lang="ru-RU" sz="3600" b="1" dirty="0">
                <a:solidFill>
                  <a:srgbClr val="FF0000"/>
                </a:solidFill>
              </a:rPr>
              <a:t>ж</a:t>
            </a:r>
            <a:r>
              <a:rPr lang="uk-UA" sz="3600" b="1" dirty="0">
                <a:solidFill>
                  <a:srgbClr val="FF0000"/>
                </a:solidFill>
              </a:rPr>
              <a:t>а</a:t>
            </a:r>
            <a:r>
              <a:rPr lang="ru-RU" sz="3600" b="1" dirty="0" err="1">
                <a:solidFill>
                  <a:srgbClr val="FF0000"/>
                </a:solidFill>
              </a:rPr>
              <a:t>йворонки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та </a:t>
            </a:r>
            <a:r>
              <a:rPr lang="ru-RU" sz="3600" b="1" dirty="0">
                <a:solidFill>
                  <a:srgbClr val="FF0000"/>
                </a:solidFill>
              </a:rPr>
              <a:t>зяблики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Теж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наші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перші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весняні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гості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76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475</Words>
  <Application>Microsoft Office PowerPoint</Application>
  <PresentationFormat>Произвольный</PresentationFormat>
  <Paragraphs>86</Paragraphs>
  <Slides>16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1592</cp:revision>
  <dcterms:created xsi:type="dcterms:W3CDTF">2018-01-05T16:38:53Z</dcterms:created>
  <dcterms:modified xsi:type="dcterms:W3CDTF">2022-03-24T16:35:40Z</dcterms:modified>
</cp:coreProperties>
</file>