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1696" r:id="rId3"/>
    <p:sldId id="3006" r:id="rId4"/>
    <p:sldId id="3021" r:id="rId5"/>
    <p:sldId id="3022" r:id="rId6"/>
    <p:sldId id="3023" r:id="rId7"/>
    <p:sldId id="3024" r:id="rId8"/>
    <p:sldId id="3025" r:id="rId9"/>
    <p:sldId id="3026" r:id="rId10"/>
    <p:sldId id="3027" r:id="rId11"/>
    <p:sldId id="3028" r:id="rId12"/>
    <p:sldId id="2489" r:id="rId13"/>
    <p:sldId id="2950" r:id="rId14"/>
    <p:sldId id="3043" r:id="rId15"/>
    <p:sldId id="3045" r:id="rId16"/>
    <p:sldId id="3047" r:id="rId17"/>
    <p:sldId id="3049" r:id="rId18"/>
    <p:sldId id="3051" r:id="rId19"/>
    <p:sldId id="2954" r:id="rId20"/>
    <p:sldId id="2907" r:id="rId21"/>
    <p:sldId id="2988" r:id="rId22"/>
    <p:sldId id="3012" r:id="rId23"/>
    <p:sldId id="3018" r:id="rId24"/>
    <p:sldId id="3019" r:id="rId25"/>
    <p:sldId id="965" r:id="rId26"/>
    <p:sldId id="2277" r:id="rId27"/>
    <p:sldId id="3052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6"/>
            <p14:sldId id="3006"/>
            <p14:sldId id="3021"/>
            <p14:sldId id="3022"/>
            <p14:sldId id="3023"/>
            <p14:sldId id="3024"/>
            <p14:sldId id="3025"/>
            <p14:sldId id="3026"/>
            <p14:sldId id="3027"/>
            <p14:sldId id="3028"/>
            <p14:sldId id="2489"/>
            <p14:sldId id="2950"/>
            <p14:sldId id="3043"/>
            <p14:sldId id="3045"/>
            <p14:sldId id="3047"/>
            <p14:sldId id="3049"/>
            <p14:sldId id="3051"/>
            <p14:sldId id="2954"/>
            <p14:sldId id="2907"/>
            <p14:sldId id="2988"/>
            <p14:sldId id="3012"/>
            <p14:sldId id="3018"/>
            <p14:sldId id="3019"/>
          </p14:sldIdLst>
        </p14:section>
        <p14:section name="Раздел без заголовка" id="{AC9334F8-F988-4E78-9E68-3A8F16322EC6}">
          <p14:sldIdLst>
            <p14:sldId id="965"/>
            <p14:sldId id="2277"/>
            <p14:sldId id="30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008000"/>
    <a:srgbClr val="00FF00"/>
    <a:srgbClr val="006600"/>
    <a:srgbClr val="FF66FF"/>
    <a:srgbClr val="BA1CBA"/>
    <a:srgbClr val="FF6600"/>
    <a:srgbClr val="1694E9"/>
    <a:srgbClr val="FF3131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21" autoAdjust="0"/>
    <p:restoredTop sz="94322" autoAdjust="0"/>
  </p:normalViewPr>
  <p:slideViewPr>
    <p:cSldViewPr snapToGrid="0">
      <p:cViewPr varScale="1">
        <p:scale>
          <a:sx n="105" d="100"/>
          <a:sy n="105" d="100"/>
        </p:scale>
        <p:origin x="126" y="2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1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28.03.2022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28.03.2022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28.03.2022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28.03.2022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28.03.2022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28.03.2022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28.03.2022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5" t="6285" r="25006" b="12381"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126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5721" y="2247270"/>
            <a:ext cx="61959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rgbClr val="2F3242"/>
                </a:solidFill>
              </a:rPr>
              <a:t>Ділення двоцифрових чисел на одноцифрове. Розв'язання задач</a:t>
            </a:r>
            <a:endParaRPr lang="ru-RU" sz="48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2 ∙ 8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15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14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025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2 ∙ 7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15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14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819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72" t="43020" r="38987" b="43138"/>
          <a:stretch/>
        </p:blipFill>
        <p:spPr>
          <a:xfrm>
            <a:off x="1360847" y="3424058"/>
            <a:ext cx="578163" cy="72129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9" t="43086" r="66680" b="43072"/>
          <a:stretch/>
        </p:blipFill>
        <p:spPr>
          <a:xfrm>
            <a:off x="913009" y="3432319"/>
            <a:ext cx="578163" cy="72129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81" t="43497" r="21578" b="42661"/>
          <a:stretch/>
        </p:blipFill>
        <p:spPr>
          <a:xfrm>
            <a:off x="2709365" y="3444576"/>
            <a:ext cx="578163" cy="72129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3" t="43095" r="67076" b="43063"/>
          <a:stretch/>
        </p:blipFill>
        <p:spPr>
          <a:xfrm>
            <a:off x="2215456" y="3424055"/>
            <a:ext cx="578163" cy="721295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5" t="43023" r="39134" b="43135"/>
          <a:stretch/>
        </p:blipFill>
        <p:spPr>
          <a:xfrm>
            <a:off x="4026882" y="3424058"/>
            <a:ext cx="578163" cy="72129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0" t="43083" r="66749" b="43075"/>
          <a:stretch/>
        </p:blipFill>
        <p:spPr>
          <a:xfrm>
            <a:off x="3579044" y="3432319"/>
            <a:ext cx="578163" cy="721295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24" t="42901" r="21935" b="43257"/>
          <a:stretch/>
        </p:blipFill>
        <p:spPr>
          <a:xfrm>
            <a:off x="5352797" y="3424058"/>
            <a:ext cx="578163" cy="72129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8" t="43300" r="66961" b="42858"/>
          <a:stretch/>
        </p:blipFill>
        <p:spPr>
          <a:xfrm>
            <a:off x="4904959" y="3432319"/>
            <a:ext cx="578163" cy="72129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97" t="43000" r="39162" b="43158"/>
          <a:stretch/>
        </p:blipFill>
        <p:spPr>
          <a:xfrm>
            <a:off x="6692917" y="3424056"/>
            <a:ext cx="578163" cy="72129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2" t="43277" r="66667" b="42881"/>
          <a:stretch/>
        </p:blipFill>
        <p:spPr>
          <a:xfrm>
            <a:off x="6255255" y="3432319"/>
            <a:ext cx="578163" cy="721295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83" t="43135" r="21776" b="43023"/>
          <a:stretch/>
        </p:blipFill>
        <p:spPr>
          <a:xfrm>
            <a:off x="8029008" y="3432319"/>
            <a:ext cx="578163" cy="721295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4" t="43034" r="66495" b="43124"/>
          <a:stretch/>
        </p:blipFill>
        <p:spPr>
          <a:xfrm>
            <a:off x="7605551" y="3424055"/>
            <a:ext cx="578163" cy="721295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39" t="43065" r="39120" b="43093"/>
          <a:stretch/>
        </p:blipFill>
        <p:spPr>
          <a:xfrm>
            <a:off x="9369128" y="3432319"/>
            <a:ext cx="578163" cy="721295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5" t="43202" r="66884" b="42956"/>
          <a:stretch/>
        </p:blipFill>
        <p:spPr>
          <a:xfrm>
            <a:off x="8911964" y="3432318"/>
            <a:ext cx="578163" cy="721295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83" t="43230" r="21876" b="42928"/>
          <a:stretch/>
        </p:blipFill>
        <p:spPr>
          <a:xfrm>
            <a:off x="10695043" y="3432319"/>
            <a:ext cx="578163" cy="721295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3" t="42924" r="66736" b="43234"/>
          <a:stretch/>
        </p:blipFill>
        <p:spPr>
          <a:xfrm>
            <a:off x="10248901" y="3427402"/>
            <a:ext cx="578163" cy="72129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6D8A2C-5B4F-4AF6-B4E0-FFA9509E5A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780" y="1203070"/>
            <a:ext cx="3278755" cy="176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60337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Розклади по-різному ділені на зручні доданки та обчисли найзручнішим способом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72" name="Скругленный прямоугольник 71"/>
          <p:cNvSpPr/>
          <p:nvPr/>
        </p:nvSpPr>
        <p:spPr>
          <a:xfrm>
            <a:off x="834812" y="2848419"/>
            <a:ext cx="3415283" cy="857061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72</a:t>
            </a:r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: 4 = </a:t>
            </a: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4750374" y="1401841"/>
            <a:ext cx="3147650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60 і 12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4250095" y="4206541"/>
            <a:ext cx="7295858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40 і 32      20 і 52</a:t>
            </a:r>
            <a:endParaRPr lang="uk-UA" sz="8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4689638" y="2870698"/>
            <a:ext cx="5882716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8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=10 + 8 = 18</a:t>
            </a:r>
          </a:p>
          <a:p>
            <a:pPr algn="ctr"/>
            <a:r>
              <a:rPr lang="uk-UA" sz="8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endParaRPr lang="uk-UA" sz="8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53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36" grpId="0" animBg="1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60337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Розклади по-різному ділені на зручні доданки та обчисли найзручнішим способом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72" name="Скругленный прямоугольник 71"/>
          <p:cNvSpPr/>
          <p:nvPr/>
        </p:nvSpPr>
        <p:spPr>
          <a:xfrm>
            <a:off x="502653" y="2853208"/>
            <a:ext cx="3490137" cy="857061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60 : 5 = </a:t>
            </a: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4636545" y="1518938"/>
            <a:ext cx="5733230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40 і 20</a:t>
            </a:r>
            <a:endParaRPr lang="uk-UA" sz="8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480858" y="4703761"/>
            <a:ext cx="9546806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50 і 10           30 і 30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4714839" y="2828221"/>
            <a:ext cx="5242977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8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 + 2 = 12  </a:t>
            </a:r>
            <a:endParaRPr lang="uk-UA" sz="8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10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36" grpId="0" animBg="1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60337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Розклади по-різному ділені на зручні доданки та обчисли найзручнішим способом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72" name="Скругленный прямоугольник 71"/>
          <p:cNvSpPr/>
          <p:nvPr/>
        </p:nvSpPr>
        <p:spPr>
          <a:xfrm>
            <a:off x="404824" y="3295869"/>
            <a:ext cx="3685795" cy="857061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84 : 6 = </a:t>
            </a: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1682339" y="1611407"/>
            <a:ext cx="9440704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30 і 54       60 і 24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4264603" y="3289877"/>
            <a:ext cx="5776394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 + 9 = 14</a:t>
            </a:r>
            <a:endParaRPr lang="uk-UA" sz="8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77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60337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Розклади по-різному ділені на зручні доданки та обчисли найзручнішим способом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72" name="Скругленный прямоугольник 71"/>
          <p:cNvSpPr/>
          <p:nvPr/>
        </p:nvSpPr>
        <p:spPr>
          <a:xfrm>
            <a:off x="486018" y="3224673"/>
            <a:ext cx="3523407" cy="857061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96 : 6 = </a:t>
            </a: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1426464" y="1407956"/>
            <a:ext cx="7497931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8000" b="1" dirty="0" smtClean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uk-UA" sz="8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90 </a:t>
            </a:r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і </a:t>
            </a:r>
            <a:r>
              <a:rPr lang="uk-UA" sz="8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6       60 </a:t>
            </a:r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і 36</a:t>
            </a:r>
          </a:p>
          <a:p>
            <a:pPr algn="ctr"/>
            <a:endParaRPr lang="uk-UA" sz="8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4251432" y="4635071"/>
            <a:ext cx="5733230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30 і 66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4368403" y="3208811"/>
            <a:ext cx="5733230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 + 6 = 16</a:t>
            </a:r>
            <a:endParaRPr lang="uk-UA" sz="8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68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36" grpId="0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60337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Розклади по-різному ділені на зручні доданки та обчисли найзручнішим способом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72" name="Скругленный прямоугольник 71"/>
          <p:cNvSpPr/>
          <p:nvPr/>
        </p:nvSpPr>
        <p:spPr>
          <a:xfrm>
            <a:off x="651087" y="2933948"/>
            <a:ext cx="3602081" cy="857061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48 : 3 = </a:t>
            </a: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2495067" y="1466222"/>
            <a:ext cx="8492190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8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30 і 18       21 і 27   </a:t>
            </a:r>
            <a:endParaRPr lang="uk-UA" sz="8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4407736" y="2933947"/>
            <a:ext cx="7287439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 + 6 = 16</a:t>
            </a:r>
            <a:endParaRPr lang="uk-UA" sz="8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0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60337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Розклади по-різному ділені на зручні доданки та обчисли найзручнішим способом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72" name="Скругленный прямоугольник 71"/>
          <p:cNvSpPr/>
          <p:nvPr/>
        </p:nvSpPr>
        <p:spPr>
          <a:xfrm>
            <a:off x="262213" y="3311369"/>
            <a:ext cx="3753611" cy="857061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56 : 4 = </a:t>
            </a: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2247722" y="1581347"/>
            <a:ext cx="8962822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8000" b="1" dirty="0" smtClean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uk-UA" sz="8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40 </a:t>
            </a:r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і </a:t>
            </a:r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16 </a:t>
            </a:r>
            <a:r>
              <a:rPr lang="uk-UA" sz="8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     </a:t>
            </a:r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 і 36</a:t>
            </a:r>
          </a:p>
          <a:p>
            <a:pPr algn="ctr"/>
            <a:endParaRPr lang="uk-UA" sz="8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4157992" y="3300264"/>
            <a:ext cx="5733230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</a:t>
            </a:r>
            <a:r>
              <a:rPr lang="uk-UA" sz="8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0 </a:t>
            </a:r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+</a:t>
            </a:r>
            <a:r>
              <a:rPr lang="uk-UA" sz="8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4 = 14</a:t>
            </a:r>
            <a:endParaRPr lang="uk-UA" sz="8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1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120636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3" name="Скругленный прямоугольник 42"/>
          <p:cNvSpPr/>
          <p:nvPr/>
        </p:nvSpPr>
        <p:spPr>
          <a:xfrm>
            <a:off x="484632" y="1399368"/>
            <a:ext cx="10974130" cy="3721268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Сіра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-  3 мотки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пряжі по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18 м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-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?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м         </a:t>
            </a:r>
          </a:p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Біла - 2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мотки пряжі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по ?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м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-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   ?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м         104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м</a:t>
            </a:r>
          </a:p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моток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білої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пряжі - ? м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Правая фигурная скобка 1"/>
          <p:cNvSpPr/>
          <p:nvPr/>
        </p:nvSpPr>
        <p:spPr>
          <a:xfrm>
            <a:off x="8154980" y="2529090"/>
            <a:ext cx="718099" cy="914400"/>
          </a:xfrm>
          <a:prstGeom prst="rightBrac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495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oy and girl behind math book">
            <a:extLst>
              <a:ext uri="{FF2B5EF4-FFF2-40B4-BE49-F238E27FC236}">
                <a16:creationId xmlns:a16="http://schemas.microsoft.com/office/drawing/2014/main" id="{BAE3C306-54A6-4F66-B006-3E402D4C0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25" b="24102"/>
          <a:stretch/>
        </p:blipFill>
        <p:spPr bwMode="auto">
          <a:xfrm>
            <a:off x="3962927" y="4598126"/>
            <a:ext cx="3930359" cy="21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744583" y="1247943"/>
            <a:ext cx="10367048" cy="2553891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Нумо, діти, підведіться!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Всі приємно посміхніться.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Продзвенів уже дзвінок,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Починаємо урок!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943436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319256" y="-683400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0" t="42985" r="85209" b="43173"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156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290664" y="2275737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(м) – сірої </a:t>
            </a:r>
            <a:r>
              <a:rPr lang="uk-UA" sz="3600" dirty="0" smtClean="0">
                <a:latin typeface="Monotype Corsiva" panose="03010101010201010101" pitchFamily="66" charset="0"/>
              </a:rPr>
              <a:t>пряжі.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985596" y="4142310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t="42985" r="76330" b="43173"/>
          <a:stretch/>
        </p:blipFill>
        <p:spPr>
          <a:xfrm>
            <a:off x="1482392" y="2962342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89889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075230" y="2993101"/>
            <a:ext cx="615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(м) – </a:t>
            </a:r>
            <a:r>
              <a:rPr lang="uk-UA" sz="3600" dirty="0" smtClean="0">
                <a:latin typeface="Monotype Corsiva" panose="03010101010201010101" pitchFamily="66" charset="0"/>
              </a:rPr>
              <a:t>білої пряжі в 2  мотках.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349218" y="2377222"/>
            <a:ext cx="278475" cy="25091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075415" y="3134739"/>
            <a:ext cx="272102" cy="25091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4" t="43187" r="85664" b="43777"/>
          <a:stretch/>
        </p:blipFill>
        <p:spPr>
          <a:xfrm>
            <a:off x="1819058" y="2222214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26" t="44422" r="58202" b="42542"/>
          <a:stretch/>
        </p:blipFill>
        <p:spPr>
          <a:xfrm>
            <a:off x="4057442" y="2271444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5" t="44154" r="67373" b="42810"/>
          <a:stretch/>
        </p:blipFill>
        <p:spPr>
          <a:xfrm>
            <a:off x="2963790" y="2265075"/>
            <a:ext cx="463844" cy="58925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82141" y="4474015"/>
            <a:ext cx="8255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25 м білої пряжі </a:t>
            </a:r>
            <a:r>
              <a:rPr lang="uk-UA" sz="3600" dirty="0" smtClean="0">
                <a:latin typeface="Monotype Corsiva" panose="03010101010201010101" pitchFamily="66" charset="0"/>
              </a:rPr>
              <a:t>в </a:t>
            </a:r>
            <a:r>
              <a:rPr lang="uk-UA" sz="3600" dirty="0" smtClean="0">
                <a:latin typeface="Monotype Corsiva" panose="03010101010201010101" pitchFamily="66" charset="0"/>
              </a:rPr>
              <a:t>одному </a:t>
            </a:r>
            <a:r>
              <a:rPr lang="uk-UA" sz="3600" dirty="0">
                <a:latin typeface="Monotype Corsiva" panose="03010101010201010101" pitchFamily="66" charset="0"/>
              </a:rPr>
              <a:t>мотку.</a:t>
            </a: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0" t="44055" r="85428" b="42909"/>
          <a:stretch/>
        </p:blipFill>
        <p:spPr>
          <a:xfrm>
            <a:off x="1846371" y="3004218"/>
            <a:ext cx="463844" cy="58925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5" t="43653" r="22353" b="43311"/>
          <a:stretch/>
        </p:blipFill>
        <p:spPr>
          <a:xfrm>
            <a:off x="2207776" y="2247759"/>
            <a:ext cx="463844" cy="5892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0" t="43093" r="66869" b="43065"/>
          <a:stretch/>
        </p:blipFill>
        <p:spPr>
          <a:xfrm>
            <a:off x="1466935" y="3714167"/>
            <a:ext cx="470473" cy="586945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65610" y="3650724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326116" y="3760636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(м)</a:t>
            </a:r>
          </a:p>
        </p:txBody>
      </p:sp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331791" y="3880894"/>
            <a:ext cx="278475" cy="250911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60" t="43400" r="3868" b="43563"/>
          <a:stretch/>
        </p:blipFill>
        <p:spPr>
          <a:xfrm>
            <a:off x="2235868" y="2975283"/>
            <a:ext cx="463844" cy="589254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71" t="43763" r="4457" b="43201"/>
          <a:stretch/>
        </p:blipFill>
        <p:spPr>
          <a:xfrm>
            <a:off x="4821757" y="2993736"/>
            <a:ext cx="453228" cy="58925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40" y="1017662"/>
            <a:ext cx="3032302" cy="1548409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2" t="43010" r="85896" b="43954"/>
          <a:stretch/>
        </p:blipFill>
        <p:spPr>
          <a:xfrm>
            <a:off x="7833307" y="1484597"/>
            <a:ext cx="432472" cy="549400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0" t="42944" r="58018" b="44020"/>
          <a:stretch/>
        </p:blipFill>
        <p:spPr>
          <a:xfrm>
            <a:off x="7477239" y="1485138"/>
            <a:ext cx="432472" cy="549400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04" t="43342" r="13224" b="43622"/>
          <a:stretch/>
        </p:blipFill>
        <p:spPr>
          <a:xfrm>
            <a:off x="8239876" y="1506661"/>
            <a:ext cx="432472" cy="549400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01" t="44324" r="49527" b="42640"/>
          <a:stretch/>
        </p:blipFill>
        <p:spPr>
          <a:xfrm>
            <a:off x="3663219" y="2277679"/>
            <a:ext cx="463844" cy="589254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9" t="43369" r="76099" b="43595"/>
          <a:stretch/>
        </p:blipFill>
        <p:spPr>
          <a:xfrm>
            <a:off x="2990095" y="3715952"/>
            <a:ext cx="463844" cy="589254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7" t="43661" r="58521" b="43303"/>
          <a:stretch/>
        </p:blipFill>
        <p:spPr>
          <a:xfrm>
            <a:off x="2533998" y="2983934"/>
            <a:ext cx="463844" cy="589254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5" t="12192" r="91105" b="82817"/>
          <a:stretch/>
        </p:blipFill>
        <p:spPr>
          <a:xfrm>
            <a:off x="2896301" y="3138243"/>
            <a:ext cx="421206" cy="276501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45" t="43708" r="48483" b="43256"/>
          <a:stretch/>
        </p:blipFill>
        <p:spPr>
          <a:xfrm>
            <a:off x="4104527" y="3731507"/>
            <a:ext cx="463844" cy="589254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3286" y="2314938"/>
            <a:ext cx="408812" cy="418784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26" t="44422" r="58202" b="42542"/>
          <a:stretch/>
        </p:blipFill>
        <p:spPr>
          <a:xfrm>
            <a:off x="3673506" y="3015405"/>
            <a:ext cx="463844" cy="589254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01" t="44324" r="49527" b="42640"/>
          <a:stretch/>
        </p:blipFill>
        <p:spPr>
          <a:xfrm>
            <a:off x="3279283" y="3021640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01" t="44324" r="49527" b="42640"/>
          <a:stretch/>
        </p:blipFill>
        <p:spPr>
          <a:xfrm>
            <a:off x="4393585" y="3017836"/>
            <a:ext cx="463844" cy="589254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71" t="43763" r="4457" b="43201"/>
          <a:stretch/>
        </p:blipFill>
        <p:spPr>
          <a:xfrm>
            <a:off x="2192824" y="3740953"/>
            <a:ext cx="453228" cy="589254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01" t="44324" r="49527" b="42640"/>
          <a:stretch/>
        </p:blipFill>
        <p:spPr>
          <a:xfrm>
            <a:off x="1764652" y="3765053"/>
            <a:ext cx="463844" cy="589254"/>
          </a:xfrm>
          <a:prstGeom prst="rect">
            <a:avLst/>
          </a:prstGeom>
        </p:spPr>
      </p:pic>
      <p:grpSp>
        <p:nvGrpSpPr>
          <p:cNvPr id="106" name="Группа 105"/>
          <p:cNvGrpSpPr/>
          <p:nvPr/>
        </p:nvGrpSpPr>
        <p:grpSpPr>
          <a:xfrm>
            <a:off x="2540068" y="3746871"/>
            <a:ext cx="408812" cy="542922"/>
            <a:chOff x="2361639" y="2985697"/>
            <a:chExt cx="408812" cy="542922"/>
          </a:xfrm>
        </p:grpSpPr>
        <p:pic>
          <p:nvPicPr>
            <p:cNvPr id="107" name="Рисунок 10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08" name="Рисунок 10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9" t="43369" r="76099" b="43595"/>
          <a:stretch/>
        </p:blipFill>
        <p:spPr>
          <a:xfrm>
            <a:off x="3737675" y="3711389"/>
            <a:ext cx="463844" cy="5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7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  <p:bldP spid="84" grpId="0"/>
      <p:bldP spid="8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 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3" name="Скругленный прямоугольник 32"/>
          <p:cNvSpPr/>
          <p:nvPr/>
        </p:nvSpPr>
        <p:spPr>
          <a:xfrm>
            <a:off x="228600" y="1499544"/>
            <a:ext cx="11623354" cy="3383649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Бісер - 5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пакетів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по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90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грн. - ?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г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рн.</a:t>
            </a:r>
          </a:p>
          <a:p>
            <a:r>
              <a:rPr lang="uk-UA" sz="4000" b="1" dirty="0" err="1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Паєтки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-6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пакетів по ? грн. - ? грн.          930 грн.</a:t>
            </a:r>
          </a:p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 пакет </a:t>
            </a:r>
            <a:r>
              <a:rPr lang="uk-UA" sz="4000" b="1" dirty="0" err="1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паєток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- ?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г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рн.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Правая фигурная скобка 1"/>
          <p:cNvSpPr/>
          <p:nvPr/>
        </p:nvSpPr>
        <p:spPr>
          <a:xfrm>
            <a:off x="8034361" y="2450592"/>
            <a:ext cx="519766" cy="914400"/>
          </a:xfrm>
          <a:prstGeom prst="rightBrac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781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943436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319256" y="-683400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0" t="42985" r="85209" b="43173"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156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671820" y="2267651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</a:t>
            </a:r>
            <a:r>
              <a:rPr lang="uk-UA" sz="3600" dirty="0" smtClean="0">
                <a:latin typeface="Monotype Corsiva" panose="03010101010201010101" pitchFamily="66" charset="0"/>
              </a:rPr>
              <a:t>грн.) </a:t>
            </a:r>
            <a:r>
              <a:rPr lang="uk-UA" sz="3600" dirty="0">
                <a:latin typeface="Monotype Corsiva" panose="03010101010201010101" pitchFamily="66" charset="0"/>
              </a:rPr>
              <a:t>– вартість </a:t>
            </a:r>
            <a:r>
              <a:rPr lang="uk-UA" sz="3600" dirty="0" smtClean="0">
                <a:latin typeface="Monotype Corsiva" panose="03010101010201010101" pitchFamily="66" charset="0"/>
              </a:rPr>
              <a:t>бісеру.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1065037" y="4158405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t="42985" r="76330" b="43173"/>
          <a:stretch/>
        </p:blipFill>
        <p:spPr>
          <a:xfrm>
            <a:off x="1482392" y="2962342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89889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787988" y="3012161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</a:t>
            </a:r>
            <a:r>
              <a:rPr lang="uk-UA" sz="3600" dirty="0" smtClean="0">
                <a:latin typeface="Monotype Corsiva" panose="03010101010201010101" pitchFamily="66" charset="0"/>
              </a:rPr>
              <a:t>грн.) </a:t>
            </a:r>
            <a:r>
              <a:rPr lang="uk-UA" sz="3600" dirty="0">
                <a:latin typeface="Monotype Corsiva" panose="03010101010201010101" pitchFamily="66" charset="0"/>
              </a:rPr>
              <a:t>– </a:t>
            </a:r>
            <a:r>
              <a:rPr lang="uk-UA" sz="3600" dirty="0" smtClean="0">
                <a:latin typeface="Monotype Corsiva" panose="03010101010201010101" pitchFamily="66" charset="0"/>
              </a:rPr>
              <a:t>6 пакетів </a:t>
            </a:r>
            <a:r>
              <a:rPr lang="uk-UA" sz="3600" dirty="0" err="1" smtClean="0">
                <a:latin typeface="Monotype Corsiva" panose="03010101010201010101" pitchFamily="66" charset="0"/>
              </a:rPr>
              <a:t>паєток</a:t>
            </a:r>
            <a:r>
              <a:rPr lang="uk-UA" sz="3600" dirty="0">
                <a:latin typeface="Monotype Corsiva" panose="03010101010201010101" pitchFamily="66" charset="0"/>
              </a:rPr>
              <a:t>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349218" y="2377222"/>
            <a:ext cx="278475" cy="25091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487786" y="3146089"/>
            <a:ext cx="278475" cy="25091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88" t="43364" r="4540" b="43600"/>
          <a:stretch/>
        </p:blipFill>
        <p:spPr>
          <a:xfrm>
            <a:off x="2179416" y="2227140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5" t="44497" r="57833" b="42467"/>
          <a:stretch/>
        </p:blipFill>
        <p:spPr>
          <a:xfrm>
            <a:off x="3689204" y="2279852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67" t="44154" r="48661" b="42810"/>
          <a:stretch/>
        </p:blipFill>
        <p:spPr>
          <a:xfrm>
            <a:off x="2963790" y="2265075"/>
            <a:ext cx="463844" cy="58925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002285" y="4456012"/>
            <a:ext cx="8255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onotype Corsiva" panose="03010101010201010101" pitchFamily="66" charset="0"/>
              </a:rPr>
              <a:t>80</a:t>
            </a:r>
            <a:r>
              <a:rPr lang="uk-UA" sz="3600" dirty="0">
                <a:latin typeface="Monotype Corsiva" panose="03010101010201010101" pitchFamily="66" charset="0"/>
              </a:rPr>
              <a:t> </a:t>
            </a:r>
            <a:r>
              <a:rPr lang="uk-UA" sz="3600" dirty="0" smtClean="0">
                <a:latin typeface="Monotype Corsiva" panose="03010101010201010101" pitchFamily="66" charset="0"/>
              </a:rPr>
              <a:t>грн. </a:t>
            </a:r>
            <a:r>
              <a:rPr lang="uk-UA" sz="3600" dirty="0">
                <a:latin typeface="Monotype Corsiva" panose="03010101010201010101" pitchFamily="66" charset="0"/>
              </a:rPr>
              <a:t>ціна пакета </a:t>
            </a:r>
            <a:r>
              <a:rPr lang="uk-UA" sz="3600" dirty="0" err="1">
                <a:latin typeface="Monotype Corsiva" panose="03010101010201010101" pitchFamily="66" charset="0"/>
              </a:rPr>
              <a:t>паєток</a:t>
            </a:r>
            <a:r>
              <a:rPr lang="uk-UA" sz="3600" dirty="0">
                <a:latin typeface="Monotype Corsiva" panose="03010101010201010101" pitchFamily="66" charset="0"/>
              </a:rPr>
              <a:t>.</a:t>
            </a: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0" t="44154" r="67288" b="42810"/>
          <a:stretch/>
        </p:blipFill>
        <p:spPr>
          <a:xfrm>
            <a:off x="2212882" y="3012161"/>
            <a:ext cx="463844" cy="58925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08" t="43949" r="13220" b="43015"/>
          <a:stretch/>
        </p:blipFill>
        <p:spPr>
          <a:xfrm>
            <a:off x="1842000" y="2251869"/>
            <a:ext cx="463844" cy="5892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0" t="43093" r="66869" b="43065"/>
          <a:stretch/>
        </p:blipFill>
        <p:spPr>
          <a:xfrm>
            <a:off x="1466935" y="3714167"/>
            <a:ext cx="470473" cy="586945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65610" y="3650724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707785" y="3736882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</a:t>
            </a:r>
            <a:r>
              <a:rPr lang="uk-UA" sz="3600" dirty="0" smtClean="0">
                <a:latin typeface="Monotype Corsiva" panose="03010101010201010101" pitchFamily="66" charset="0"/>
              </a:rPr>
              <a:t>грн.)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723810" y="3887699"/>
            <a:ext cx="278475" cy="250911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96" t="43400" r="12932" b="43563"/>
          <a:stretch/>
        </p:blipFill>
        <p:spPr>
          <a:xfrm>
            <a:off x="1871697" y="2982120"/>
            <a:ext cx="463844" cy="589254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2" t="44194" r="56826" b="42770"/>
          <a:stretch/>
        </p:blipFill>
        <p:spPr>
          <a:xfrm>
            <a:off x="4886242" y="3020655"/>
            <a:ext cx="463844" cy="58925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40" y="1017662"/>
            <a:ext cx="3032302" cy="1548409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1" t="42825" r="76737" b="44139"/>
          <a:stretch/>
        </p:blipFill>
        <p:spPr>
          <a:xfrm>
            <a:off x="7833307" y="1484597"/>
            <a:ext cx="432472" cy="549400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85" t="43113" r="57643" b="43851"/>
          <a:stretch/>
        </p:blipFill>
        <p:spPr>
          <a:xfrm>
            <a:off x="7503142" y="1484597"/>
            <a:ext cx="432472" cy="549400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4" t="43335" r="85424" b="43629"/>
          <a:stretch/>
        </p:blipFill>
        <p:spPr>
          <a:xfrm>
            <a:off x="8239876" y="1506661"/>
            <a:ext cx="432472" cy="549400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0" t="43862" r="48998" b="43102"/>
          <a:stretch/>
        </p:blipFill>
        <p:spPr>
          <a:xfrm>
            <a:off x="4069546" y="2254924"/>
            <a:ext cx="463844" cy="589254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5" t="12192" r="91105" b="82817"/>
          <a:stretch/>
        </p:blipFill>
        <p:spPr>
          <a:xfrm>
            <a:off x="2888673" y="3134737"/>
            <a:ext cx="421206" cy="276501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68" t="43787" r="21860" b="43177"/>
          <a:stretch/>
        </p:blipFill>
        <p:spPr>
          <a:xfrm>
            <a:off x="4115920" y="3732363"/>
            <a:ext cx="463844" cy="589254"/>
          </a:xfrm>
          <a:prstGeom prst="rect">
            <a:avLst/>
          </a:prstGeom>
        </p:spPr>
      </p:pic>
      <p:grpSp>
        <p:nvGrpSpPr>
          <p:cNvPr id="71" name="Группа 70"/>
          <p:cNvGrpSpPr/>
          <p:nvPr/>
        </p:nvGrpSpPr>
        <p:grpSpPr>
          <a:xfrm>
            <a:off x="2914764" y="3731056"/>
            <a:ext cx="408812" cy="542922"/>
            <a:chOff x="2361639" y="2985697"/>
            <a:chExt cx="408812" cy="542922"/>
          </a:xfrm>
        </p:grpSpPr>
        <p:pic>
          <p:nvPicPr>
            <p:cNvPr id="98" name="Рисунок 9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99" name="Рисунок 9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86" t="44177" r="22742" b="42787"/>
          <a:stretch/>
        </p:blipFill>
        <p:spPr>
          <a:xfrm>
            <a:off x="5194387" y="3009516"/>
            <a:ext cx="463844" cy="589254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91" t="44074" r="3937" b="42890"/>
          <a:stretch/>
        </p:blipFill>
        <p:spPr>
          <a:xfrm>
            <a:off x="4515275" y="3744765"/>
            <a:ext cx="463844" cy="589254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91" t="43159" r="39437" b="43804"/>
          <a:stretch/>
        </p:blipFill>
        <p:spPr>
          <a:xfrm>
            <a:off x="3355596" y="3701952"/>
            <a:ext cx="463844" cy="589254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8944" y="2323957"/>
            <a:ext cx="408812" cy="418784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88" t="43364" r="4540" b="43600"/>
          <a:stretch/>
        </p:blipFill>
        <p:spPr>
          <a:xfrm>
            <a:off x="4431692" y="2240742"/>
            <a:ext cx="463844" cy="589254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88" t="43364" r="4540" b="43600"/>
          <a:stretch/>
        </p:blipFill>
        <p:spPr>
          <a:xfrm>
            <a:off x="2551849" y="2972680"/>
            <a:ext cx="463844" cy="589254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1" t="44497" r="58147" b="42467"/>
          <a:stretch/>
        </p:blipFill>
        <p:spPr>
          <a:xfrm>
            <a:off x="3311703" y="3026017"/>
            <a:ext cx="463844" cy="589254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92" t="43862" r="49336" b="43102"/>
          <a:stretch/>
        </p:blipFill>
        <p:spPr>
          <a:xfrm>
            <a:off x="3692045" y="3001089"/>
            <a:ext cx="463844" cy="589254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88" t="43364" r="4540" b="43600"/>
          <a:stretch/>
        </p:blipFill>
        <p:spPr>
          <a:xfrm>
            <a:off x="4062874" y="2976161"/>
            <a:ext cx="463844" cy="589254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88" t="43364" r="4540" b="43600"/>
          <a:stretch/>
        </p:blipFill>
        <p:spPr>
          <a:xfrm>
            <a:off x="5556066" y="2980716"/>
            <a:ext cx="463844" cy="589254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35" t="44194" r="57793" b="42770"/>
          <a:stretch/>
        </p:blipFill>
        <p:spPr>
          <a:xfrm>
            <a:off x="1873678" y="3751371"/>
            <a:ext cx="463844" cy="589254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6" t="44177" r="22822" b="42787"/>
          <a:stretch/>
        </p:blipFill>
        <p:spPr>
          <a:xfrm>
            <a:off x="2181823" y="3740232"/>
            <a:ext cx="463844" cy="589254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88" t="43364" r="4540" b="43600"/>
          <a:stretch/>
        </p:blipFill>
        <p:spPr>
          <a:xfrm>
            <a:off x="2543502" y="3711432"/>
            <a:ext cx="463844" cy="5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7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  <p:bldP spid="84" grpId="0"/>
      <p:bldP spid="8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691" r="58469" b="59477"/>
          <a:stretch/>
        </p:blipFill>
        <p:spPr>
          <a:xfrm>
            <a:off x="920958" y="769937"/>
            <a:ext cx="11210257" cy="611374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рівняння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0" t="43576" r="57769" b="42582"/>
          <a:stretch/>
        </p:blipFill>
        <p:spPr>
          <a:xfrm>
            <a:off x="8175431" y="1104369"/>
            <a:ext cx="541936" cy="676099"/>
          </a:xfrm>
          <a:prstGeom prst="rect">
            <a:avLst/>
          </a:prstGeom>
        </p:spPr>
      </p:pic>
      <p:pic>
        <p:nvPicPr>
          <p:cNvPr id="201" name="Рисунок 20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8" t="42103" r="76661" b="44055"/>
          <a:stretch/>
        </p:blipFill>
        <p:spPr>
          <a:xfrm>
            <a:off x="1354839" y="1866247"/>
            <a:ext cx="541936" cy="676099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697348" y="2111200"/>
            <a:ext cx="312609" cy="281666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125387" y="1819203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86924" y="3541235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48" name="Рисунок 14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845658" y="3860513"/>
            <a:ext cx="312609" cy="281666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04283" y="4381421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51" name="Рисунок 15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863017" y="4700699"/>
            <a:ext cx="312609" cy="281666"/>
          </a:xfrm>
          <a:prstGeom prst="rect">
            <a:avLst/>
          </a:prstGeom>
        </p:spPr>
      </p:pic>
      <p:pic>
        <p:nvPicPr>
          <p:cNvPr id="172" name="Рисунок 17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02" t="43492" r="4157" b="42666"/>
          <a:stretch/>
        </p:blipFill>
        <p:spPr>
          <a:xfrm>
            <a:off x="3510344" y="1943957"/>
            <a:ext cx="541936" cy="676099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8" t="43398" r="67021" b="42760"/>
          <a:stretch/>
        </p:blipFill>
        <p:spPr>
          <a:xfrm>
            <a:off x="9054467" y="1085690"/>
            <a:ext cx="541936" cy="676099"/>
          </a:xfrm>
          <a:prstGeom prst="rect">
            <a:avLst/>
          </a:prstGeom>
        </p:spPr>
      </p:pic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83" t="43858" r="31145" b="43106"/>
          <a:stretch/>
        </p:blipFill>
        <p:spPr>
          <a:xfrm>
            <a:off x="3123314" y="1961869"/>
            <a:ext cx="502215" cy="637999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7526" y="2066103"/>
            <a:ext cx="408812" cy="418784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7" t="42230" r="76902" b="43928"/>
          <a:stretch/>
        </p:blipFill>
        <p:spPr>
          <a:xfrm>
            <a:off x="1337946" y="2728336"/>
            <a:ext cx="541936" cy="676099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744060" y="2973908"/>
            <a:ext cx="312609" cy="281666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132597" y="2667704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78" t="43506" r="3581" b="42652"/>
          <a:stretch/>
        </p:blipFill>
        <p:spPr>
          <a:xfrm>
            <a:off x="3560586" y="2781996"/>
            <a:ext cx="541936" cy="676099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09" t="43820" r="48719" b="43144"/>
          <a:stretch/>
        </p:blipFill>
        <p:spPr>
          <a:xfrm>
            <a:off x="3134556" y="2803671"/>
            <a:ext cx="502215" cy="637999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44238" y="2928811"/>
            <a:ext cx="408812" cy="418784"/>
          </a:xfrm>
          <a:prstGeom prst="rect">
            <a:avLst/>
          </a:prstGeom>
        </p:spPr>
      </p:pic>
      <p:pic>
        <p:nvPicPr>
          <p:cNvPr id="133" name="Рисунок 13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64" t="43240" r="3595" b="42918"/>
          <a:stretch/>
        </p:blipFill>
        <p:spPr>
          <a:xfrm>
            <a:off x="2715334" y="3630532"/>
            <a:ext cx="541936" cy="676099"/>
          </a:xfrm>
          <a:prstGeom prst="rect">
            <a:avLst/>
          </a:prstGeom>
        </p:spPr>
      </p:pic>
      <p:pic>
        <p:nvPicPr>
          <p:cNvPr id="134" name="Рисунок 13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99" t="43773" r="48529" b="43191"/>
          <a:stretch/>
        </p:blipFill>
        <p:spPr>
          <a:xfrm>
            <a:off x="2289304" y="3652207"/>
            <a:ext cx="502215" cy="637999"/>
          </a:xfrm>
          <a:prstGeom prst="rect">
            <a:avLst/>
          </a:prstGeom>
        </p:spPr>
      </p:pic>
      <p:pic>
        <p:nvPicPr>
          <p:cNvPr id="135" name="Рисунок 1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6" t="42309" r="76793" b="43849"/>
          <a:stretch/>
        </p:blipFill>
        <p:spPr>
          <a:xfrm>
            <a:off x="3478371" y="3568224"/>
            <a:ext cx="541936" cy="676099"/>
          </a:xfrm>
          <a:prstGeom prst="rect">
            <a:avLst/>
          </a:prstGeom>
        </p:spPr>
      </p:pic>
      <p:grpSp>
        <p:nvGrpSpPr>
          <p:cNvPr id="136" name="Группа 135"/>
          <p:cNvGrpSpPr/>
          <p:nvPr/>
        </p:nvGrpSpPr>
        <p:grpSpPr>
          <a:xfrm>
            <a:off x="3109608" y="3676018"/>
            <a:ext cx="408812" cy="542922"/>
            <a:chOff x="2361639" y="2985697"/>
            <a:chExt cx="408812" cy="542922"/>
          </a:xfrm>
        </p:grpSpPr>
        <p:pic>
          <p:nvPicPr>
            <p:cNvPr id="138" name="Рисунок 13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39" name="Рисунок 1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89" t="43083" r="48070" b="43075"/>
          <a:stretch/>
        </p:blipFill>
        <p:spPr>
          <a:xfrm>
            <a:off x="2713532" y="4464565"/>
            <a:ext cx="541936" cy="676099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9" t="43716" r="76379" b="43248"/>
          <a:stretch/>
        </p:blipFill>
        <p:spPr>
          <a:xfrm>
            <a:off x="2278624" y="4492853"/>
            <a:ext cx="502215" cy="637999"/>
          </a:xfrm>
          <a:prstGeom prst="rect">
            <a:avLst/>
          </a:prstGeom>
        </p:spPr>
      </p:pic>
      <p:pic>
        <p:nvPicPr>
          <p:cNvPr id="228" name="Рисунок 2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3" t="43987" r="76476" b="42171"/>
          <a:stretch/>
        </p:blipFill>
        <p:spPr>
          <a:xfrm>
            <a:off x="8602182" y="1104369"/>
            <a:ext cx="541936" cy="676099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02" t="43492" r="4157" b="42666"/>
          <a:stretch/>
        </p:blipFill>
        <p:spPr>
          <a:xfrm>
            <a:off x="3946445" y="1943956"/>
            <a:ext cx="541936" cy="676099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4411170" y="2105317"/>
            <a:ext cx="302864" cy="272886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3" t="43619" r="48626" b="42539"/>
          <a:stretch/>
        </p:blipFill>
        <p:spPr>
          <a:xfrm>
            <a:off x="5230036" y="1942248"/>
            <a:ext cx="541936" cy="676099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46" t="43858" r="39382" b="43106"/>
          <a:stretch/>
        </p:blipFill>
        <p:spPr>
          <a:xfrm>
            <a:off x="4843006" y="1960160"/>
            <a:ext cx="502215" cy="637999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02" t="43492" r="4157" b="42666"/>
          <a:stretch/>
        </p:blipFill>
        <p:spPr>
          <a:xfrm>
            <a:off x="5666137" y="1942247"/>
            <a:ext cx="541936" cy="676099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8" t="42103" r="76661" b="44055"/>
          <a:stretch/>
        </p:blipFill>
        <p:spPr>
          <a:xfrm>
            <a:off x="1361260" y="5251844"/>
            <a:ext cx="541936" cy="676099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118056" y="5489667"/>
            <a:ext cx="312609" cy="281666"/>
          </a:xfrm>
          <a:prstGeom prst="rect">
            <a:avLst/>
          </a:prstGeom>
        </p:spPr>
      </p:pic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02" t="43492" r="4157" b="42666"/>
          <a:stretch/>
        </p:blipFill>
        <p:spPr>
          <a:xfrm>
            <a:off x="3947616" y="5323065"/>
            <a:ext cx="541936" cy="676099"/>
          </a:xfrm>
          <a:prstGeom prst="rect">
            <a:avLst/>
          </a:prstGeom>
        </p:spPr>
      </p:pic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83" t="43858" r="31145" b="43106"/>
          <a:stretch/>
        </p:blipFill>
        <p:spPr>
          <a:xfrm>
            <a:off x="3560586" y="5340977"/>
            <a:ext cx="502215" cy="637999"/>
          </a:xfrm>
          <a:prstGeom prst="rect">
            <a:avLst/>
          </a:prstGeom>
        </p:spPr>
      </p:pic>
      <p:pic>
        <p:nvPicPr>
          <p:cNvPr id="153" name="Рисунок 15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2294" y="5427778"/>
            <a:ext cx="408812" cy="418784"/>
          </a:xfrm>
          <a:prstGeom prst="rect">
            <a:avLst/>
          </a:prstGeom>
        </p:spPr>
      </p:pic>
      <p:pic>
        <p:nvPicPr>
          <p:cNvPr id="154" name="Рисунок 15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02" t="43492" r="4157" b="42666"/>
          <a:stretch/>
        </p:blipFill>
        <p:spPr>
          <a:xfrm>
            <a:off x="4383717" y="5323064"/>
            <a:ext cx="541936" cy="676099"/>
          </a:xfrm>
          <a:prstGeom prst="rect">
            <a:avLst/>
          </a:prstGeom>
        </p:spPr>
      </p:pic>
      <p:pic>
        <p:nvPicPr>
          <p:cNvPr id="155" name="Рисунок 15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4848442" y="5484425"/>
            <a:ext cx="302864" cy="272886"/>
          </a:xfrm>
          <a:prstGeom prst="rect">
            <a:avLst/>
          </a:prstGeom>
        </p:spPr>
      </p:pic>
      <p:pic>
        <p:nvPicPr>
          <p:cNvPr id="158" name="Рисунок 15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3" t="43619" r="48626" b="42539"/>
          <a:stretch/>
        </p:blipFill>
        <p:spPr>
          <a:xfrm>
            <a:off x="5667308" y="5321356"/>
            <a:ext cx="541936" cy="676099"/>
          </a:xfrm>
          <a:prstGeom prst="rect">
            <a:avLst/>
          </a:prstGeom>
        </p:spPr>
      </p:pic>
      <p:pic>
        <p:nvPicPr>
          <p:cNvPr id="159" name="Рисунок 15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46" t="43858" r="39382" b="43106"/>
          <a:stretch/>
        </p:blipFill>
        <p:spPr>
          <a:xfrm>
            <a:off x="5280278" y="5339268"/>
            <a:ext cx="502215" cy="637999"/>
          </a:xfrm>
          <a:prstGeom prst="rect">
            <a:avLst/>
          </a:prstGeom>
        </p:spPr>
      </p:pic>
      <p:pic>
        <p:nvPicPr>
          <p:cNvPr id="160" name="Рисунок 15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02" t="43492" r="4157" b="42666"/>
          <a:stretch/>
        </p:blipFill>
        <p:spPr>
          <a:xfrm>
            <a:off x="6103409" y="5321355"/>
            <a:ext cx="541936" cy="676099"/>
          </a:xfrm>
          <a:prstGeom prst="rect">
            <a:avLst/>
          </a:prstGeom>
        </p:spPr>
      </p:pic>
      <p:pic>
        <p:nvPicPr>
          <p:cNvPr id="162" name="Рисунок 16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89" t="43083" r="48070" b="43075"/>
          <a:stretch/>
        </p:blipFill>
        <p:spPr>
          <a:xfrm>
            <a:off x="2704128" y="5304611"/>
            <a:ext cx="541936" cy="676099"/>
          </a:xfrm>
          <a:prstGeom prst="rect">
            <a:avLst/>
          </a:prstGeom>
        </p:spPr>
      </p:pic>
      <p:pic>
        <p:nvPicPr>
          <p:cNvPr id="163" name="Рисунок 16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9" t="43716" r="76379" b="43248"/>
          <a:stretch/>
        </p:blipFill>
        <p:spPr>
          <a:xfrm>
            <a:off x="2269220" y="5332899"/>
            <a:ext cx="502215" cy="637999"/>
          </a:xfrm>
          <a:prstGeom prst="rect">
            <a:avLst/>
          </a:prstGeom>
        </p:spPr>
      </p:pic>
      <p:pic>
        <p:nvPicPr>
          <p:cNvPr id="164" name="Рисунок 1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104840" y="6330141"/>
            <a:ext cx="312609" cy="281666"/>
          </a:xfrm>
          <a:prstGeom prst="rect">
            <a:avLst/>
          </a:prstGeom>
        </p:spPr>
      </p:pic>
      <p:pic>
        <p:nvPicPr>
          <p:cNvPr id="165" name="Рисунок 16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89" t="43083" r="48070" b="43075"/>
          <a:stretch/>
        </p:blipFill>
        <p:spPr>
          <a:xfrm>
            <a:off x="3560586" y="6161105"/>
            <a:ext cx="541936" cy="676099"/>
          </a:xfrm>
          <a:prstGeom prst="rect">
            <a:avLst/>
          </a:prstGeom>
        </p:spPr>
      </p:pic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89" t="43083" r="48070" b="43075"/>
          <a:stretch/>
        </p:blipFill>
        <p:spPr>
          <a:xfrm>
            <a:off x="2291903" y="6157572"/>
            <a:ext cx="541936" cy="676099"/>
          </a:xfrm>
          <a:prstGeom prst="rect">
            <a:avLst/>
          </a:prstGeom>
        </p:spPr>
      </p:pic>
      <p:pic>
        <p:nvPicPr>
          <p:cNvPr id="173" name="Рисунок 17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02" t="43492" r="4157" b="42666"/>
          <a:stretch/>
        </p:blipFill>
        <p:spPr>
          <a:xfrm>
            <a:off x="3953046" y="6161104"/>
            <a:ext cx="541936" cy="676099"/>
          </a:xfrm>
          <a:prstGeom prst="rect">
            <a:avLst/>
          </a:prstGeom>
        </p:spPr>
      </p:pic>
      <p:pic>
        <p:nvPicPr>
          <p:cNvPr id="175" name="Рисунок 17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02" t="43492" r="4157" b="42666"/>
          <a:stretch/>
        </p:blipFill>
        <p:spPr>
          <a:xfrm>
            <a:off x="2666326" y="6176514"/>
            <a:ext cx="541936" cy="676099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5684436" y="1047890"/>
            <a:ext cx="23166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4400" i="1" dirty="0"/>
              <a:t>Рівняння</a:t>
            </a:r>
          </a:p>
        </p:txBody>
      </p:sp>
    </p:spTree>
    <p:extLst>
      <p:ext uri="{BB962C8B-B14F-4D97-AF65-F5344CB8AC3E}">
        <p14:creationId xmlns:p14="http://schemas.microsoft.com/office/powerpoint/2010/main" val="277023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147" grpId="0"/>
      <p:bldP spid="149" grpId="0"/>
      <p:bldP spid="1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6398" r="58469" b="59477"/>
          <a:stretch/>
        </p:blipFill>
        <p:spPr>
          <a:xfrm>
            <a:off x="981743" y="1252348"/>
            <a:ext cx="11210257" cy="523776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рівняння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182612" y="1721425"/>
            <a:ext cx="312609" cy="281666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595689" y="1413666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47709" y="3064519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48" name="Рисунок 14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906443" y="3466941"/>
            <a:ext cx="312609" cy="281666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65068" y="3987849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51" name="Рисунок 15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923802" y="4307127"/>
            <a:ext cx="312609" cy="281666"/>
          </a:xfrm>
          <a:prstGeom prst="rect">
            <a:avLst/>
          </a:prstGeom>
        </p:spPr>
      </p:pic>
      <p:pic>
        <p:nvPicPr>
          <p:cNvPr id="172" name="Рисунок 17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9" t="44110" r="39090" b="42048"/>
          <a:stretch/>
        </p:blipFill>
        <p:spPr>
          <a:xfrm>
            <a:off x="4026991" y="1573927"/>
            <a:ext cx="541936" cy="676099"/>
          </a:xfrm>
          <a:prstGeom prst="rect">
            <a:avLst/>
          </a:prstGeom>
        </p:spPr>
      </p:pic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9" t="43716" r="76379" b="43248"/>
          <a:stretch/>
        </p:blipFill>
        <p:spPr>
          <a:xfrm>
            <a:off x="1898117" y="1568116"/>
            <a:ext cx="502215" cy="637999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49" t="44093" r="13310" b="42065"/>
          <a:stretch/>
        </p:blipFill>
        <p:spPr>
          <a:xfrm>
            <a:off x="1417513" y="1568116"/>
            <a:ext cx="541936" cy="676099"/>
          </a:xfrm>
          <a:prstGeom prst="rect">
            <a:avLst/>
          </a:prstGeom>
        </p:spPr>
      </p:pic>
      <p:pic>
        <p:nvPicPr>
          <p:cNvPr id="135" name="Рисунок 1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7" t="42103" r="67652" b="44055"/>
          <a:stretch/>
        </p:blipFill>
        <p:spPr>
          <a:xfrm>
            <a:off x="3530968" y="1489902"/>
            <a:ext cx="541936" cy="676099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3" t="43183" r="75776" b="42975"/>
          <a:stretch/>
        </p:blipFill>
        <p:spPr>
          <a:xfrm>
            <a:off x="2350089" y="4070993"/>
            <a:ext cx="541936" cy="676099"/>
          </a:xfrm>
          <a:prstGeom prst="rect">
            <a:avLst/>
          </a:prstGeom>
        </p:spPr>
      </p:pic>
      <p:pic>
        <p:nvPicPr>
          <p:cNvPr id="205" name="Рисунок 20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04" t="44146" r="13455" b="42012"/>
          <a:stretch/>
        </p:blipFill>
        <p:spPr>
          <a:xfrm>
            <a:off x="5248707" y="1581087"/>
            <a:ext cx="541936" cy="676099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67" t="43960" r="3792" b="42198"/>
          <a:stretch/>
        </p:blipFill>
        <p:spPr>
          <a:xfrm>
            <a:off x="4459514" y="1586217"/>
            <a:ext cx="541936" cy="676099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168474" y="2565400"/>
            <a:ext cx="312609" cy="281666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633441" y="2257472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9" t="43716" r="76379" b="43248"/>
          <a:stretch/>
        </p:blipFill>
        <p:spPr>
          <a:xfrm>
            <a:off x="1904341" y="2407625"/>
            <a:ext cx="502215" cy="637999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27" t="44040" r="13032" b="42118"/>
          <a:stretch/>
        </p:blipFill>
        <p:spPr>
          <a:xfrm>
            <a:off x="1435666" y="2416057"/>
            <a:ext cx="541936" cy="676099"/>
          </a:xfrm>
          <a:prstGeom prst="rect">
            <a:avLst/>
          </a:prstGeom>
        </p:spPr>
      </p:pic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76" t="43909" r="57852" b="43055"/>
          <a:stretch/>
        </p:blipFill>
        <p:spPr>
          <a:xfrm>
            <a:off x="3611137" y="2407625"/>
            <a:ext cx="502215" cy="637999"/>
          </a:xfrm>
          <a:prstGeom prst="rect">
            <a:avLst/>
          </a:prstGeom>
        </p:spPr>
      </p:pic>
      <p:pic>
        <p:nvPicPr>
          <p:cNvPr id="163" name="Рисунок 16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6" t="43961" r="67023" b="42197"/>
          <a:stretch/>
        </p:blipFill>
        <p:spPr>
          <a:xfrm>
            <a:off x="2743115" y="4111749"/>
            <a:ext cx="541936" cy="676099"/>
          </a:xfrm>
          <a:prstGeom prst="rect">
            <a:avLst/>
          </a:prstGeom>
        </p:spPr>
      </p:pic>
      <p:grpSp>
        <p:nvGrpSpPr>
          <p:cNvPr id="82" name="Группа 81"/>
          <p:cNvGrpSpPr/>
          <p:nvPr/>
        </p:nvGrpSpPr>
        <p:grpSpPr>
          <a:xfrm>
            <a:off x="2276857" y="1626312"/>
            <a:ext cx="408812" cy="542922"/>
            <a:chOff x="2361639" y="2985697"/>
            <a:chExt cx="408812" cy="542922"/>
          </a:xfrm>
        </p:grpSpPr>
        <p:pic>
          <p:nvPicPr>
            <p:cNvPr id="83" name="Рисунок 8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84" name="Рисунок 8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pSp>
        <p:nvGrpSpPr>
          <p:cNvPr id="85" name="Группа 84"/>
          <p:cNvGrpSpPr/>
          <p:nvPr/>
        </p:nvGrpSpPr>
        <p:grpSpPr>
          <a:xfrm>
            <a:off x="4860544" y="1603870"/>
            <a:ext cx="408812" cy="542922"/>
            <a:chOff x="2361639" y="2985697"/>
            <a:chExt cx="408812" cy="542922"/>
          </a:xfrm>
        </p:grpSpPr>
        <p:pic>
          <p:nvPicPr>
            <p:cNvPr id="86" name="Рисунок 8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87" name="Рисунок 8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67" t="43960" r="3792" b="42198"/>
          <a:stretch/>
        </p:blipFill>
        <p:spPr>
          <a:xfrm>
            <a:off x="5756225" y="1578383"/>
            <a:ext cx="541936" cy="676099"/>
          </a:xfrm>
          <a:prstGeom prst="rect">
            <a:avLst/>
          </a:prstGeom>
        </p:spPr>
      </p:pic>
      <p:grpSp>
        <p:nvGrpSpPr>
          <p:cNvPr id="89" name="Группа 88"/>
          <p:cNvGrpSpPr/>
          <p:nvPr/>
        </p:nvGrpSpPr>
        <p:grpSpPr>
          <a:xfrm>
            <a:off x="2276344" y="2450677"/>
            <a:ext cx="408812" cy="542922"/>
            <a:chOff x="2361639" y="2985697"/>
            <a:chExt cx="408812" cy="542922"/>
          </a:xfrm>
        </p:grpSpPr>
        <p:pic>
          <p:nvPicPr>
            <p:cNvPr id="90" name="Рисунок 8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91" name="Рисунок 90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9" t="43716" r="76379" b="43248"/>
          <a:stretch/>
        </p:blipFill>
        <p:spPr>
          <a:xfrm>
            <a:off x="2769871" y="3256054"/>
            <a:ext cx="502215" cy="637999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27" t="44040" r="13032" b="42118"/>
          <a:stretch/>
        </p:blipFill>
        <p:spPr>
          <a:xfrm>
            <a:off x="2301196" y="3264486"/>
            <a:ext cx="541936" cy="676099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76" t="43909" r="57852" b="43055"/>
          <a:stretch/>
        </p:blipFill>
        <p:spPr>
          <a:xfrm>
            <a:off x="3598320" y="3264513"/>
            <a:ext cx="502215" cy="637999"/>
          </a:xfrm>
          <a:prstGeom prst="rect">
            <a:avLst/>
          </a:prstGeom>
        </p:spPr>
      </p:pic>
      <p:grpSp>
        <p:nvGrpSpPr>
          <p:cNvPr id="95" name="Группа 94"/>
          <p:cNvGrpSpPr/>
          <p:nvPr/>
        </p:nvGrpSpPr>
        <p:grpSpPr>
          <a:xfrm>
            <a:off x="3141874" y="3299106"/>
            <a:ext cx="408812" cy="542922"/>
            <a:chOff x="2361639" y="2985697"/>
            <a:chExt cx="408812" cy="542922"/>
          </a:xfrm>
        </p:grpSpPr>
        <p:pic>
          <p:nvPicPr>
            <p:cNvPr id="96" name="Рисунок 9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97" name="Рисунок 9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625164" y="5097263"/>
            <a:ext cx="312609" cy="281666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9" t="44110" r="39090" b="42048"/>
          <a:stretch/>
        </p:blipFill>
        <p:spPr>
          <a:xfrm>
            <a:off x="4469543" y="4979708"/>
            <a:ext cx="541936" cy="676099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9" t="43716" r="76379" b="43248"/>
          <a:stretch/>
        </p:blipFill>
        <p:spPr>
          <a:xfrm>
            <a:off x="1907910" y="4948256"/>
            <a:ext cx="502215" cy="637999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49" t="44093" r="13310" b="42065"/>
          <a:stretch/>
        </p:blipFill>
        <p:spPr>
          <a:xfrm>
            <a:off x="1435666" y="4973331"/>
            <a:ext cx="541936" cy="676099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7" t="42103" r="67652" b="44055"/>
          <a:stretch/>
        </p:blipFill>
        <p:spPr>
          <a:xfrm>
            <a:off x="3973520" y="4865740"/>
            <a:ext cx="541936" cy="676099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04" t="44146" r="13455" b="42012"/>
          <a:stretch/>
        </p:blipFill>
        <p:spPr>
          <a:xfrm>
            <a:off x="5691259" y="4956925"/>
            <a:ext cx="541936" cy="676099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67" t="43960" r="3792" b="42198"/>
          <a:stretch/>
        </p:blipFill>
        <p:spPr>
          <a:xfrm>
            <a:off x="4902066" y="4962055"/>
            <a:ext cx="541936" cy="676099"/>
          </a:xfrm>
          <a:prstGeom prst="rect">
            <a:avLst/>
          </a:prstGeom>
        </p:spPr>
      </p:pic>
      <p:grpSp>
        <p:nvGrpSpPr>
          <p:cNvPr id="107" name="Группа 106"/>
          <p:cNvGrpSpPr/>
          <p:nvPr/>
        </p:nvGrpSpPr>
        <p:grpSpPr>
          <a:xfrm>
            <a:off x="2295010" y="5031527"/>
            <a:ext cx="408812" cy="542922"/>
            <a:chOff x="2361639" y="2985697"/>
            <a:chExt cx="408812" cy="542922"/>
          </a:xfrm>
        </p:grpSpPr>
        <p:pic>
          <p:nvPicPr>
            <p:cNvPr id="108" name="Рисунок 10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09" name="Рисунок 10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pSp>
        <p:nvGrpSpPr>
          <p:cNvPr id="110" name="Группа 109"/>
          <p:cNvGrpSpPr/>
          <p:nvPr/>
        </p:nvGrpSpPr>
        <p:grpSpPr>
          <a:xfrm>
            <a:off x="5303096" y="4979708"/>
            <a:ext cx="408812" cy="542922"/>
            <a:chOff x="2361639" y="2985697"/>
            <a:chExt cx="408812" cy="542922"/>
          </a:xfrm>
        </p:grpSpPr>
        <p:pic>
          <p:nvPicPr>
            <p:cNvPr id="111" name="Рисунок 110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12" name="Рисунок 11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67" t="43960" r="3792" b="42198"/>
          <a:stretch/>
        </p:blipFill>
        <p:spPr>
          <a:xfrm>
            <a:off x="6198777" y="4954221"/>
            <a:ext cx="541936" cy="676099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3" t="43183" r="75776" b="42975"/>
          <a:stretch/>
        </p:blipFill>
        <p:spPr>
          <a:xfrm>
            <a:off x="2782055" y="4910156"/>
            <a:ext cx="541936" cy="676099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6" t="43961" r="67023" b="42197"/>
          <a:stretch/>
        </p:blipFill>
        <p:spPr>
          <a:xfrm>
            <a:off x="3175081" y="4950912"/>
            <a:ext cx="541936" cy="676099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590683" y="5969031"/>
            <a:ext cx="312609" cy="281666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76" t="43909" r="57852" b="43055"/>
          <a:stretch/>
        </p:blipFill>
        <p:spPr>
          <a:xfrm>
            <a:off x="4033346" y="5811256"/>
            <a:ext cx="502215" cy="637999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76" t="43909" r="57852" b="43055"/>
          <a:stretch/>
        </p:blipFill>
        <p:spPr>
          <a:xfrm>
            <a:off x="3194941" y="5811256"/>
            <a:ext cx="502215" cy="63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2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147" grpId="0"/>
      <p:bldP spid="149" grpId="0"/>
      <p:bldP spid="1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559664" y="1954139"/>
            <a:ext cx="5879480" cy="3111637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З</a:t>
            </a:r>
            <a:r>
              <a:rPr lang="uk-UA" sz="4400" b="1" dirty="0" smtClean="0">
                <a:solidFill>
                  <a:srgbClr val="2F3242"/>
                </a:solidFill>
              </a:rPr>
              <a:t>адача № </a:t>
            </a:r>
            <a:r>
              <a:rPr lang="en-US" sz="4400" b="1" dirty="0">
                <a:solidFill>
                  <a:srgbClr val="2F3242"/>
                </a:solidFill>
              </a:rPr>
              <a:t>4</a:t>
            </a:r>
            <a:r>
              <a:rPr lang="uk-UA" sz="4400" b="1" dirty="0">
                <a:solidFill>
                  <a:srgbClr val="2F3242"/>
                </a:solidFill>
              </a:rPr>
              <a:t>27, </a:t>
            </a:r>
            <a:endParaRPr lang="en-US" sz="4400" b="1" dirty="0">
              <a:solidFill>
                <a:srgbClr val="2F3242"/>
              </a:solidFill>
            </a:endParaRPr>
          </a:p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Приклади №</a:t>
            </a:r>
            <a:r>
              <a:rPr lang="uk-UA" sz="4400" b="1" dirty="0" smtClean="0">
                <a:solidFill>
                  <a:srgbClr val="2F3242"/>
                </a:solidFill>
              </a:rPr>
              <a:t> 426</a:t>
            </a:r>
            <a:endParaRPr lang="uk-UA" sz="44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32"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1"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92"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31"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28.03.2022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271677"/>
            <a:ext cx="1039977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>
                <a:solidFill>
                  <a:srgbClr val="0070C0"/>
                </a:solidFill>
              </a:rPr>
              <a:t>Задача № 427</a:t>
            </a:r>
          </a:p>
          <a:p>
            <a:endParaRPr lang="ru-RU" sz="4400" b="1" dirty="0" smtClean="0">
              <a:solidFill>
                <a:srgbClr val="0070C0"/>
              </a:solidFill>
            </a:endParaRPr>
          </a:p>
          <a:p>
            <a:r>
              <a:rPr lang="ru-RU" sz="4400" b="1" dirty="0" smtClean="0">
                <a:solidFill>
                  <a:srgbClr val="0070C0"/>
                </a:solidFill>
              </a:rPr>
              <a:t>І </a:t>
            </a:r>
            <a:r>
              <a:rPr lang="ru-RU" sz="4400" b="1" dirty="0">
                <a:solidFill>
                  <a:srgbClr val="0070C0"/>
                </a:solidFill>
              </a:rPr>
              <a:t>сторона – 38 мм</a:t>
            </a:r>
          </a:p>
          <a:p>
            <a:r>
              <a:rPr lang="ru-RU" sz="4400" b="1" dirty="0">
                <a:solidFill>
                  <a:srgbClr val="0070C0"/>
                </a:solidFill>
              </a:rPr>
              <a:t>ІІ сторона – 22 мм</a:t>
            </a:r>
          </a:p>
          <a:p>
            <a:r>
              <a:rPr lang="ru-RU" sz="4400" b="1" dirty="0">
                <a:solidFill>
                  <a:srgbClr val="0070C0"/>
                </a:solidFill>
              </a:rPr>
              <a:t>ІІІ сторона - ? мм, у 2 рази </a:t>
            </a:r>
            <a:r>
              <a:rPr lang="ru-RU" sz="4400" b="1" dirty="0" err="1">
                <a:solidFill>
                  <a:srgbClr val="0070C0"/>
                </a:solidFill>
              </a:rPr>
              <a:t>менша</a:t>
            </a:r>
            <a:r>
              <a:rPr lang="ru-RU" sz="4400" b="1" dirty="0">
                <a:solidFill>
                  <a:srgbClr val="0070C0"/>
                </a:solidFill>
              </a:rPr>
              <a:t> </a:t>
            </a:r>
            <a:r>
              <a:rPr lang="ru-RU" sz="4400" b="1" dirty="0" err="1">
                <a:solidFill>
                  <a:srgbClr val="0070C0"/>
                </a:solidFill>
              </a:rPr>
              <a:t>від</a:t>
            </a:r>
            <a:endParaRPr lang="ru-RU" sz="4400" b="1" dirty="0">
              <a:solidFill>
                <a:srgbClr val="0070C0"/>
              </a:solidFill>
            </a:endParaRPr>
          </a:p>
          <a:p>
            <a:r>
              <a:rPr lang="ru-RU" sz="4400" b="1" dirty="0">
                <a:solidFill>
                  <a:srgbClr val="0070C0"/>
                </a:solidFill>
              </a:rPr>
              <a:t>Р = …</a:t>
            </a:r>
          </a:p>
          <a:p>
            <a:r>
              <a:rPr lang="ru-RU" sz="4400" b="1" dirty="0" err="1">
                <a:solidFill>
                  <a:srgbClr val="0070C0"/>
                </a:solidFill>
              </a:rPr>
              <a:t>Відповідь</a:t>
            </a:r>
            <a:r>
              <a:rPr lang="ru-RU" sz="4400" b="1" dirty="0">
                <a:solidFill>
                  <a:srgbClr val="0070C0"/>
                </a:solidFill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11843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2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8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 2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15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14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0455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30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 2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15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14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3276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45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 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15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14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59194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21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 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15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14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8524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32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 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15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14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6259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48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 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15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14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1914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27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 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15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14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5953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62222</TotalTime>
  <Words>598</Words>
  <Application>Microsoft Office PowerPoint</Application>
  <PresentationFormat>Широкоэкранный</PresentationFormat>
  <Paragraphs>231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12567</cp:revision>
  <dcterms:created xsi:type="dcterms:W3CDTF">2018-01-05T16:38:53Z</dcterms:created>
  <dcterms:modified xsi:type="dcterms:W3CDTF">2022-03-28T10:54:12Z</dcterms:modified>
</cp:coreProperties>
</file>