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738" r:id="rId2"/>
    <p:sldId id="1077" r:id="rId3"/>
    <p:sldId id="1065" r:id="rId4"/>
    <p:sldId id="1010" r:id="rId5"/>
    <p:sldId id="1005" r:id="rId6"/>
    <p:sldId id="1015" r:id="rId7"/>
    <p:sldId id="1085" r:id="rId8"/>
    <p:sldId id="1086" r:id="rId9"/>
    <p:sldId id="1072" r:id="rId10"/>
    <p:sldId id="1029" r:id="rId11"/>
    <p:sldId id="1087" r:id="rId12"/>
    <p:sldId id="1088" r:id="rId13"/>
    <p:sldId id="1058" r:id="rId14"/>
    <p:sldId id="1074" r:id="rId15"/>
    <p:sldId id="1090" r:id="rId16"/>
    <p:sldId id="1092" r:id="rId17"/>
    <p:sldId id="1091" r:id="rId18"/>
    <p:sldId id="1081" r:id="rId19"/>
    <p:sldId id="1089" r:id="rId20"/>
    <p:sldId id="1022" r:id="rId21"/>
    <p:sldId id="1027" r:id="rId22"/>
    <p:sldId id="1023" r:id="rId23"/>
    <p:sldId id="1033" r:id="rId24"/>
    <p:sldId id="10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5110"/>
    <a:srgbClr val="F1059D"/>
    <a:srgbClr val="FF4747"/>
    <a:srgbClr val="D3514F"/>
    <a:srgbClr val="2F3242"/>
    <a:srgbClr val="92193A"/>
    <a:srgbClr val="F17D66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watch?v=p2pq5yys521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microsoft.com/office/2007/relationships/hdphoto" Target="../media/hdphoto2.wdp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069-70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989" y="4797574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Як </a:t>
            </a:r>
            <a:r>
              <a:rPr lang="ru-RU" sz="6000" b="1" dirty="0" err="1">
                <a:solidFill>
                  <a:srgbClr val="2F3242"/>
                </a:solidFill>
              </a:rPr>
              <a:t>влаштована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Сонячна</a:t>
            </a:r>
            <a:r>
              <a:rPr lang="ru-RU" sz="6000" b="1" dirty="0">
                <a:solidFill>
                  <a:srgbClr val="2F3242"/>
                </a:solidFill>
              </a:rPr>
              <a:t> система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Сонячна система, її склад. Навчальне відео для дітей. Природознавство  четвертий клас. ЯДС. - YouTub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0792" y="351843"/>
            <a:ext cx="6310393" cy="354959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Чому так кажуть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Горизонтальный свиток 15"/>
          <p:cNvSpPr/>
          <p:nvPr/>
        </p:nvSpPr>
        <p:spPr>
          <a:xfrm>
            <a:off x="1284021" y="1231124"/>
            <a:ext cx="7084704" cy="1620515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Від місяця не зріє пшениця.</a:t>
            </a:r>
          </a:p>
        </p:txBody>
      </p:sp>
      <p:pic>
        <p:nvPicPr>
          <p:cNvPr id="14342" name="Picture 6" descr="28 Collection Of Boy Reading Book Clipart Png - Boy Read A Book Clipart ,  Transparent Cartoon, Free Cliparts &amp;amp; Silhouettes - NetClipar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47412" y="2677049"/>
            <a:ext cx="2314418" cy="3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Горизонтальный свиток 7"/>
          <p:cNvSpPr/>
          <p:nvPr/>
        </p:nvSpPr>
        <p:spPr>
          <a:xfrm>
            <a:off x="1284021" y="2800465"/>
            <a:ext cx="7084704" cy="1620515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Світить місяць, та не гріє.</a:t>
            </a:r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1284021" y="4420980"/>
            <a:ext cx="7084704" cy="1620515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Гарно і при місяці, коли сонця немає.</a:t>
            </a:r>
          </a:p>
        </p:txBody>
      </p:sp>
    </p:spTree>
    <p:extLst>
      <p:ext uri="{BB962C8B-B14F-4D97-AF65-F5344CB8AC3E}">
        <p14:creationId xmlns:p14="http://schemas.microsoft.com/office/powerpoint/2010/main" val="23517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626715"/>
            <a:ext cx="9475636" cy="2464967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4500" dirty="0"/>
              <a:t>     </a:t>
            </a:r>
            <a:r>
              <a:rPr lang="ru-RU" sz="4500" dirty="0" err="1"/>
              <a:t>Припустіть</a:t>
            </a:r>
            <a:r>
              <a:rPr lang="ru-RU" sz="4500" dirty="0"/>
              <a:t>, </a:t>
            </a:r>
            <a:r>
              <a:rPr lang="ru-RU" sz="4500" dirty="0" err="1"/>
              <a:t>чим</a:t>
            </a:r>
            <a:r>
              <a:rPr lang="ru-RU" sz="4500" dirty="0"/>
              <a:t> </a:t>
            </a:r>
            <a:r>
              <a:rPr lang="ru-RU" sz="4500" dirty="0" err="1"/>
              <a:t>відрізняється</a:t>
            </a:r>
            <a:r>
              <a:rPr lang="ru-RU" sz="4500" dirty="0"/>
              <a:t> метеорит </a:t>
            </a:r>
            <a:r>
              <a:rPr lang="ru-RU" sz="4500" dirty="0" err="1"/>
              <a:t>від</a:t>
            </a:r>
            <a:r>
              <a:rPr lang="ru-RU" sz="4500" dirty="0"/>
              <a:t> </a:t>
            </a:r>
            <a:r>
              <a:rPr lang="ru-RU" sz="4500" dirty="0" err="1"/>
              <a:t>звичайного</a:t>
            </a:r>
            <a:r>
              <a:rPr lang="ru-RU" sz="4500" dirty="0"/>
              <a:t> </a:t>
            </a:r>
            <a:r>
              <a:rPr lang="ru-RU" sz="4500" dirty="0" err="1"/>
              <a:t>каменя</a:t>
            </a:r>
            <a:r>
              <a:rPr lang="ru-RU" sz="4500" dirty="0"/>
              <a:t>.</a:t>
            </a:r>
            <a:endParaRPr lang="uk-UA" sz="4500" dirty="0"/>
          </a:p>
        </p:txBody>
      </p:sp>
    </p:spTree>
    <p:extLst>
      <p:ext uri="{BB962C8B-B14F-4D97-AF65-F5344CB8AC3E}">
        <p14:creationId xmlns:p14="http://schemas.microsoft.com/office/powerpoint/2010/main" val="15656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Пошукове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3767" y="1665693"/>
            <a:ext cx="9134700" cy="2504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/>
              <a:t>Використовуючи</a:t>
            </a:r>
            <a:r>
              <a:rPr lang="ru-RU" sz="4000" dirty="0"/>
              <a:t> </a:t>
            </a:r>
            <a:r>
              <a:rPr lang="ru-RU" sz="4000" dirty="0" err="1"/>
              <a:t>різні</a:t>
            </a:r>
            <a:r>
              <a:rPr lang="ru-RU" sz="4000" dirty="0"/>
              <a:t> </a:t>
            </a:r>
            <a:r>
              <a:rPr lang="ru-RU" sz="4000" dirty="0" err="1"/>
              <a:t>джерела</a:t>
            </a:r>
            <a:r>
              <a:rPr lang="ru-RU" sz="4000" dirty="0"/>
              <a:t> </a:t>
            </a:r>
            <a:r>
              <a:rPr lang="ru-RU" sz="4000" dirty="0" err="1"/>
              <a:t>інформації</a:t>
            </a:r>
            <a:r>
              <a:rPr lang="ru-RU" sz="4000" dirty="0"/>
              <a:t>, </a:t>
            </a:r>
            <a:r>
              <a:rPr lang="ru-RU" sz="4000" dirty="0" err="1"/>
              <a:t>дізнайтеся</a:t>
            </a:r>
            <a:r>
              <a:rPr lang="ru-RU" sz="4000" dirty="0"/>
              <a:t>, </a:t>
            </a:r>
            <a:r>
              <a:rPr lang="ru-RU" sz="4000" dirty="0" err="1"/>
              <a:t>чому</a:t>
            </a:r>
            <a:r>
              <a:rPr lang="ru-RU" sz="4000" dirty="0"/>
              <a:t> комета Галлея </a:t>
            </a:r>
            <a:r>
              <a:rPr lang="ru-RU" sz="4000" dirty="0" err="1"/>
              <a:t>отримала</a:t>
            </a:r>
            <a:r>
              <a:rPr lang="ru-RU" sz="4000" dirty="0"/>
              <a:t> </a:t>
            </a:r>
            <a:r>
              <a:rPr lang="ru-RU" sz="4000" dirty="0" err="1"/>
              <a:t>таку</a:t>
            </a:r>
            <a:r>
              <a:rPr lang="ru-RU" sz="4000" dirty="0"/>
              <a:t> </a:t>
            </a:r>
            <a:r>
              <a:rPr lang="ru-RU" sz="4000" dirty="0" err="1"/>
              <a:t>назву</a:t>
            </a:r>
            <a:r>
              <a:rPr lang="ru-RU" sz="4000" dirty="0"/>
              <a:t>. Чим</a:t>
            </a:r>
          </a:p>
          <a:p>
            <a:pPr algn="ctr"/>
            <a:r>
              <a:rPr lang="ru-RU" sz="4000" dirty="0"/>
              <a:t>вона </a:t>
            </a:r>
            <a:r>
              <a:rPr lang="ru-RU" sz="4000" dirty="0" err="1"/>
              <a:t>цікава</a:t>
            </a:r>
            <a:r>
              <a:rPr lang="ru-RU" sz="4000" dirty="0"/>
              <a:t> для </a:t>
            </a:r>
            <a:r>
              <a:rPr lang="ru-RU" sz="4000" dirty="0" err="1"/>
              <a:t>вчених</a:t>
            </a:r>
            <a:r>
              <a:rPr lang="ru-RU" sz="4000" dirty="0"/>
              <a:t>?</a:t>
            </a:r>
            <a:endParaRPr lang="uk-UA" sz="4000" dirty="0"/>
          </a:p>
        </p:txBody>
      </p:sp>
      <p:pic>
        <p:nvPicPr>
          <p:cNvPr id="1026" name="Picture 2" descr="Стратегії пошуку відомостей в інтернеті Шевченко Р.О., 2015 — Вікі ЦДП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730" y="4480210"/>
            <a:ext cx="3983568" cy="22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25455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9" y="1841711"/>
            <a:ext cx="8281370" cy="40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Підпиши планети Сонячної системи на малюнку.</a:t>
            </a:r>
          </a:p>
        </p:txBody>
      </p:sp>
      <p:pic>
        <p:nvPicPr>
          <p:cNvPr id="8194" name="Picture 2" descr="4 липня у Сонячній системі пройде унікальний парад планет - 1NEWS.COM.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2502" y="2320653"/>
            <a:ext cx="6743775" cy="439267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3956538" y="3216291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57046" y="3799514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962776" y="3681879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57068" y="4629808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301127" y="4113249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611535" y="5532628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584831" y="5067039"/>
            <a:ext cx="1163515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71846" y="6314740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000" y="3109552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Меркурій </a:t>
            </a:r>
            <a:endParaRPr lang="ru-RU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1990766" y="3700731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Венера  </a:t>
            </a:r>
            <a:endParaRPr lang="ru-RU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4747064" y="3587436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Земля  </a:t>
            </a:r>
            <a:endParaRPr lang="ru-RU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3079530" y="4526580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Марс </a:t>
            </a:r>
            <a:endParaRPr lang="ru-RU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6094308" y="4019523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Юпітер  </a:t>
            </a:r>
            <a:endParaRPr lang="ru-RU" sz="2500" dirty="0"/>
          </a:p>
        </p:txBody>
      </p:sp>
      <p:sp>
        <p:nvSpPr>
          <p:cNvPr id="26" name="TextBox 25"/>
          <p:cNvSpPr txBox="1"/>
          <p:nvPr/>
        </p:nvSpPr>
        <p:spPr>
          <a:xfrm>
            <a:off x="4433997" y="5437201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Сатурн  </a:t>
            </a:r>
            <a:endParaRPr lang="ru-RU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7124699" y="4960147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Уран  </a:t>
            </a:r>
            <a:endParaRPr lang="ru-RU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6123589" y="6197988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Нептун  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574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7049" y="1751063"/>
            <a:ext cx="9991305" cy="803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Пронумеруй планети в порядку їхнього віддалення від Сонця. Перевірте одне одного.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4070" y="2662517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44070" y="3245223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424516" y="2666999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424516" y="3249705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104962" y="2662517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104962" y="3245223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85408" y="2662517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785408" y="3245223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239577" y="2614281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Земля </a:t>
            </a:r>
            <a:endParaRPr lang="ru-RU" sz="3500" dirty="0"/>
          </a:p>
        </p:txBody>
      </p:sp>
      <p:sp>
        <p:nvSpPr>
          <p:cNvPr id="20" name="TextBox 19"/>
          <p:cNvSpPr txBox="1"/>
          <p:nvPr/>
        </p:nvSpPr>
        <p:spPr>
          <a:xfrm>
            <a:off x="1239577" y="3218329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Уран  </a:t>
            </a:r>
            <a:endParaRPr lang="ru-RU" sz="35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4183" y="2614281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Марс  </a:t>
            </a:r>
            <a:endParaRPr lang="ru-RU" sz="3500" dirty="0"/>
          </a:p>
        </p:txBody>
      </p:sp>
      <p:sp>
        <p:nvSpPr>
          <p:cNvPr id="22" name="TextBox 21"/>
          <p:cNvSpPr txBox="1"/>
          <p:nvPr/>
        </p:nvSpPr>
        <p:spPr>
          <a:xfrm>
            <a:off x="3924183" y="3218329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Венера   </a:t>
            </a:r>
            <a:endParaRPr lang="ru-RU" sz="3500" dirty="0"/>
          </a:p>
        </p:txBody>
      </p:sp>
      <p:sp>
        <p:nvSpPr>
          <p:cNvPr id="23" name="TextBox 22"/>
          <p:cNvSpPr txBox="1"/>
          <p:nvPr/>
        </p:nvSpPr>
        <p:spPr>
          <a:xfrm>
            <a:off x="6608789" y="2610556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Сатурн  </a:t>
            </a:r>
            <a:endParaRPr lang="ru-RU" sz="3500" dirty="0"/>
          </a:p>
        </p:txBody>
      </p:sp>
      <p:sp>
        <p:nvSpPr>
          <p:cNvPr id="24" name="TextBox 23"/>
          <p:cNvSpPr txBox="1"/>
          <p:nvPr/>
        </p:nvSpPr>
        <p:spPr>
          <a:xfrm>
            <a:off x="6608789" y="3214604"/>
            <a:ext cx="20586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Меркурій   </a:t>
            </a:r>
            <a:endParaRPr lang="ru-RU" sz="3500" dirty="0"/>
          </a:p>
        </p:txBody>
      </p:sp>
      <p:sp>
        <p:nvSpPr>
          <p:cNvPr id="25" name="TextBox 24"/>
          <p:cNvSpPr txBox="1"/>
          <p:nvPr/>
        </p:nvSpPr>
        <p:spPr>
          <a:xfrm>
            <a:off x="9253377" y="2610556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Нептун  </a:t>
            </a:r>
            <a:endParaRPr lang="ru-RU" sz="3500" dirty="0"/>
          </a:p>
        </p:txBody>
      </p:sp>
      <p:sp>
        <p:nvSpPr>
          <p:cNvPr id="26" name="TextBox 25"/>
          <p:cNvSpPr txBox="1"/>
          <p:nvPr/>
        </p:nvSpPr>
        <p:spPr>
          <a:xfrm>
            <a:off x="9253377" y="3214604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Юпітер   </a:t>
            </a:r>
            <a:endParaRPr lang="ru-RU" sz="3500" dirty="0"/>
          </a:p>
        </p:txBody>
      </p:sp>
      <p:sp>
        <p:nvSpPr>
          <p:cNvPr id="10" name="TextBox 9"/>
          <p:cNvSpPr txBox="1"/>
          <p:nvPr/>
        </p:nvSpPr>
        <p:spPr>
          <a:xfrm>
            <a:off x="6082550" y="3113536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1</a:t>
            </a:r>
            <a:endParaRPr lang="ru-RU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97944" y="3137660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2</a:t>
            </a:r>
            <a:endParaRPr lang="ru-RU" sz="4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7369" y="2530830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3</a:t>
            </a:r>
            <a:endParaRPr lang="ru-RU" sz="4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762996" y="3113536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5</a:t>
            </a:r>
            <a:endParaRPr lang="ru-RU" sz="4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02185" y="2539578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4</a:t>
            </a:r>
            <a:endParaRPr lang="ru-RU" sz="4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72246" y="2539578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6</a:t>
            </a:r>
            <a:endParaRPr lang="ru-RU" sz="4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0769" y="3108891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7</a:t>
            </a:r>
            <a:endParaRPr lang="ru-RU" sz="4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766914" y="2530830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8</a:t>
            </a:r>
            <a:endParaRPr lang="ru-RU" sz="4000" b="1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092502" y="4161507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577049" y="4714961"/>
            <a:ext cx="9991305" cy="67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Запиши назву небесного тіла, яке найкраще видно із Землі.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9500" y="5638057"/>
            <a:ext cx="792545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uk-UA" dirty="0"/>
              <a:t>___________________________________________________________________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571700" y="5520377"/>
            <a:ext cx="77157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dirty="0"/>
              <a:t>Місяць 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33183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9500" y="1800494"/>
            <a:ext cx="8359253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Розфарбуй комету та підпиши її будову.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9253" y="2377329"/>
            <a:ext cx="5243453" cy="4388639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7306236" y="5943600"/>
            <a:ext cx="2976282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2959253" y="4787153"/>
            <a:ext cx="2976282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824754" y="3143582"/>
            <a:ext cx="2976282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02706" y="5410682"/>
            <a:ext cx="20586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Ядро    </a:t>
            </a:r>
            <a:endParaRPr lang="ru-RU" sz="3500" dirty="0"/>
          </a:p>
        </p:txBody>
      </p:sp>
      <p:sp>
        <p:nvSpPr>
          <p:cNvPr id="20" name="TextBox 19"/>
          <p:cNvSpPr txBox="1"/>
          <p:nvPr/>
        </p:nvSpPr>
        <p:spPr>
          <a:xfrm>
            <a:off x="2959253" y="4256177"/>
            <a:ext cx="20586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Кома     </a:t>
            </a:r>
            <a:endParaRPr lang="ru-RU" sz="3500" dirty="0"/>
          </a:p>
        </p:txBody>
      </p:sp>
      <p:sp>
        <p:nvSpPr>
          <p:cNvPr id="21" name="TextBox 20"/>
          <p:cNvSpPr txBox="1"/>
          <p:nvPr/>
        </p:nvSpPr>
        <p:spPr>
          <a:xfrm>
            <a:off x="1609500" y="2600512"/>
            <a:ext cx="20586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Хвіст     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65856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9500" y="1800494"/>
            <a:ext cx="8359253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Познач       , які твердження про Місяць є правильними.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7068" y="1777523"/>
            <a:ext cx="411111" cy="470789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611303" y="2664794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611303" y="3247500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613660" y="3829561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613660" y="4412267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609500" y="4999464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106810" y="2616558"/>
            <a:ext cx="9103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Зміна вигляду Місяця на небі – це його фази. </a:t>
            </a:r>
            <a:endParaRPr lang="ru-RU" sz="3500" dirty="0"/>
          </a:p>
        </p:txBody>
      </p:sp>
      <p:sp>
        <p:nvSpPr>
          <p:cNvPr id="31" name="TextBox 30"/>
          <p:cNvSpPr txBox="1"/>
          <p:nvPr/>
        </p:nvSpPr>
        <p:spPr>
          <a:xfrm>
            <a:off x="2106810" y="3220606"/>
            <a:ext cx="9103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Місяць обертається тільки навколо Землі.  </a:t>
            </a:r>
            <a:endParaRPr lang="ru-RU" sz="3500" dirty="0"/>
          </a:p>
        </p:txBody>
      </p:sp>
      <p:sp>
        <p:nvSpPr>
          <p:cNvPr id="32" name="TextBox 31"/>
          <p:cNvSpPr txBox="1"/>
          <p:nvPr/>
        </p:nvSpPr>
        <p:spPr>
          <a:xfrm>
            <a:off x="2113327" y="3776843"/>
            <a:ext cx="98705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Місяць – розпечена куля. Тому його видно на небі.  </a:t>
            </a:r>
            <a:endParaRPr lang="ru-RU" sz="3500" dirty="0"/>
          </a:p>
        </p:txBody>
      </p:sp>
      <p:sp>
        <p:nvSpPr>
          <p:cNvPr id="33" name="TextBox 32"/>
          <p:cNvSpPr txBox="1"/>
          <p:nvPr/>
        </p:nvSpPr>
        <p:spPr>
          <a:xfrm>
            <a:off x="2113326" y="4380891"/>
            <a:ext cx="93782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Місяць учетверо менший за нашу планету.   </a:t>
            </a:r>
            <a:endParaRPr lang="ru-RU" sz="3500" dirty="0"/>
          </a:p>
        </p:txBody>
      </p:sp>
      <p:sp>
        <p:nvSpPr>
          <p:cNvPr id="34" name="TextBox 33"/>
          <p:cNvSpPr txBox="1"/>
          <p:nvPr/>
        </p:nvSpPr>
        <p:spPr>
          <a:xfrm>
            <a:off x="2113326" y="4947503"/>
            <a:ext cx="95013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На Місяці немає повітря, тому не існує життя.</a:t>
            </a:r>
            <a:endParaRPr lang="ru-RU" sz="3500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68" y="2631331"/>
            <a:ext cx="411111" cy="470789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67" y="4353774"/>
            <a:ext cx="411111" cy="47078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67" y="4970321"/>
            <a:ext cx="414564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80227" y="1751063"/>
            <a:ext cx="8850702" cy="540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Установити відповідності за допомогою стрілок.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21761" y="3083312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Метеор </a:t>
            </a:r>
            <a:endParaRPr lang="ru-RU" sz="35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21761" y="2372231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Метеорит </a:t>
            </a:r>
            <a:endParaRPr lang="ru-RU" sz="35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21761" y="3794393"/>
            <a:ext cx="2175478" cy="593539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Астероїд </a:t>
            </a:r>
            <a:endParaRPr lang="ru-RU" sz="35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21761" y="4499842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Комета </a:t>
            </a:r>
            <a:endParaRPr lang="ru-RU" sz="35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772366" y="3382574"/>
            <a:ext cx="7150003" cy="909544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Холодне небесне тіло, що складається із замерзлих газів, води й твердих частинок.</a:t>
            </a:r>
            <a:endParaRPr lang="ru-RU" sz="30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772366" y="2402057"/>
            <a:ext cx="6842272" cy="874249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Великі уламки метеорів, які не згоріли в атмосфері й сягнули земної поверхні.</a:t>
            </a:r>
            <a:endParaRPr lang="ru-RU" sz="30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772366" y="4396223"/>
            <a:ext cx="5135339" cy="429858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«Зорі, що падають».</a:t>
            </a:r>
            <a:endParaRPr lang="ru-RU" sz="30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72366" y="4941603"/>
            <a:ext cx="5135339" cy="433468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«Малі планети».</a:t>
            </a:r>
            <a:endParaRPr lang="ru-RU" sz="3000" dirty="0"/>
          </a:p>
        </p:txBody>
      </p:sp>
      <p:cxnSp>
        <p:nvCxnSpPr>
          <p:cNvPr id="11" name="Прямая соединительная линия 10"/>
          <p:cNvCxnSpPr>
            <a:endCxn id="26" idx="1"/>
          </p:cNvCxnSpPr>
          <p:nvPr/>
        </p:nvCxnSpPr>
        <p:spPr>
          <a:xfrm>
            <a:off x="2697239" y="2709871"/>
            <a:ext cx="2075127" cy="1293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27" idx="1"/>
          </p:cNvCxnSpPr>
          <p:nvPr/>
        </p:nvCxnSpPr>
        <p:spPr>
          <a:xfrm>
            <a:off x="2697239" y="3402046"/>
            <a:ext cx="2075127" cy="12091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endCxn id="30" idx="1"/>
          </p:cNvCxnSpPr>
          <p:nvPr/>
        </p:nvCxnSpPr>
        <p:spPr>
          <a:xfrm>
            <a:off x="2709097" y="4095521"/>
            <a:ext cx="2063269" cy="1062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25" idx="1"/>
          </p:cNvCxnSpPr>
          <p:nvPr/>
        </p:nvCxnSpPr>
        <p:spPr>
          <a:xfrm flipV="1">
            <a:off x="2685381" y="3837346"/>
            <a:ext cx="2086985" cy="100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bg1"/>
                </a:solidFill>
              </a:rPr>
              <a:t>Щоби відкрити інтерактивне завдання, натисніть на помаранчевий прямокутник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9646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7" y="1212491"/>
            <a:ext cx="9367438" cy="5765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небесні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тіла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входять</a:t>
            </a:r>
            <a:r>
              <a:rPr lang="ru-RU" sz="3000" dirty="0">
                <a:solidFill>
                  <a:prstClr val="white"/>
                </a:solidFill>
              </a:rPr>
              <a:t> до складу </a:t>
            </a:r>
            <a:r>
              <a:rPr lang="ru-RU" sz="3000" dirty="0" err="1">
                <a:solidFill>
                  <a:prstClr val="white"/>
                </a:solidFill>
              </a:rPr>
              <a:t>Сонячної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системи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11438" y="56792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1975508"/>
            <a:ext cx="9367441" cy="8853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Намалюйте в </a:t>
            </a:r>
            <a:r>
              <a:rPr lang="ru-RU" sz="3000" dirty="0" err="1">
                <a:solidFill>
                  <a:prstClr val="white"/>
                </a:solidFill>
              </a:rPr>
              <a:t>зошиті</a:t>
            </a:r>
            <a:r>
              <a:rPr lang="ru-RU" sz="3000" dirty="0">
                <a:solidFill>
                  <a:prstClr val="white"/>
                </a:solidFill>
              </a:rPr>
              <a:t> схему </a:t>
            </a:r>
            <a:r>
              <a:rPr lang="ru-RU" sz="3000" dirty="0" err="1">
                <a:solidFill>
                  <a:prstClr val="white"/>
                </a:solidFill>
              </a:rPr>
              <a:t>Сонячної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системи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або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виготовте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її</a:t>
            </a:r>
            <a:r>
              <a:rPr lang="ru-RU" sz="3000" dirty="0">
                <a:solidFill>
                  <a:prstClr val="white"/>
                </a:solidFill>
              </a:rPr>
              <a:t> модель </a:t>
            </a:r>
            <a:r>
              <a:rPr lang="ru-RU" sz="3000" dirty="0" err="1">
                <a:solidFill>
                  <a:prstClr val="white"/>
                </a:solidFill>
              </a:rPr>
              <a:t>із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пластиліну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4" y="3047337"/>
            <a:ext cx="9367441" cy="576577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</a:t>
            </a:r>
            <a:r>
              <a:rPr lang="ru-RU" sz="3000" dirty="0" smtClean="0">
                <a:solidFill>
                  <a:prstClr val="white"/>
                </a:solidFill>
              </a:rPr>
              <a:t>. </a:t>
            </a:r>
            <a:r>
              <a:rPr lang="ru-RU" sz="3000" dirty="0">
                <a:solidFill>
                  <a:prstClr val="white"/>
                </a:solidFill>
              </a:rPr>
              <a:t>Чому </a:t>
            </a:r>
            <a:r>
              <a:rPr lang="ru-RU" sz="3000" dirty="0" err="1">
                <a:solidFill>
                  <a:prstClr val="white"/>
                </a:solidFill>
              </a:rPr>
              <a:t>комети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називають</a:t>
            </a:r>
            <a:r>
              <a:rPr lang="ru-RU" sz="3000" dirty="0">
                <a:solidFill>
                  <a:prstClr val="white"/>
                </a:solidFill>
              </a:rPr>
              <a:t> «</a:t>
            </a:r>
            <a:r>
              <a:rPr lang="ru-RU" sz="3000" dirty="0" err="1">
                <a:solidFill>
                  <a:prstClr val="white"/>
                </a:solidFill>
              </a:rPr>
              <a:t>брудним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сніжком</a:t>
            </a:r>
            <a:r>
              <a:rPr lang="ru-RU" sz="3000" dirty="0">
                <a:solidFill>
                  <a:prstClr val="white"/>
                </a:solidFill>
              </a:rPr>
              <a:t>»?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4" y="3810353"/>
            <a:ext cx="9367441" cy="550143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</a:t>
            </a:r>
            <a:r>
              <a:rPr lang="uk-UA" sz="3000" dirty="0" smtClean="0">
                <a:solidFill>
                  <a:prstClr val="white"/>
                </a:solidFill>
              </a:rPr>
              <a:t>. </a:t>
            </a:r>
            <a:r>
              <a:rPr lang="ru-RU" sz="3000" dirty="0">
                <a:solidFill>
                  <a:prstClr val="white"/>
                </a:solidFill>
              </a:rPr>
              <a:t>Яка </a:t>
            </a:r>
            <a:r>
              <a:rPr lang="ru-RU" sz="3000" dirty="0" err="1">
                <a:solidFill>
                  <a:prstClr val="white"/>
                </a:solidFill>
              </a:rPr>
              <a:t>будова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комети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344" y="4546935"/>
            <a:ext cx="9367441" cy="97215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000" dirty="0">
                <a:solidFill>
                  <a:prstClr val="white"/>
                </a:solidFill>
              </a:rPr>
              <a:t>5</a:t>
            </a:r>
            <a:r>
              <a:rPr lang="uk-UA" sz="3000" dirty="0" smtClean="0">
                <a:solidFill>
                  <a:prstClr val="white"/>
                </a:solidFill>
              </a:rPr>
              <a:t>. </a:t>
            </a:r>
            <a:r>
              <a:rPr lang="ru-RU" sz="3000" dirty="0">
                <a:solidFill>
                  <a:prstClr val="white"/>
                </a:solidFill>
              </a:rPr>
              <a:t>Що </a:t>
            </a:r>
            <a:r>
              <a:rPr lang="ru-RU" sz="3000" dirty="0" err="1">
                <a:solidFill>
                  <a:prstClr val="white"/>
                </a:solidFill>
              </a:rPr>
              <a:t>таке</a:t>
            </a:r>
            <a:r>
              <a:rPr lang="ru-RU" sz="3000" dirty="0">
                <a:solidFill>
                  <a:prstClr val="white"/>
                </a:solidFill>
              </a:rPr>
              <a:t> «</a:t>
            </a:r>
            <a:r>
              <a:rPr lang="ru-RU" sz="3000" dirty="0" err="1">
                <a:solidFill>
                  <a:prstClr val="white"/>
                </a:solidFill>
              </a:rPr>
              <a:t>зорепад</a:t>
            </a:r>
            <a:r>
              <a:rPr lang="ru-RU" sz="3000" dirty="0">
                <a:solidFill>
                  <a:prstClr val="white"/>
                </a:solidFill>
              </a:rPr>
              <a:t>»?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доводилося</a:t>
            </a:r>
            <a:r>
              <a:rPr lang="ru-RU" sz="3000" dirty="0">
                <a:solidFill>
                  <a:prstClr val="white"/>
                </a:solidFill>
              </a:rPr>
              <a:t> вам </a:t>
            </a:r>
            <a:r>
              <a:rPr lang="ru-RU" sz="3000" dirty="0" err="1">
                <a:solidFill>
                  <a:prstClr val="white"/>
                </a:solidFill>
              </a:rPr>
              <a:t>спостерігати</a:t>
            </a:r>
            <a:r>
              <a:rPr lang="ru-RU" sz="3000" dirty="0">
                <a:solidFill>
                  <a:prstClr val="white"/>
                </a:solidFill>
              </a:rPr>
              <a:t> за таким </a:t>
            </a:r>
            <a:r>
              <a:rPr lang="ru-RU" sz="3000" dirty="0" err="1">
                <a:solidFill>
                  <a:prstClr val="white"/>
                </a:solidFill>
              </a:rPr>
              <a:t>явищем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DD681-8BA8-4020-A1D3-D8A5C901DA8E}"/>
              </a:ext>
            </a:extLst>
          </p:cNvPr>
          <p:cNvSpPr txBox="1"/>
          <p:nvPr/>
        </p:nvSpPr>
        <p:spPr>
          <a:xfrm>
            <a:off x="1422857" y="1456402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rgbClr val="2F3242"/>
                </a:solidFill>
              </a:rPr>
              <a:t>Пролунав уже дзвінок,</a:t>
            </a:r>
          </a:p>
          <a:p>
            <a:r>
              <a:rPr lang="uk-UA" sz="4400" b="1" dirty="0">
                <a:solidFill>
                  <a:srgbClr val="2F3242"/>
                </a:solidFill>
              </a:rPr>
              <a:t>Нас покликав 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DB418-2C92-46F5-BD07-574CECD5A1FB}"/>
              </a:ext>
            </a:extLst>
          </p:cNvPr>
          <p:cNvSpPr txBox="1"/>
          <p:nvPr/>
        </p:nvSpPr>
        <p:spPr>
          <a:xfrm>
            <a:off x="5577413" y="2133511"/>
            <a:ext cx="6246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rgbClr val="00B050"/>
                </a:solidFill>
              </a:rPr>
              <a:t>У</a:t>
            </a:r>
          </a:p>
          <a:p>
            <a:r>
              <a:rPr lang="uk-UA" sz="6600" b="1" dirty="0">
                <a:solidFill>
                  <a:srgbClr val="C00000"/>
                </a:solidFill>
              </a:rPr>
              <a:t>Р</a:t>
            </a:r>
            <a:r>
              <a:rPr lang="uk-UA" sz="6600" b="1" dirty="0">
                <a:solidFill>
                  <a:srgbClr val="FFC000"/>
                </a:solidFill>
              </a:rPr>
              <a:t>О</a:t>
            </a:r>
          </a:p>
          <a:p>
            <a:r>
              <a:rPr lang="uk-UA" sz="6600" b="1" dirty="0">
                <a:solidFill>
                  <a:srgbClr val="295FFF"/>
                </a:solidFill>
              </a:rPr>
              <a:t>К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FB145F-7A9B-4F4C-8B85-A4812DFAEC6F}"/>
              </a:ext>
            </a:extLst>
          </p:cNvPr>
          <p:cNvSpPr/>
          <p:nvPr/>
        </p:nvSpPr>
        <p:spPr>
          <a:xfrm>
            <a:off x="6202126" y="2133511"/>
            <a:ext cx="2535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уважні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7785DAE-87C5-497F-957F-8E76F3D3E078}"/>
              </a:ext>
            </a:extLst>
          </p:cNvPr>
          <p:cNvSpPr/>
          <p:nvPr/>
        </p:nvSpPr>
        <p:spPr>
          <a:xfrm>
            <a:off x="6214737" y="3118396"/>
            <a:ext cx="2879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розумні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78A290A-2F86-4D7C-A6C3-171C533E8029}"/>
              </a:ext>
            </a:extLst>
          </p:cNvPr>
          <p:cNvSpPr/>
          <p:nvPr/>
        </p:nvSpPr>
        <p:spPr>
          <a:xfrm>
            <a:off x="6309439" y="4134058"/>
            <a:ext cx="4231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організовані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3E9847-ED53-47FB-A8E2-1C8A62844A78}"/>
              </a:ext>
            </a:extLst>
          </p:cNvPr>
          <p:cNvSpPr/>
          <p:nvPr/>
        </p:nvSpPr>
        <p:spPr>
          <a:xfrm>
            <a:off x="6240774" y="5194933"/>
            <a:ext cx="2961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кмітливі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Новини НВК№1: Останній дзвоник 2015">
            <a:extLst>
              <a:ext uri="{FF2B5EF4-FFF2-40B4-BE49-F238E27FC236}">
                <a16:creationId xmlns:a16="http://schemas.microsoft.com/office/drawing/2014/main" id="{C8806CB6-7BFA-4479-BCE6-9851A534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2715" y="2940587"/>
            <a:ext cx="3125787" cy="34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11438" y="56792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317505" y="4265145"/>
            <a:ext cx="9367441" cy="97215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000" dirty="0">
                <a:solidFill>
                  <a:prstClr val="white"/>
                </a:solidFill>
              </a:rPr>
              <a:t>8.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найбільші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труднощі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відчули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під</a:t>
            </a:r>
            <a:r>
              <a:rPr lang="ru-RU" sz="3000" dirty="0">
                <a:solidFill>
                  <a:prstClr val="white"/>
                </a:solidFill>
              </a:rPr>
              <a:t> час </a:t>
            </a:r>
            <a:r>
              <a:rPr lang="ru-RU" sz="3000" dirty="0" err="1">
                <a:solidFill>
                  <a:prstClr val="white"/>
                </a:solidFill>
              </a:rPr>
              <a:t>вивчення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цієї</a:t>
            </a:r>
            <a:r>
              <a:rPr lang="ru-RU" sz="3000" dirty="0">
                <a:solidFill>
                  <a:prstClr val="white"/>
                </a:solidFill>
              </a:rPr>
              <a:t> теми? Як </a:t>
            </a:r>
            <a:r>
              <a:rPr lang="ru-RU" sz="3000" dirty="0" err="1">
                <a:solidFill>
                  <a:prstClr val="white"/>
                </a:solidFill>
              </a:rPr>
              <a:t>плануєте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їх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здолати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7507" y="1318582"/>
            <a:ext cx="9367441" cy="5765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6. Чим метеор </a:t>
            </a:r>
            <a:r>
              <a:rPr lang="ru-RU" sz="3000" dirty="0" err="1">
                <a:solidFill>
                  <a:prstClr val="white"/>
                </a:solidFill>
              </a:rPr>
              <a:t>відрізняється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від</a:t>
            </a:r>
            <a:r>
              <a:rPr lang="ru-RU" sz="3000" dirty="0">
                <a:solidFill>
                  <a:prstClr val="white"/>
                </a:solidFill>
              </a:rPr>
              <a:t> метеорита?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17506" y="2065529"/>
            <a:ext cx="9367441" cy="202924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 7. </a:t>
            </a:r>
            <a:r>
              <a:rPr lang="ru-RU" sz="3000" dirty="0" err="1">
                <a:solidFill>
                  <a:prstClr val="white"/>
                </a:solidFill>
              </a:rPr>
              <a:t>Продовжіть</a:t>
            </a:r>
            <a:r>
              <a:rPr lang="ru-RU" sz="3000" dirty="0">
                <a:solidFill>
                  <a:prstClr val="white"/>
                </a:solidFill>
              </a:rPr>
              <a:t> речення:</a:t>
            </a:r>
          </a:p>
          <a:p>
            <a:r>
              <a:rPr lang="ru-RU" sz="3000" dirty="0">
                <a:solidFill>
                  <a:prstClr val="white"/>
                </a:solidFill>
              </a:rPr>
              <a:t> «</a:t>
            </a:r>
            <a:r>
              <a:rPr lang="ru-RU" sz="3000" dirty="0" err="1">
                <a:solidFill>
                  <a:prstClr val="white"/>
                </a:solidFill>
              </a:rPr>
              <a:t>Сьогодні</a:t>
            </a:r>
            <a:r>
              <a:rPr lang="ru-RU" sz="3000" dirty="0">
                <a:solidFill>
                  <a:prstClr val="white"/>
                </a:solidFill>
              </a:rPr>
              <a:t> я </a:t>
            </a:r>
            <a:r>
              <a:rPr lang="ru-RU" sz="3000" dirty="0" err="1">
                <a:solidFill>
                  <a:prstClr val="white"/>
                </a:solidFill>
              </a:rPr>
              <a:t>дізнався</a:t>
            </a:r>
            <a:r>
              <a:rPr lang="ru-RU" sz="3000" dirty="0">
                <a:solidFill>
                  <a:prstClr val="white"/>
                </a:solidFill>
              </a:rPr>
              <a:t>/</a:t>
            </a:r>
            <a:r>
              <a:rPr lang="ru-RU" sz="3000" dirty="0" err="1">
                <a:solidFill>
                  <a:prstClr val="white"/>
                </a:solidFill>
              </a:rPr>
              <a:t>дізналася</a:t>
            </a:r>
            <a:r>
              <a:rPr lang="ru-RU" sz="3000" dirty="0">
                <a:solidFill>
                  <a:prstClr val="white"/>
                </a:solidFill>
              </a:rPr>
              <a:t>….»;</a:t>
            </a:r>
          </a:p>
          <a:p>
            <a:r>
              <a:rPr lang="ru-RU" sz="3000" dirty="0">
                <a:solidFill>
                  <a:prstClr val="white"/>
                </a:solidFill>
              </a:rPr>
              <a:t> «Я </a:t>
            </a:r>
            <a:r>
              <a:rPr lang="ru-RU" sz="3000" dirty="0" err="1">
                <a:solidFill>
                  <a:prstClr val="white"/>
                </a:solidFill>
              </a:rPr>
              <a:t>зрозумів</a:t>
            </a:r>
            <a:r>
              <a:rPr lang="ru-RU" sz="3000" dirty="0">
                <a:solidFill>
                  <a:prstClr val="white"/>
                </a:solidFill>
              </a:rPr>
              <a:t>/</a:t>
            </a:r>
            <a:r>
              <a:rPr lang="ru-RU" sz="3000" dirty="0" err="1">
                <a:solidFill>
                  <a:prstClr val="white"/>
                </a:solidFill>
              </a:rPr>
              <a:t>зрозуміла</a:t>
            </a:r>
            <a:r>
              <a:rPr lang="ru-RU" sz="3000" dirty="0">
                <a:solidFill>
                  <a:prstClr val="white"/>
                </a:solidFill>
              </a:rPr>
              <a:t>…»;</a:t>
            </a:r>
          </a:p>
          <a:p>
            <a:r>
              <a:rPr lang="ru-RU" sz="3000" dirty="0">
                <a:solidFill>
                  <a:prstClr val="white"/>
                </a:solidFill>
              </a:rPr>
              <a:t> «Я </a:t>
            </a:r>
            <a:r>
              <a:rPr lang="ru-RU" sz="3000" dirty="0" err="1">
                <a:solidFill>
                  <a:prstClr val="white"/>
                </a:solidFill>
              </a:rPr>
              <a:t>спробую</a:t>
            </a:r>
            <a:r>
              <a:rPr lang="ru-RU" sz="3000" dirty="0">
                <a:solidFill>
                  <a:prstClr val="white"/>
                </a:solidFill>
              </a:rPr>
              <a:t>…».</a:t>
            </a:r>
            <a:endParaRPr lang="uk-UA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04946" y="1265380"/>
            <a:ext cx="7682716" cy="44320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…за рік на Землю падає майже 2000 метеоритів. Вони вдаряються об поверхню Землі з величезною силою, унаслідок чого відбувається вибух. І якщо метеорит великий, то на місці падіння утворюється западина округлої форми.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7 самых известных метеоритов на Земле — National Geographic Россия: красота  мира в каждом кадр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466" y="1778977"/>
            <a:ext cx="4076636" cy="2546838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69-73, </a:t>
            </a:r>
            <a:r>
              <a:rPr lang="ru-RU" sz="3000" b="1" dirty="0" err="1">
                <a:solidFill>
                  <a:srgbClr val="2F3242"/>
                </a:solidFill>
              </a:rPr>
              <a:t>пошукове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  <a:r>
              <a:rPr lang="ru-RU" sz="3000" b="1" dirty="0" err="1">
                <a:solidFill>
                  <a:srgbClr val="2F3242"/>
                </a:solidFill>
              </a:rPr>
              <a:t>завдання</a:t>
            </a:r>
            <a:r>
              <a:rPr lang="ru-RU" sz="3000" b="1" dirty="0">
                <a:solidFill>
                  <a:srgbClr val="2F3242"/>
                </a:solidFill>
              </a:rPr>
              <a:t>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с.69-73, пошукове завдання.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«ПОПС»</a:t>
            </a:r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7262056" y="1765740"/>
            <a:ext cx="3787452" cy="1829297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вважаю, що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Тому що …</a:t>
            </a:r>
          </a:p>
        </p:txBody>
      </p:sp>
      <p:pic>
        <p:nvPicPr>
          <p:cNvPr id="12290" name="Picture 2" descr="Певица — стоковый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100000" l="0" r="100000">
                        <a14:foregroundMark x1="68496" y1="20333" x2="68496" y2="20333"/>
                        <a14:foregroundMark x1="76626" y1="17000" x2="76626" y2="17000"/>
                        <a14:foregroundMark x1="79878" y1="16000" x2="79878" y2="16000"/>
                        <a14:foregroundMark x1="81911" y1="21667" x2="81911" y2="21667"/>
                        <a14:foregroundMark x1="82317" y1="62833" x2="82317" y2="62833"/>
                        <a14:foregroundMark x1="83130" y1="91000" x2="83130" y2="91000"/>
                        <a14:foregroundMark x1="88618" y1="92667" x2="88618" y2="92667"/>
                        <a14:foregroundMark x1="76220" y1="92667" x2="76220" y2="92667"/>
                        <a14:foregroundMark x1="84350" y1="76167" x2="84350" y2="76167"/>
                        <a14:foregroundMark x1="82317" y1="44167" x2="82317" y2="44167"/>
                        <a14:foregroundMark x1="81504" y1="30667" x2="81504" y2="30667"/>
                        <a14:foregroundMark x1="43699" y1="27333" x2="43699" y2="27333"/>
                        <a14:foregroundMark x1="47764" y1="27333" x2="47764" y2="27333"/>
                        <a14:foregroundMark x1="36585" y1="29000" x2="36585" y2="29000"/>
                        <a14:foregroundMark x1="65650" y1="19000" x2="65650" y2="19000"/>
                        <a14:foregroundMark x1="70935" y1="17667" x2="70935" y2="17667"/>
                        <a14:foregroundMark x1="73780" y1="18667" x2="73780" y2="18667"/>
                        <a14:foregroundMark x1="72154" y1="21000" x2="72154" y2="21000"/>
                        <a14:foregroundMark x1="70528" y1="21000" x2="70528" y2="21000"/>
                        <a14:foregroundMark x1="67276" y1="22333" x2="67276" y2="22333"/>
                        <a14:foregroundMark x1="70935" y1="22333" x2="70935" y2="22333"/>
                        <a14:foregroundMark x1="83537" y1="14000" x2="83537" y2="14000"/>
                        <a14:foregroundMark x1="75813" y1="16333" x2="75813" y2="16333"/>
                        <a14:foregroundMark x1="77846" y1="14667" x2="77846" y2="14667"/>
                        <a14:foregroundMark x1="75000" y1="19333" x2="75000" y2="19333"/>
                        <a14:foregroundMark x1="81098" y1="18667" x2="81098" y2="18667"/>
                        <a14:foregroundMark x1="80691" y1="26667" x2="80691" y2="26667"/>
                        <a14:foregroundMark x1="82724" y1="39167" x2="82724" y2="39167"/>
                        <a14:foregroundMark x1="56707" y1="87333" x2="56707" y2="87333"/>
                        <a14:foregroundMark x1="52236" y1="87000" x2="52236" y2="87000"/>
                        <a14:foregroundMark x1="35366" y1="91000" x2="35366" y2="91000"/>
                        <a14:foregroundMark x1="35366" y1="87000" x2="35366" y2="87000"/>
                        <a14:foregroundMark x1="35366" y1="83333" x2="35366" y2="83333"/>
                        <a14:foregroundMark x1="53455" y1="83333" x2="53455" y2="83333"/>
                        <a14:foregroundMark x1="33740" y1="84333" x2="33740" y2="84333"/>
                        <a14:foregroundMark x1="49797" y1="84333" x2="49797" y2="84333"/>
                        <a14:foregroundMark x1="83943" y1="93333" x2="83943" y2="93333"/>
                        <a14:foregroundMark x1="82724" y1="83667" x2="82724" y2="83667"/>
                        <a14:foregroundMark x1="82724" y1="70167" x2="82724" y2="70167"/>
                        <a14:foregroundMark x1="82724" y1="57833" x2="82724" y2="57833"/>
                        <a14:foregroundMark x1="83130" y1="49833" x2="83130" y2="49833"/>
                        <a14:foregroundMark x1="81911" y1="36000" x2="81911" y2="36000"/>
                        <a14:foregroundMark x1="83537" y1="54167" x2="83537" y2="54167"/>
                        <a14:foregroundMark x1="76626" y1="18667" x2="76626" y2="18667"/>
                        <a14:foregroundMark x1="80691" y1="26000" x2="80691" y2="26000"/>
                        <a14:foregroundMark x1="81911" y1="66500" x2="81911" y2="66500"/>
                        <a14:foregroundMark x1="82317" y1="81333" x2="82317" y2="81333"/>
                        <a14:foregroundMark x1="82724" y1="72167" x2="82724" y2="72167"/>
                        <a14:foregroundMark x1="82317" y1="86333" x2="82317" y2="86333"/>
                        <a14:foregroundMark x1="78659" y1="94000" x2="78659" y2="94000"/>
                        <a14:foregroundMark x1="91870" y1="93333" x2="91870" y2="93333"/>
                        <a14:foregroundMark x1="72154" y1="94333" x2="72154" y2="94333"/>
                        <a14:foregroundMark x1="95528" y1="95000" x2="95528" y2="95000"/>
                        <a14:foregroundMark x1="42073" y1="28333" x2="42073" y2="28333"/>
                        <a14:foregroundMark x1="73374" y1="16667" x2="73374" y2="1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78468" y="1424184"/>
            <a:ext cx="1978752" cy="24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ение Школа мальчик — стоковый вектор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00" l="2500" r="93167">
                        <a14:foregroundMark x1="46000" y1="30500" x2="46000" y2="3050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405" r="18067"/>
          <a:stretch/>
        </p:blipFill>
        <p:spPr bwMode="auto">
          <a:xfrm>
            <a:off x="4541827" y="3099023"/>
            <a:ext cx="2215393" cy="34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6919414" y="3755133"/>
            <a:ext cx="4312771" cy="2632019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можу довести це на прикладі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Зважаючи на це, я роблю висновок про те, що …</a:t>
            </a:r>
          </a:p>
        </p:txBody>
      </p:sp>
      <p:sp>
        <p:nvSpPr>
          <p:cNvPr id="6" name="Овал 5"/>
          <p:cNvSpPr/>
          <p:nvPr/>
        </p:nvSpPr>
        <p:spPr>
          <a:xfrm>
            <a:off x="341194" y="1513437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41194" y="2783825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О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41194" y="4054213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41193" y="5290289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С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>
            <a:stCxn id="6" idx="6"/>
          </p:cNvCxnSpPr>
          <p:nvPr/>
        </p:nvCxnSpPr>
        <p:spPr>
          <a:xfrm>
            <a:off x="1445727" y="199909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445727" y="324870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445727" y="4539867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45727" y="5810255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ÐÐ°ÑÑÐ¸Ð½ÐºÐ¸ Ð¿Ð¾ Ð·Ð°Ð¿ÑÐ¾ÑÑ ÐºÐ»Ð¸Ð¿Ð°ÑÑ Ð²ÐµÑÐµÐ»ÑÐµ ÑÐºÐ¾Ð»ÑÐ½ÑÐµ ÑÑÑÐºÐ¸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619170" y="4773300"/>
            <a:ext cx="1226030" cy="18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9952" y="1737481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позиція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9952" y="2967105"/>
            <a:ext cx="247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обґрунтування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9952" y="42782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приклад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9952" y="55106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судження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4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082842"/>
            <a:ext cx="9017979" cy="169714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 </a:t>
            </a:r>
            <a:r>
              <a:rPr lang="ru-RU" sz="3500" dirty="0" err="1"/>
              <a:t>рухається</a:t>
            </a:r>
            <a:r>
              <a:rPr lang="ru-RU" sz="3500" dirty="0"/>
              <a:t> наша планета?</a:t>
            </a:r>
            <a:endParaRPr lang="uk-UA" sz="35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284284" y="2811492"/>
            <a:ext cx="9017979" cy="1869365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є </a:t>
            </a:r>
            <a:r>
              <a:rPr lang="ru-RU" sz="3500" dirty="0" err="1"/>
              <a:t>наслідком</a:t>
            </a:r>
            <a:r>
              <a:rPr lang="ru-RU" sz="3500" dirty="0"/>
              <a:t> </a:t>
            </a:r>
            <a:r>
              <a:rPr lang="ru-RU" sz="3500" dirty="0" err="1"/>
              <a:t>обертання</a:t>
            </a:r>
            <a:r>
              <a:rPr lang="ru-RU" sz="3500" dirty="0"/>
              <a:t> </a:t>
            </a:r>
            <a:r>
              <a:rPr lang="ru-RU" sz="3500" dirty="0" err="1"/>
              <a:t>Землі</a:t>
            </a:r>
            <a:endParaRPr lang="ru-RU" sz="3500" dirty="0"/>
          </a:p>
          <a:p>
            <a:pPr algn="ctr"/>
            <a:r>
              <a:rPr lang="ru-RU" sz="3500" dirty="0" err="1"/>
              <a:t>навколо</a:t>
            </a:r>
            <a:r>
              <a:rPr lang="ru-RU" sz="3500" dirty="0"/>
              <a:t> </a:t>
            </a:r>
            <a:r>
              <a:rPr lang="ru-RU" sz="3500" dirty="0" err="1"/>
              <a:t>своєї</a:t>
            </a:r>
            <a:r>
              <a:rPr lang="ru-RU" sz="3500" dirty="0"/>
              <a:t> </a:t>
            </a:r>
            <a:r>
              <a:rPr lang="ru-RU" sz="3500" dirty="0" err="1"/>
              <a:t>осі</a:t>
            </a:r>
            <a:r>
              <a:rPr lang="ru-RU" sz="3500" dirty="0"/>
              <a:t>?</a:t>
            </a:r>
            <a:endParaRPr lang="uk-UA" sz="35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1359878" y="4712359"/>
            <a:ext cx="8329246" cy="169714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</a:t>
            </a:r>
            <a:r>
              <a:rPr lang="ru-RU" sz="3500" dirty="0" err="1"/>
              <a:t>відбувається</a:t>
            </a:r>
            <a:r>
              <a:rPr lang="ru-RU" sz="3500" dirty="0"/>
              <a:t> </a:t>
            </a:r>
            <a:r>
              <a:rPr lang="ru-RU" sz="3500" dirty="0" err="1"/>
              <a:t>внаслідок</a:t>
            </a:r>
            <a:endParaRPr lang="ru-RU" sz="3500" dirty="0"/>
          </a:p>
          <a:p>
            <a:pPr algn="ctr"/>
            <a:r>
              <a:rPr lang="ru-RU" sz="3500" dirty="0" err="1"/>
              <a:t>обертання</a:t>
            </a:r>
            <a:r>
              <a:rPr lang="ru-RU" sz="3500" dirty="0"/>
              <a:t> </a:t>
            </a:r>
            <a:r>
              <a:rPr lang="ru-RU" sz="3500" dirty="0" err="1"/>
              <a:t>Землі</a:t>
            </a:r>
            <a:r>
              <a:rPr lang="ru-RU" sz="3500" dirty="0"/>
              <a:t> </a:t>
            </a:r>
            <a:r>
              <a:rPr lang="ru-RU" sz="3500" dirty="0" err="1"/>
              <a:t>навколо</a:t>
            </a:r>
            <a:r>
              <a:rPr lang="ru-RU" sz="3500" dirty="0"/>
              <a:t> </a:t>
            </a:r>
            <a:r>
              <a:rPr lang="ru-RU" sz="3500" dirty="0" err="1"/>
              <a:t>Сонця</a:t>
            </a:r>
            <a:r>
              <a:rPr lang="ru-RU" sz="3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69-72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4646" y="1538654"/>
            <a:ext cx="8390535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63896" y="1921751"/>
            <a:ext cx="73041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500" dirty="0"/>
              <a:t>    </a:t>
            </a:r>
            <a:r>
              <a:rPr lang="ru-RU" sz="4500" b="1" dirty="0">
                <a:solidFill>
                  <a:srgbClr val="FF0000"/>
                </a:solidFill>
              </a:rPr>
              <a:t>Комета</a:t>
            </a:r>
            <a:r>
              <a:rPr lang="ru-RU" sz="4500" dirty="0"/>
              <a:t> – невелике </a:t>
            </a:r>
            <a:r>
              <a:rPr lang="ru-RU" sz="4500" dirty="0" err="1"/>
              <a:t>холодне</a:t>
            </a:r>
            <a:r>
              <a:rPr lang="ru-RU" sz="4500" dirty="0"/>
              <a:t> </a:t>
            </a:r>
            <a:r>
              <a:rPr lang="ru-RU" sz="4500" dirty="0" err="1"/>
              <a:t>небесне</a:t>
            </a:r>
            <a:r>
              <a:rPr lang="ru-RU" sz="4500" dirty="0"/>
              <a:t> </a:t>
            </a:r>
            <a:r>
              <a:rPr lang="ru-RU" sz="4500" dirty="0" err="1"/>
              <a:t>тіло</a:t>
            </a:r>
            <a:r>
              <a:rPr lang="ru-RU" sz="4500" dirty="0"/>
              <a:t>, </a:t>
            </a:r>
            <a:r>
              <a:rPr lang="ru-RU" sz="4500" dirty="0" err="1"/>
              <a:t>що</a:t>
            </a:r>
            <a:endParaRPr lang="ru-RU" sz="4500" dirty="0"/>
          </a:p>
          <a:p>
            <a:pPr algn="just"/>
            <a:r>
              <a:rPr lang="ru-RU" sz="4500" dirty="0" err="1"/>
              <a:t>складається</a:t>
            </a:r>
            <a:r>
              <a:rPr lang="ru-RU" sz="4500" dirty="0"/>
              <a:t> з пилу й </a:t>
            </a:r>
            <a:r>
              <a:rPr lang="ru-RU" sz="4500" dirty="0" err="1"/>
              <a:t>льоду</a:t>
            </a:r>
            <a:r>
              <a:rPr lang="ru-RU" sz="4500" dirty="0"/>
              <a:t>. Тому </a:t>
            </a:r>
            <a:r>
              <a:rPr lang="ru-RU" sz="4500" dirty="0" err="1"/>
              <a:t>комети</a:t>
            </a:r>
            <a:r>
              <a:rPr lang="ru-RU" sz="4500" dirty="0"/>
              <a:t> </a:t>
            </a:r>
            <a:r>
              <a:rPr lang="ru-RU" sz="4500" dirty="0" err="1"/>
              <a:t>ще</a:t>
            </a:r>
            <a:r>
              <a:rPr lang="ru-RU" sz="4500" dirty="0"/>
              <a:t> </a:t>
            </a:r>
            <a:r>
              <a:rPr lang="ru-RU" sz="4500" dirty="0" err="1"/>
              <a:t>називають</a:t>
            </a:r>
            <a:r>
              <a:rPr lang="ru-RU" sz="4500" dirty="0"/>
              <a:t> «</a:t>
            </a:r>
            <a:r>
              <a:rPr lang="ru-RU" sz="4500" dirty="0" err="1"/>
              <a:t>брудним</a:t>
            </a:r>
            <a:r>
              <a:rPr lang="ru-RU" sz="4500" dirty="0"/>
              <a:t> </a:t>
            </a:r>
            <a:r>
              <a:rPr lang="ru-RU" sz="4500" dirty="0" err="1"/>
              <a:t>сніжком</a:t>
            </a:r>
            <a:r>
              <a:rPr lang="ru-RU" sz="4500" dirty="0"/>
              <a:t>».</a:t>
            </a:r>
            <a:endParaRPr lang="uk-UA" sz="4500" b="1" dirty="0"/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46311" y="2408320"/>
            <a:ext cx="730415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500" dirty="0"/>
              <a:t>    </a:t>
            </a:r>
            <a:r>
              <a:rPr lang="ru-RU" sz="4500" b="1" dirty="0">
                <a:solidFill>
                  <a:srgbClr val="FF0000"/>
                </a:solidFill>
              </a:rPr>
              <a:t>Метеорит </a:t>
            </a:r>
            <a:r>
              <a:rPr lang="ru-RU" sz="4500" dirty="0"/>
              <a:t>– </a:t>
            </a:r>
            <a:r>
              <a:rPr lang="ru-RU" sz="4500" dirty="0" err="1"/>
              <a:t>космічне</a:t>
            </a:r>
            <a:r>
              <a:rPr lang="ru-RU" sz="4500" dirty="0"/>
              <a:t> </a:t>
            </a:r>
            <a:r>
              <a:rPr lang="ru-RU" sz="4500" dirty="0" err="1"/>
              <a:t>тіло</a:t>
            </a:r>
            <a:r>
              <a:rPr lang="ru-RU" sz="4500" dirty="0"/>
              <a:t>, </a:t>
            </a:r>
            <a:r>
              <a:rPr lang="ru-RU" sz="4500" dirty="0" err="1"/>
              <a:t>що</a:t>
            </a:r>
            <a:r>
              <a:rPr lang="ru-RU" sz="4500" dirty="0"/>
              <a:t> впало на </a:t>
            </a:r>
            <a:r>
              <a:rPr lang="ru-RU" sz="4500" dirty="0" err="1"/>
              <a:t>поверхню</a:t>
            </a:r>
            <a:endParaRPr lang="ru-RU" sz="4500" dirty="0"/>
          </a:p>
          <a:p>
            <a:pPr algn="just"/>
            <a:r>
              <a:rPr lang="ru-RU" sz="4500" dirty="0" err="1"/>
              <a:t>Землі</a:t>
            </a:r>
            <a:r>
              <a:rPr lang="ru-RU" sz="4500" dirty="0"/>
              <a:t>.</a:t>
            </a:r>
            <a:endParaRPr lang="uk-UA" sz="4500" b="1" dirty="0"/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Небесні тіла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1346" y="3749709"/>
            <a:ext cx="2196316" cy="2887749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0327" y="4221859"/>
            <a:ext cx="2916144" cy="16395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656128" y="3329945"/>
            <a:ext cx="1906743" cy="617801"/>
          </a:xfrm>
          <a:prstGeom prst="re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3500" dirty="0"/>
              <a:t>Зорі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4102" name="Picture 6" descr="Зорі - Космос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040" y="1456402"/>
            <a:ext cx="2476056" cy="1650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Ретроградні планети в 2019 році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8501" y="1456403"/>
            <a:ext cx="2717556" cy="1650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4363907" y="3329944"/>
            <a:ext cx="1906743" cy="617801"/>
          </a:xfrm>
          <a:prstGeom prst="re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3500" dirty="0"/>
              <a:t>Планети 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4106" name="Picture 10" descr="Комета Леонардо станет самым зрелищным событием 2021 года - Hi-News.ru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7510" y="1456403"/>
            <a:ext cx="3027559" cy="1650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8137917" y="3329944"/>
            <a:ext cx="1906743" cy="617801"/>
          </a:xfrm>
          <a:prstGeom prst="re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3500" dirty="0"/>
              <a:t>Комети 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4108" name="Picture 12" descr="Огромный астероид летит к Земле. Что он несет? - ГТРК «Ставрополье»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8016" y="4221859"/>
            <a:ext cx="2478453" cy="1652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Прямоугольник 25"/>
          <p:cNvSpPr/>
          <p:nvPr/>
        </p:nvSpPr>
        <p:spPr>
          <a:xfrm>
            <a:off x="1948016" y="6090391"/>
            <a:ext cx="2316253" cy="617801"/>
          </a:xfrm>
          <a:prstGeom prst="re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3500" dirty="0"/>
              <a:t>Астероїди  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58962" y="6094571"/>
            <a:ext cx="3209192" cy="617801"/>
          </a:xfrm>
          <a:prstGeom prst="re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3500" dirty="0"/>
              <a:t>Космічний  пил</a:t>
            </a:r>
          </a:p>
          <a:p>
            <a:pPr algn="ctr"/>
            <a:r>
              <a:rPr lang="uk-UA" sz="3500" dirty="0"/>
              <a:t>  </a:t>
            </a: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4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6329</TotalTime>
  <Words>759</Words>
  <Application>Microsoft Office PowerPoint</Application>
  <PresentationFormat>Широкоэкранный</PresentationFormat>
  <Paragraphs>250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1975</cp:revision>
  <dcterms:created xsi:type="dcterms:W3CDTF">2018-01-05T16:38:53Z</dcterms:created>
  <dcterms:modified xsi:type="dcterms:W3CDTF">2022-03-31T05:20:06Z</dcterms:modified>
</cp:coreProperties>
</file>