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015" r:id="rId3"/>
    <p:sldId id="2019" r:id="rId4"/>
    <p:sldId id="1985" r:id="rId5"/>
    <p:sldId id="2014" r:id="rId6"/>
    <p:sldId id="2023" r:id="rId7"/>
    <p:sldId id="2021" r:id="rId8"/>
    <p:sldId id="267" r:id="rId9"/>
    <p:sldId id="2026" r:id="rId10"/>
    <p:sldId id="2027" r:id="rId11"/>
    <p:sldId id="2025" r:id="rId12"/>
    <p:sldId id="2030" r:id="rId13"/>
    <p:sldId id="2032" r:id="rId14"/>
    <p:sldId id="2031" r:id="rId15"/>
    <p:sldId id="2029" r:id="rId16"/>
    <p:sldId id="2028" r:id="rId17"/>
    <p:sldId id="2036" r:id="rId18"/>
    <p:sldId id="203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340" autoAdjust="0"/>
  </p:normalViewPr>
  <p:slideViewPr>
    <p:cSldViewPr snapToGrid="0">
      <p:cViewPr varScale="1">
        <p:scale>
          <a:sx n="73" d="100"/>
          <a:sy n="73" d="100"/>
        </p:scale>
        <p:origin x="4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1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0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04wz7xi5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noProof="0" dirty="0">
                <a:solidFill>
                  <a:prstClr val="white"/>
                </a:solidFill>
                <a:latin typeface="Monotype Corsiva" panose="03010101010201010101" pitchFamily="66" charset="0"/>
              </a:rPr>
              <a:t>124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7881AE-E44C-4565-B857-7C88BF93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2500" y="4084097"/>
            <a:ext cx="3054929" cy="22384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767913" y="48365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13.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2336" y="1566479"/>
            <a:ext cx="74475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числа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добуток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двоцифрового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розрядного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числа.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вивчених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видів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значення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виразу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змінною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217714" y="1245744"/>
            <a:ext cx="11703087" cy="2236769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Для </a:t>
            </a:r>
            <a:r>
              <a:rPr lang="uk-UA" sz="3200" b="1" spc="-150" dirty="0" err="1">
                <a:solidFill>
                  <a:schemeClr val="tx1"/>
                </a:solidFill>
              </a:rPr>
              <a:t>оригамі</a:t>
            </a:r>
            <a:r>
              <a:rPr lang="uk-UA" sz="3200" b="1" spc="-150" dirty="0">
                <a:solidFill>
                  <a:schemeClr val="tx1"/>
                </a:solidFill>
              </a:rPr>
              <a:t> купили 20 пачок червоного, зеленого й блакитного паперу. Кількість аркушів паперу в пачці була однакова. Скільки купили окремо пачок кожного виду паперу, якщо червоного паперу було 120 аркушів, а зеленого й блакитного - по 140 аркушів?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338" y="364497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1325" y="3644974"/>
            <a:ext cx="299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120+140+140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735937" y="3629934"/>
            <a:ext cx="625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=400(ар.) паперу всього;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338" y="4136069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5579" y="4128140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400:20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08295" y="4121028"/>
            <a:ext cx="59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=20(ар.) в 1 пачці;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67054" y="4567786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19042" y="4567786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120:20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14733" y="4559857"/>
            <a:ext cx="438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=6(п.) червоного паперу;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29069" y="5578734"/>
            <a:ext cx="23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48803" y="5048515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1325" y="5078808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140:20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14733" y="5055995"/>
            <a:ext cx="277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=7(п.)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69110" y="5601164"/>
            <a:ext cx="7870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пачок червоного паперу, </a:t>
            </a:r>
          </a:p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по 7 пачок зеленого та блакитного паперу.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971" t="13272" r="15562" b="18156"/>
          <a:stretch/>
        </p:blipFill>
        <p:spPr>
          <a:xfrm>
            <a:off x="8350558" y="3585107"/>
            <a:ext cx="3456213" cy="24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456401"/>
            <a:ext cx="10679786" cy="1983841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Хлопчик і дівчинка купили разом 9 ручок по однаковій ціні. Хлопчик заплатив за ручки 36 грн, а дівчинка - 72 грн. Скільки ручок купили кожній із них окремо?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72+36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2547" y="377638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=108(грн) заплатили за ручки;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108:9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249" y="432640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=12(грн) ціна 1 ручки;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36:12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1269" y="4930437"/>
            <a:ext cx="430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=3(шт.) купив хлопчик 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10679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72:12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47127" y="556522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=6(шт.)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12950" y="612483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ручки та 6 ручок. </a:t>
            </a:r>
          </a:p>
        </p:txBody>
      </p:sp>
      <p:sp>
        <p:nvSpPr>
          <p:cNvPr id="2" name="AutoShape 2" descr="Ручка картинки, стоковые фото Ручка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3897" y="4355895"/>
            <a:ext cx="3304744" cy="23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014233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За зошити заплатили 546 грн, а за альбоми 432 грн. Витратили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всіх грошей. На скільки менше грошей залишилось, ніж витратили?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014233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150" y="363387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6137" y="363387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546+432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51065" y="3633871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=978(грн) витратили;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896" y="425086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6137" y="424293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978:3·4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36746" y="423991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=1304(грн) було спочатку;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896" y="489222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1884" y="489222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1304-978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51065" y="4902899"/>
            <a:ext cx="416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=326(грн) залишилось;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896" y="602052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9223" y="550487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1211" y="550487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978-326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16379" y="549087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=652(грн)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42364" y="603232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витратили на 652 грн більше.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72" y="4164769"/>
            <a:ext cx="1905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449943" y="1239885"/>
            <a:ext cx="11484170" cy="1692001"/>
          </a:xfrm>
          <a:prstGeom prst="flowChartAlternateProcess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Як змінитися периметр квадрата, якщо сторони збільшити на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2 см? збільшити у 2 рази? Доведи правильність своєї думки використовуючи квадрат зі стороною 2 см, 6 см.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01115" y="3234284"/>
            <a:ext cx="139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см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377779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Р=2·(2+2)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7" y="3787939"/>
            <a:ext cx="1718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=8(см);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4311159"/>
            <a:ext cx="29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см +2 см=4 см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48242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Р=2·(4+4)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4834379"/>
            <a:ext cx="21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=16(см);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5357599"/>
            <a:ext cx="29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см ·2 =4 см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589096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Р=2·(4+4)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5901109"/>
            <a:ext cx="21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=16(см)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008989" y="3242090"/>
            <a:ext cx="139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см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378560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Р=2·(6+6)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564941" y="3795745"/>
            <a:ext cx="1718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=24(см);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4318965"/>
            <a:ext cx="29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см +2 см=8 см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483204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Р=2·(8+8)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564942" y="4842185"/>
            <a:ext cx="21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=32(см);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5365405"/>
            <a:ext cx="29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см ·2 =12 см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589877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Р=2·(12+12)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948119" y="5908915"/>
            <a:ext cx="21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=48(см)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841" y="4214039"/>
            <a:ext cx="254725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Знайди значення виразу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02891" y="2680587"/>
            <a:ext cx="3908353" cy="912108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Якщо </a:t>
            </a:r>
            <a:r>
              <a:rPr lang="en-US" sz="4000" b="1" dirty="0">
                <a:solidFill>
                  <a:schemeClr val="tx1"/>
                </a:solidFill>
              </a:rPr>
              <a:t>b = 200</a:t>
            </a:r>
            <a:r>
              <a:rPr lang="uk-UA" sz="4000" b="1" dirty="0">
                <a:solidFill>
                  <a:schemeClr val="tx1"/>
                </a:solidFill>
              </a:rPr>
              <a:t>, то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211244" y="2672334"/>
            <a:ext cx="3978044" cy="912108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-300" dirty="0">
                <a:solidFill>
                  <a:schemeClr val="tx1"/>
                </a:solidFill>
              </a:rPr>
              <a:t>250 · </a:t>
            </a:r>
            <a:r>
              <a:rPr lang="uk-UA" sz="4000" b="1" spc="-300" dirty="0">
                <a:solidFill>
                  <a:schemeClr val="tx1"/>
                </a:solidFill>
              </a:rPr>
              <a:t>200</a:t>
            </a:r>
            <a:r>
              <a:rPr lang="en-US" sz="4000" b="1" spc="-300" dirty="0">
                <a:solidFill>
                  <a:schemeClr val="tx1"/>
                </a:solidFill>
              </a:rPr>
              <a:t> – </a:t>
            </a:r>
            <a:r>
              <a:rPr lang="uk-UA" sz="4000" b="1" spc="-300" dirty="0">
                <a:solidFill>
                  <a:schemeClr val="tx1"/>
                </a:solidFill>
              </a:rPr>
              <a:t>200</a:t>
            </a:r>
            <a:r>
              <a:rPr lang="en-US" sz="4000" b="1" spc="-300" dirty="0">
                <a:solidFill>
                  <a:schemeClr val="tx1"/>
                </a:solidFill>
              </a:rPr>
              <a:t> · 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18834" y="1726376"/>
            <a:ext cx="3991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250 · b – b · 5</a:t>
            </a:r>
            <a:endParaRPr lang="ru-RU" sz="5400" b="1" dirty="0"/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571715" y="477006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50000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400332" y="396632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250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448147" y="413763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2571715" y="4757867"/>
            <a:ext cx="1062377" cy="9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501480" y="4797820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518519" y="398629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200</a:t>
            </a:r>
          </a:p>
          <a:p>
            <a:r>
              <a:rPr lang="uk-UA" sz="3200" i="1" dirty="0">
                <a:solidFill>
                  <a:schemeClr val="tx1"/>
                </a:solidFill>
              </a:rPr>
              <a:t>     5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749748" y="41484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849043" y="4766940"/>
            <a:ext cx="886199" cy="108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19667" y="4808718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49000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19669" y="3986292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50000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581579" y="413763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619666" y="4777837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189287" y="2666364"/>
            <a:ext cx="1754484" cy="912108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spc="-300" dirty="0">
                <a:solidFill>
                  <a:schemeClr val="tx1"/>
                </a:solidFill>
              </a:rPr>
              <a:t>= 49000</a:t>
            </a:r>
            <a:endParaRPr lang="aa-ET" sz="4000" b="1" spc="-300" dirty="0">
              <a:solidFill>
                <a:schemeClr val="tx1"/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7400" y="3381267"/>
            <a:ext cx="3609987" cy="36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2400332" y="1504768"/>
            <a:ext cx="8993655" cy="12627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Скільки нулів буде в кінці добутку? </a:t>
            </a:r>
            <a:endParaRPr lang="aa-ET" sz="32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2746281" y="3260330"/>
            <a:ext cx="6143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· 2 · 3 · 4 … · 14 · 15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8889309" y="3260330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…00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5402" y="3843973"/>
            <a:ext cx="3014027" cy="30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hlinkClick r:id="rId3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BB2CA7-8155-4352-9213-E5D30004DBC7}"/>
              </a:ext>
            </a:extLst>
          </p:cNvPr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</a:p>
        </p:txBody>
      </p:sp>
    </p:spTree>
    <p:extLst>
      <p:ext uri="{BB962C8B-B14F-4D97-AF65-F5344CB8AC3E}">
        <p14:creationId xmlns:p14="http://schemas.microsoft.com/office/powerpoint/2010/main" val="34045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77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№441, 442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с.77 №441, 442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32066" cy="494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chemeClr val="bg1"/>
                </a:solidFill>
              </a:rPr>
              <a:t>Організація класу 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815" y="1261563"/>
            <a:ext cx="4552699" cy="530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1945" y="1928261"/>
            <a:ext cx="6322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Добрий</a:t>
            </a:r>
            <a:r>
              <a:rPr lang="ru-RU" sz="3600" b="1" dirty="0">
                <a:solidFill>
                  <a:srgbClr val="2F3242"/>
                </a:solidFill>
              </a:rPr>
              <a:t> день!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Сіли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рівно</a:t>
            </a:r>
            <a:r>
              <a:rPr lang="ru-RU" sz="3600" b="1" dirty="0">
                <a:solidFill>
                  <a:srgbClr val="2F3242"/>
                </a:solidFill>
              </a:rPr>
              <a:t>, </a:t>
            </a:r>
            <a:r>
              <a:rPr lang="ru-RU" sz="3600" b="1" dirty="0" err="1">
                <a:solidFill>
                  <a:srgbClr val="2F3242"/>
                </a:solidFill>
              </a:rPr>
              <a:t>озирнулись</a:t>
            </a:r>
            <a:r>
              <a:rPr lang="ru-RU" sz="3600" b="1" dirty="0">
                <a:solidFill>
                  <a:srgbClr val="2F3242"/>
                </a:solidFill>
              </a:rPr>
              <a:t>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>
                <a:solidFill>
                  <a:srgbClr val="2F3242"/>
                </a:solidFill>
              </a:rPr>
              <a:t>Один одному </a:t>
            </a:r>
            <a:r>
              <a:rPr lang="ru-RU" sz="3600" b="1" dirty="0" err="1">
                <a:solidFill>
                  <a:srgbClr val="2F3242"/>
                </a:solidFill>
              </a:rPr>
              <a:t>всміхнулись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Якщо</a:t>
            </a:r>
            <a:r>
              <a:rPr lang="ru-RU" sz="3600" b="1" dirty="0">
                <a:solidFill>
                  <a:srgbClr val="2F3242"/>
                </a:solidFill>
              </a:rPr>
              <a:t> добре </a:t>
            </a:r>
            <a:r>
              <a:rPr lang="ru-RU" sz="3600" b="1" dirty="0" err="1">
                <a:solidFill>
                  <a:srgbClr val="2F3242"/>
                </a:solidFill>
              </a:rPr>
              <a:t>працювати</a:t>
            </a:r>
            <a:r>
              <a:rPr lang="ru-RU" sz="3600" b="1" dirty="0">
                <a:solidFill>
                  <a:srgbClr val="2F3242"/>
                </a:solidFill>
              </a:rPr>
              <a:t> –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Вийдуть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гарні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результати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Тож</a:t>
            </a:r>
            <a:r>
              <a:rPr lang="ru-RU" sz="3600" b="1" dirty="0">
                <a:solidFill>
                  <a:srgbClr val="2F3242"/>
                </a:solidFill>
              </a:rPr>
              <a:t> не </a:t>
            </a:r>
            <a:r>
              <a:rPr lang="ru-RU" sz="3600" b="1" dirty="0" err="1">
                <a:solidFill>
                  <a:srgbClr val="2F3242"/>
                </a:solidFill>
              </a:rPr>
              <a:t>гаємо</a:t>
            </a:r>
            <a:r>
              <a:rPr lang="ru-RU" sz="3600" b="1" dirty="0">
                <a:solidFill>
                  <a:srgbClr val="2F3242"/>
                </a:solidFill>
              </a:rPr>
              <a:t> ми час,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Бо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знання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чекають</a:t>
            </a:r>
            <a:r>
              <a:rPr lang="ru-RU" sz="3600" b="1" dirty="0">
                <a:solidFill>
                  <a:srgbClr val="2F3242"/>
                </a:solidFill>
              </a:rPr>
              <a:t> нас!</a:t>
            </a:r>
            <a:endParaRPr lang="en-US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16249"/>
            <a:ext cx="8759280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43068" y="1901330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3110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60426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90846" y="3408604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117686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3374396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604266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860976" y="465948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090846" y="465948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604266" y="532601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17613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81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04266" y="5325215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45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44951" y="1008631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3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6083217" y="3248810"/>
            <a:ext cx="5613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96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4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07255"/>
            <a:ext cx="8719951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0094" y="2742065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2280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59596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010616" y="3307532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11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09385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4366095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595965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725129" y="448076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4954999" y="448076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468419" y="514903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109312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11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468419" y="514729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121</a:t>
            </a:r>
            <a:endParaRPr lang="ru-RU" sz="6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23826" y="859343"/>
            <a:ext cx="65755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41346" y="2824974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2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5163" y="3463979"/>
            <a:ext cx="517446" cy="645546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9655" y="3434468"/>
            <a:ext cx="525579" cy="655693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9200" y="3434469"/>
            <a:ext cx="525579" cy="65569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262" y="3454297"/>
            <a:ext cx="532966" cy="66490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7736" y="3466441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228" y="3436930"/>
            <a:ext cx="525579" cy="65569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1773" y="3436931"/>
            <a:ext cx="525579" cy="65569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5835" y="3456759"/>
            <a:ext cx="532966" cy="66490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323" y="3451884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9815" y="3422373"/>
            <a:ext cx="525579" cy="65569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9360" y="3422374"/>
            <a:ext cx="525579" cy="65569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3422" y="3442202"/>
            <a:ext cx="532966" cy="66490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7106" y="3480929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1598" y="3451418"/>
            <a:ext cx="525579" cy="65569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41143" y="3451419"/>
            <a:ext cx="525579" cy="65569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5205" y="3471247"/>
            <a:ext cx="532966" cy="66490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9455" y="3451884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3947" y="3422373"/>
            <a:ext cx="525579" cy="65569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3492" y="3422374"/>
            <a:ext cx="525579" cy="65569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7554" y="3442202"/>
            <a:ext cx="532966" cy="6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1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(на вибір).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1419124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28 : 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1419124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9(ост. 1)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2075827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70 : 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2075827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= 8(ост. 6)</a:t>
            </a: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2746890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56 : 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2746890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= 9(ост. 2)</a:t>
            </a: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3451417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87 : 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3451417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= 10(ост. 7)</a:t>
            </a: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4155944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98 : 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4155944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= 16(ост. 2)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5872" y="1391346"/>
            <a:ext cx="521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1)</a:t>
            </a: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90782" y="3382481"/>
            <a:ext cx="2609787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300 · 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856480" y="3382481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1500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90782" y="4095935"/>
            <a:ext cx="2609787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15 · 2 · 24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856480" y="4095935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720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90782" y="4993250"/>
            <a:ext cx="2609787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150 · 20 · 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29182" y="4993250"/>
            <a:ext cx="1677264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15 000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90782" y="5706704"/>
            <a:ext cx="2609787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50 · 4 · 220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29182" y="5706704"/>
            <a:ext cx="1677264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44 000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769485" y="3397020"/>
            <a:ext cx="521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2)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189" y="3981795"/>
            <a:ext cx="2874034" cy="28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записи та поясни застосування правила ділення числа на добуток для усного ділення на двоцифрове та розрядне числа.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2116164" y="1545118"/>
            <a:ext cx="93586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168 : 28 = 168 : (4 · 7) = 168 : 4 : 7 = 6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1054100" y="2864940"/>
            <a:ext cx="1042071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56 000 : 800 = 56 000 : (100 · 8) =</a:t>
            </a:r>
          </a:p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56 000 : 100 : 8 = 560 : 8 = 70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00" y="4292280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обчислення. Поясни зручність способу.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945096" y="1116219"/>
            <a:ext cx="1111874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540 : (2 · 5) = 540 : 10 = 54</a:t>
            </a:r>
          </a:p>
          <a:p>
            <a:pPr>
              <a:lnSpc>
                <a:spcPct val="150000"/>
              </a:lnSpc>
            </a:pPr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540 : (6 · 18) = (540 : 6) : 18 = 90 : 18 = 5</a:t>
            </a:r>
          </a:p>
          <a:p>
            <a:pPr>
              <a:lnSpc>
                <a:spcPct val="150000"/>
              </a:lnSpc>
            </a:pPr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5600 : (14 · 100) = (5600 : 100) : 14 = 56 : 14 = 4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3086" y="3936881"/>
            <a:ext cx="2784594" cy="27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4304</TotalTime>
  <Words>843</Words>
  <Application>Microsoft Office PowerPoint</Application>
  <PresentationFormat>Широкоэкранный</PresentationFormat>
  <Paragraphs>256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446</cp:revision>
  <dcterms:created xsi:type="dcterms:W3CDTF">2018-01-05T16:38:53Z</dcterms:created>
  <dcterms:modified xsi:type="dcterms:W3CDTF">2022-03-31T05:27:37Z</dcterms:modified>
</cp:coreProperties>
</file>