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38" r:id="rId2"/>
    <p:sldId id="1077" r:id="rId3"/>
    <p:sldId id="1065" r:id="rId4"/>
    <p:sldId id="1010" r:id="rId5"/>
    <p:sldId id="1005" r:id="rId6"/>
    <p:sldId id="1015" r:id="rId7"/>
    <p:sldId id="1085" r:id="rId8"/>
    <p:sldId id="1086" r:id="rId9"/>
    <p:sldId id="1072" r:id="rId10"/>
    <p:sldId id="1029" r:id="rId11"/>
    <p:sldId id="1087" r:id="rId12"/>
    <p:sldId id="1088" r:id="rId13"/>
    <p:sldId id="1058" r:id="rId14"/>
    <p:sldId id="1074" r:id="rId15"/>
    <p:sldId id="1090" r:id="rId16"/>
    <p:sldId id="1092" r:id="rId17"/>
    <p:sldId id="1091" r:id="rId18"/>
    <p:sldId id="1081" r:id="rId19"/>
    <p:sldId id="1089" r:id="rId20"/>
    <p:sldId id="1022" r:id="rId21"/>
    <p:sldId id="1027" r:id="rId22"/>
    <p:sldId id="1023" r:id="rId23"/>
    <p:sldId id="1033" r:id="rId24"/>
    <p:sldId id="10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2pq5yys52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069-70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989" y="4797574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 </a:t>
            </a:r>
            <a:r>
              <a:rPr lang="ru-RU" sz="6000" b="1" dirty="0" err="1">
                <a:solidFill>
                  <a:srgbClr val="2F3242"/>
                </a:solidFill>
              </a:rPr>
              <a:t>влаштована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Сонячна</a:t>
            </a:r>
            <a:r>
              <a:rPr lang="ru-RU" sz="6000" b="1" dirty="0">
                <a:solidFill>
                  <a:srgbClr val="2F3242"/>
                </a:solidFill>
              </a:rPr>
              <a:t> система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Сонячна система, її склад. Навчальне відео для дітей. Природознавство  четвертий клас. ЯДС. - YouTub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0792" y="351843"/>
            <a:ext cx="6310393" cy="354959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Чому так кажуть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Горизонтальный свиток 15"/>
          <p:cNvSpPr/>
          <p:nvPr/>
        </p:nvSpPr>
        <p:spPr>
          <a:xfrm>
            <a:off x="1284021" y="1231124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Від місяця не зріє пшениця.</a:t>
            </a:r>
          </a:p>
        </p:txBody>
      </p:sp>
      <p:pic>
        <p:nvPicPr>
          <p:cNvPr id="14342" name="Picture 6" descr="28 Collection Of Boy Reading Book Clipart Png - Boy Read A Book Clipart ,  Transparent Cartoon, Free Cliparts &amp;amp; Silhouettes - NetClipar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47412" y="2677049"/>
            <a:ext cx="2314418" cy="3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Горизонтальный свиток 7"/>
          <p:cNvSpPr/>
          <p:nvPr/>
        </p:nvSpPr>
        <p:spPr>
          <a:xfrm>
            <a:off x="1284021" y="2800465"/>
            <a:ext cx="7084704" cy="162051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Світить місяць, та не гріє.</a:t>
            </a:r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284021" y="4420980"/>
            <a:ext cx="7084704" cy="1620515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Гарно і при місяці, коли сонця немає.</a:t>
            </a:r>
          </a:p>
        </p:txBody>
      </p:sp>
    </p:spTree>
    <p:extLst>
      <p:ext uri="{BB962C8B-B14F-4D97-AF65-F5344CB8AC3E}">
        <p14:creationId xmlns:p14="http://schemas.microsoft.com/office/powerpoint/2010/main" val="23517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21,629 Which Stock Photos | Free &amp;amp; Royalty-free Which Images |  Depositphot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1121" y="4026876"/>
            <a:ext cx="2593731" cy="2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760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Приймаємо рішення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5437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01410" y="1626715"/>
            <a:ext cx="9475636" cy="2464967"/>
          </a:xfrm>
          <a:prstGeom prst="round2Diag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4500" dirty="0"/>
              <a:t>     </a:t>
            </a:r>
            <a:r>
              <a:rPr lang="ru-RU" sz="4500" dirty="0" err="1"/>
              <a:t>Припустіть</a:t>
            </a:r>
            <a:r>
              <a:rPr lang="ru-RU" sz="4500" dirty="0"/>
              <a:t>, </a:t>
            </a:r>
            <a:r>
              <a:rPr lang="ru-RU" sz="4500" dirty="0" err="1"/>
              <a:t>чим</a:t>
            </a:r>
            <a:r>
              <a:rPr lang="ru-RU" sz="4500" dirty="0"/>
              <a:t> </a:t>
            </a:r>
            <a:r>
              <a:rPr lang="ru-RU" sz="4500" dirty="0" err="1"/>
              <a:t>відрізняється</a:t>
            </a:r>
            <a:r>
              <a:rPr lang="ru-RU" sz="4500" dirty="0"/>
              <a:t> метеорит </a:t>
            </a:r>
            <a:r>
              <a:rPr lang="ru-RU" sz="4500" dirty="0" err="1"/>
              <a:t>від</a:t>
            </a:r>
            <a:r>
              <a:rPr lang="ru-RU" sz="4500" dirty="0"/>
              <a:t> </a:t>
            </a:r>
            <a:r>
              <a:rPr lang="ru-RU" sz="4500" dirty="0" err="1"/>
              <a:t>звичайного</a:t>
            </a:r>
            <a:r>
              <a:rPr lang="ru-RU" sz="4500" dirty="0"/>
              <a:t> </a:t>
            </a:r>
            <a:r>
              <a:rPr lang="ru-RU" sz="4500" dirty="0" err="1"/>
              <a:t>каменя</a:t>
            </a:r>
            <a:r>
              <a:rPr lang="ru-RU" sz="4500" dirty="0"/>
              <a:t>.</a:t>
            </a:r>
            <a:endParaRPr lang="uk-UA" sz="4500" dirty="0"/>
          </a:p>
        </p:txBody>
      </p:sp>
    </p:spTree>
    <p:extLst>
      <p:ext uri="{BB962C8B-B14F-4D97-AF65-F5344CB8AC3E}">
        <p14:creationId xmlns:p14="http://schemas.microsoft.com/office/powerpoint/2010/main" val="1565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Пошукове завдання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93767" y="1665693"/>
            <a:ext cx="9134700" cy="2504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/>
              <a:t>Використовуючи</a:t>
            </a:r>
            <a:r>
              <a:rPr lang="ru-RU" sz="4000" dirty="0"/>
              <a:t> </a:t>
            </a:r>
            <a:r>
              <a:rPr lang="ru-RU" sz="4000" dirty="0" err="1"/>
              <a:t>різні</a:t>
            </a:r>
            <a:r>
              <a:rPr lang="ru-RU" sz="4000" dirty="0"/>
              <a:t> </a:t>
            </a:r>
            <a:r>
              <a:rPr lang="ru-RU" sz="4000" dirty="0" err="1"/>
              <a:t>джерела</a:t>
            </a:r>
            <a:r>
              <a:rPr lang="ru-RU" sz="4000" dirty="0"/>
              <a:t> </a:t>
            </a:r>
            <a:r>
              <a:rPr lang="ru-RU" sz="4000" dirty="0" err="1"/>
              <a:t>інформації</a:t>
            </a:r>
            <a:r>
              <a:rPr lang="ru-RU" sz="4000" dirty="0"/>
              <a:t>, </a:t>
            </a:r>
            <a:r>
              <a:rPr lang="ru-RU" sz="4000" dirty="0" err="1"/>
              <a:t>дізнайтеся</a:t>
            </a:r>
            <a:r>
              <a:rPr lang="ru-RU" sz="4000" dirty="0"/>
              <a:t>, </a:t>
            </a:r>
            <a:r>
              <a:rPr lang="ru-RU" sz="4000" dirty="0" err="1"/>
              <a:t>чому</a:t>
            </a:r>
            <a:r>
              <a:rPr lang="ru-RU" sz="4000" dirty="0"/>
              <a:t> комета Галлея </a:t>
            </a:r>
            <a:r>
              <a:rPr lang="ru-RU" sz="4000" dirty="0" err="1"/>
              <a:t>отримала</a:t>
            </a:r>
            <a:r>
              <a:rPr lang="ru-RU" sz="4000" dirty="0"/>
              <a:t> </a:t>
            </a:r>
            <a:r>
              <a:rPr lang="ru-RU" sz="4000" dirty="0" err="1"/>
              <a:t>таку</a:t>
            </a:r>
            <a:r>
              <a:rPr lang="ru-RU" sz="4000" dirty="0"/>
              <a:t> </a:t>
            </a:r>
            <a:r>
              <a:rPr lang="ru-RU" sz="4000" dirty="0" err="1"/>
              <a:t>назву</a:t>
            </a:r>
            <a:r>
              <a:rPr lang="ru-RU" sz="4000" dirty="0"/>
              <a:t>. Чим</a:t>
            </a:r>
          </a:p>
          <a:p>
            <a:pPr algn="ctr"/>
            <a:r>
              <a:rPr lang="ru-RU" sz="4000" dirty="0"/>
              <a:t>вона </a:t>
            </a:r>
            <a:r>
              <a:rPr lang="ru-RU" sz="4000" dirty="0" err="1"/>
              <a:t>цікава</a:t>
            </a:r>
            <a:r>
              <a:rPr lang="ru-RU" sz="4000" dirty="0"/>
              <a:t> для </a:t>
            </a:r>
            <a:r>
              <a:rPr lang="ru-RU" sz="4000" dirty="0" err="1"/>
              <a:t>вчених</a:t>
            </a:r>
            <a:r>
              <a:rPr lang="ru-RU" sz="4000" dirty="0"/>
              <a:t>?</a:t>
            </a:r>
            <a:endParaRPr lang="uk-UA" sz="4000" dirty="0"/>
          </a:p>
        </p:txBody>
      </p:sp>
      <p:pic>
        <p:nvPicPr>
          <p:cNvPr id="1026" name="Picture 2" descr="Стратегії пошуку відомостей в інтернеті Шевченко Р.О., 2015 — Вікі ЦДП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730" y="4480210"/>
            <a:ext cx="3983568" cy="22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7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25455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9" y="1841711"/>
            <a:ext cx="8281370" cy="40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планети Сонячної системи на малюнку.</a:t>
            </a:r>
          </a:p>
        </p:txBody>
      </p:sp>
      <p:pic>
        <p:nvPicPr>
          <p:cNvPr id="8194" name="Picture 2" descr="4 липня у Сонячній системі пройде унікальний парад планет - 1NEWS.COM.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2502" y="2320653"/>
            <a:ext cx="6743775" cy="43926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3956538" y="3216291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57046" y="3799514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62776" y="368187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57068" y="462980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301127" y="411324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11535" y="553262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584831" y="5067039"/>
            <a:ext cx="1163515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71846" y="6314740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000" y="3109552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Меркурій </a:t>
            </a:r>
            <a:endParaRPr lang="ru-RU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0766" y="370073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Венера  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47064" y="3587436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Земля  </a:t>
            </a:r>
            <a:endParaRPr lang="ru-RU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9530" y="4526580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Марс </a:t>
            </a:r>
            <a:endParaRPr lang="ru-RU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4308" y="4019523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Юпітер  </a:t>
            </a:r>
            <a:endParaRPr lang="ru-RU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3997" y="543720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Сатурн  </a:t>
            </a:r>
            <a:endParaRPr lang="ru-RU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7124699" y="4960147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Уран  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3589" y="6197988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Нептун  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7049" y="1751063"/>
            <a:ext cx="9991305" cy="803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Пронумеруй планети в порядку їхнього віддалення від Сонця. Перевірте одне одного.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4070" y="266251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44070" y="324522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424516" y="2666999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424516" y="3249705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104962" y="266251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104962" y="324522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785408" y="266251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785408" y="3245223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239577" y="2614281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Земля </a:t>
            </a:r>
            <a:endParaRPr lang="ru-RU" sz="3500" dirty="0"/>
          </a:p>
        </p:txBody>
      </p:sp>
      <p:sp>
        <p:nvSpPr>
          <p:cNvPr id="20" name="TextBox 19"/>
          <p:cNvSpPr txBox="1"/>
          <p:nvPr/>
        </p:nvSpPr>
        <p:spPr>
          <a:xfrm>
            <a:off x="1239577" y="3218329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Уран  </a:t>
            </a:r>
            <a:endParaRPr lang="ru-RU" sz="35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4183" y="2614281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Марс  </a:t>
            </a:r>
            <a:endParaRPr lang="ru-RU" sz="3500" dirty="0"/>
          </a:p>
        </p:txBody>
      </p:sp>
      <p:sp>
        <p:nvSpPr>
          <p:cNvPr id="22" name="TextBox 21"/>
          <p:cNvSpPr txBox="1"/>
          <p:nvPr/>
        </p:nvSpPr>
        <p:spPr>
          <a:xfrm>
            <a:off x="3924183" y="3218329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Венера   </a:t>
            </a:r>
            <a:endParaRPr lang="ru-RU" sz="3500" dirty="0"/>
          </a:p>
        </p:txBody>
      </p:sp>
      <p:sp>
        <p:nvSpPr>
          <p:cNvPr id="23" name="TextBox 22"/>
          <p:cNvSpPr txBox="1"/>
          <p:nvPr/>
        </p:nvSpPr>
        <p:spPr>
          <a:xfrm>
            <a:off x="6608789" y="2610556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Сатурн  </a:t>
            </a:r>
            <a:endParaRPr lang="ru-RU" sz="3500" dirty="0"/>
          </a:p>
        </p:txBody>
      </p:sp>
      <p:sp>
        <p:nvSpPr>
          <p:cNvPr id="24" name="TextBox 23"/>
          <p:cNvSpPr txBox="1"/>
          <p:nvPr/>
        </p:nvSpPr>
        <p:spPr>
          <a:xfrm>
            <a:off x="6608789" y="3214604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Меркурій   </a:t>
            </a:r>
            <a:endParaRPr lang="ru-RU" sz="3500" dirty="0"/>
          </a:p>
        </p:txBody>
      </p:sp>
      <p:sp>
        <p:nvSpPr>
          <p:cNvPr id="25" name="TextBox 24"/>
          <p:cNvSpPr txBox="1"/>
          <p:nvPr/>
        </p:nvSpPr>
        <p:spPr>
          <a:xfrm>
            <a:off x="9253377" y="2610556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Нептун  </a:t>
            </a:r>
            <a:endParaRPr lang="ru-RU" sz="3500" dirty="0"/>
          </a:p>
        </p:txBody>
      </p:sp>
      <p:sp>
        <p:nvSpPr>
          <p:cNvPr id="26" name="TextBox 25"/>
          <p:cNvSpPr txBox="1"/>
          <p:nvPr/>
        </p:nvSpPr>
        <p:spPr>
          <a:xfrm>
            <a:off x="9253377" y="3214604"/>
            <a:ext cx="1705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Юпітер   </a:t>
            </a:r>
            <a:endParaRPr lang="ru-RU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6082550" y="3113536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1</a:t>
            </a:r>
            <a:endParaRPr lang="ru-RU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97944" y="3137660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2</a:t>
            </a:r>
            <a:endParaRPr lang="ru-RU" sz="4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7369" y="2530830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3</a:t>
            </a:r>
            <a:endParaRPr lang="ru-RU" sz="4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762996" y="3113536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5</a:t>
            </a:r>
            <a:endParaRPr lang="ru-RU" sz="4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02185" y="2539578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4</a:t>
            </a:r>
            <a:endParaRPr lang="ru-RU" sz="4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72246" y="2539578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6</a:t>
            </a:r>
            <a:endParaRPr lang="ru-RU" sz="4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0769" y="3108891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7</a:t>
            </a:r>
            <a:endParaRPr lang="ru-RU" sz="4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766914" y="2530830"/>
            <a:ext cx="54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/>
              <a:t>8</a:t>
            </a:r>
            <a:endParaRPr lang="ru-RU" sz="4000" b="1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092502" y="4161507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577049" y="4714961"/>
            <a:ext cx="9991305" cy="67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Запиши назву небесного тіла, яке найкраще видно із Землі.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9500" y="5638057"/>
            <a:ext cx="792545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uk-UA" dirty="0"/>
              <a:t>___________________________________________________________________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571700" y="5520377"/>
            <a:ext cx="77157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500" dirty="0"/>
              <a:t>Місяць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33183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Розфарбуй комету та підпиши її будову.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253" y="2377329"/>
            <a:ext cx="5243453" cy="4388639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7306236" y="5943600"/>
            <a:ext cx="297628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959253" y="4787153"/>
            <a:ext cx="297628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24754" y="3143582"/>
            <a:ext cx="2976282" cy="1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02706" y="5410682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Ядро    </a:t>
            </a:r>
            <a:endParaRPr lang="ru-RU" sz="3500" dirty="0"/>
          </a:p>
        </p:txBody>
      </p:sp>
      <p:sp>
        <p:nvSpPr>
          <p:cNvPr id="20" name="TextBox 19"/>
          <p:cNvSpPr txBox="1"/>
          <p:nvPr/>
        </p:nvSpPr>
        <p:spPr>
          <a:xfrm>
            <a:off x="2959253" y="4256177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Кома     </a:t>
            </a:r>
            <a:endParaRPr lang="ru-RU" sz="3500" dirty="0"/>
          </a:p>
        </p:txBody>
      </p:sp>
      <p:sp>
        <p:nvSpPr>
          <p:cNvPr id="21" name="TextBox 20"/>
          <p:cNvSpPr txBox="1"/>
          <p:nvPr/>
        </p:nvSpPr>
        <p:spPr>
          <a:xfrm>
            <a:off x="1609500" y="2600512"/>
            <a:ext cx="20586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Хвіст     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26585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9500" y="1800494"/>
            <a:ext cx="8359253" cy="49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Познач       , які твердження про Місяць є правильними.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068" y="1777523"/>
            <a:ext cx="411111" cy="47078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611303" y="2664794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611303" y="3247500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613660" y="3829561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613660" y="4412267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609500" y="4999464"/>
            <a:ext cx="502024" cy="4482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106810" y="2616558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Зміна вигляду Місяця на небі – це його фази. </a:t>
            </a:r>
            <a:endParaRPr lang="ru-RU" sz="3500" dirty="0"/>
          </a:p>
        </p:txBody>
      </p:sp>
      <p:sp>
        <p:nvSpPr>
          <p:cNvPr id="31" name="TextBox 30"/>
          <p:cNvSpPr txBox="1"/>
          <p:nvPr/>
        </p:nvSpPr>
        <p:spPr>
          <a:xfrm>
            <a:off x="2106810" y="3220606"/>
            <a:ext cx="91033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Місяць обертається тільки навколо Землі.  </a:t>
            </a:r>
            <a:endParaRPr lang="ru-RU" sz="3500" dirty="0"/>
          </a:p>
        </p:txBody>
      </p:sp>
      <p:sp>
        <p:nvSpPr>
          <p:cNvPr id="32" name="TextBox 31"/>
          <p:cNvSpPr txBox="1"/>
          <p:nvPr/>
        </p:nvSpPr>
        <p:spPr>
          <a:xfrm>
            <a:off x="2113327" y="3776843"/>
            <a:ext cx="98705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Місяць – розпечена куля. Тому його видно на небі.  </a:t>
            </a:r>
            <a:endParaRPr lang="ru-RU" sz="3500" dirty="0"/>
          </a:p>
        </p:txBody>
      </p:sp>
      <p:sp>
        <p:nvSpPr>
          <p:cNvPr id="33" name="TextBox 32"/>
          <p:cNvSpPr txBox="1"/>
          <p:nvPr/>
        </p:nvSpPr>
        <p:spPr>
          <a:xfrm>
            <a:off x="2113326" y="4380891"/>
            <a:ext cx="93782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Місяць учетверо менший за нашу планету.   </a:t>
            </a:r>
            <a:endParaRPr lang="ru-RU" sz="3500" dirty="0"/>
          </a:p>
        </p:txBody>
      </p:sp>
      <p:sp>
        <p:nvSpPr>
          <p:cNvPr id="34" name="TextBox 33"/>
          <p:cNvSpPr txBox="1"/>
          <p:nvPr/>
        </p:nvSpPr>
        <p:spPr>
          <a:xfrm>
            <a:off x="2113326" y="4947503"/>
            <a:ext cx="95013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500" dirty="0"/>
              <a:t>На Місяці немає повітря, тому не існує життя.</a:t>
            </a:r>
            <a:endParaRPr lang="ru-RU" sz="3500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8" y="2631331"/>
            <a:ext cx="411111" cy="470789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7" y="4353774"/>
            <a:ext cx="411111" cy="4707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67" y="4970321"/>
            <a:ext cx="414564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544270"/>
            <a:ext cx="2425427" cy="1169056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19760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6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80227" y="1751063"/>
            <a:ext cx="8850702" cy="540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Установити відповідності за допомогою стрілок.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1761" y="308331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Метеор </a:t>
            </a:r>
            <a:endParaRPr lang="ru-RU" sz="35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21761" y="2372231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Метеорит </a:t>
            </a:r>
            <a:endParaRPr lang="ru-RU" sz="35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21761" y="3794393"/>
            <a:ext cx="2175478" cy="593539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Астероїд </a:t>
            </a:r>
            <a:endParaRPr lang="ru-RU" sz="35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21761" y="4499842"/>
            <a:ext cx="2175478" cy="598524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500" dirty="0"/>
              <a:t>Комета </a:t>
            </a:r>
            <a:endParaRPr lang="ru-RU" sz="35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772366" y="3382574"/>
            <a:ext cx="7150003" cy="909544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Холодне небесне тіло, що складається із замерзлих газів, води й твердих частинок.</a:t>
            </a:r>
            <a:endParaRPr lang="ru-RU" sz="30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772366" y="2402057"/>
            <a:ext cx="6842272" cy="874249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Великі уламки метеорів, які не згоріли в атмосфері й сягнули земної поверхні.</a:t>
            </a:r>
            <a:endParaRPr lang="ru-RU" sz="3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772366" y="4396223"/>
            <a:ext cx="5135339" cy="429858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«Зорі, що падають».</a:t>
            </a:r>
            <a:endParaRPr lang="ru-RU" sz="30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72366" y="4941603"/>
            <a:ext cx="5135339" cy="433468"/>
          </a:xfrm>
          <a:prstGeom prst="roundRect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dirty="0"/>
              <a:t>«Малі планети».</a:t>
            </a:r>
            <a:endParaRPr lang="ru-RU" sz="3000" dirty="0"/>
          </a:p>
        </p:txBody>
      </p:sp>
      <p:cxnSp>
        <p:nvCxnSpPr>
          <p:cNvPr id="11" name="Прямая соединительная линия 10"/>
          <p:cNvCxnSpPr>
            <a:endCxn id="26" idx="1"/>
          </p:cNvCxnSpPr>
          <p:nvPr/>
        </p:nvCxnSpPr>
        <p:spPr>
          <a:xfrm>
            <a:off x="2697239" y="2709871"/>
            <a:ext cx="2075127" cy="1293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7" idx="1"/>
          </p:cNvCxnSpPr>
          <p:nvPr/>
        </p:nvCxnSpPr>
        <p:spPr>
          <a:xfrm>
            <a:off x="2697239" y="3402046"/>
            <a:ext cx="2075127" cy="12091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30" idx="1"/>
          </p:cNvCxnSpPr>
          <p:nvPr/>
        </p:nvCxnSpPr>
        <p:spPr>
          <a:xfrm>
            <a:off x="2709097" y="4095521"/>
            <a:ext cx="2063269" cy="1062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25" idx="1"/>
          </p:cNvCxnSpPr>
          <p:nvPr/>
        </p:nvCxnSpPr>
        <p:spPr>
          <a:xfrm flipV="1">
            <a:off x="2685381" y="3837346"/>
            <a:ext cx="2086985" cy="100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9646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347" y="1212491"/>
            <a:ext cx="9367438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1.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небесні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тіла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входять</a:t>
            </a:r>
            <a:r>
              <a:rPr lang="ru-RU" sz="3000" dirty="0">
                <a:solidFill>
                  <a:prstClr val="white"/>
                </a:solidFill>
              </a:rPr>
              <a:t> до складу </a:t>
            </a:r>
            <a:r>
              <a:rPr lang="ru-RU" sz="3000" dirty="0" err="1">
                <a:solidFill>
                  <a:prstClr val="white"/>
                </a:solidFill>
              </a:rPr>
              <a:t>Сонячної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системи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11438" y="56792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251344" y="1975508"/>
            <a:ext cx="9367441" cy="885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2. Намалюйте в </a:t>
            </a:r>
            <a:r>
              <a:rPr lang="ru-RU" sz="3000" dirty="0" err="1">
                <a:solidFill>
                  <a:prstClr val="white"/>
                </a:solidFill>
              </a:rPr>
              <a:t>зошиті</a:t>
            </a:r>
            <a:r>
              <a:rPr lang="ru-RU" sz="3000" dirty="0">
                <a:solidFill>
                  <a:prstClr val="white"/>
                </a:solidFill>
              </a:rPr>
              <a:t> схему </a:t>
            </a:r>
            <a:r>
              <a:rPr lang="ru-RU" sz="3000" dirty="0" err="1">
                <a:solidFill>
                  <a:prstClr val="white"/>
                </a:solidFill>
              </a:rPr>
              <a:t>Сонячної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системи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або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виготовте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її</a:t>
            </a:r>
            <a:r>
              <a:rPr lang="ru-RU" sz="3000" dirty="0">
                <a:solidFill>
                  <a:prstClr val="white"/>
                </a:solidFill>
              </a:rPr>
              <a:t> модель </a:t>
            </a:r>
            <a:r>
              <a:rPr lang="ru-RU" sz="3000" dirty="0" err="1">
                <a:solidFill>
                  <a:prstClr val="white"/>
                </a:solidFill>
              </a:rPr>
              <a:t>із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пластиліну</a:t>
            </a:r>
            <a:r>
              <a:rPr lang="ru-RU" sz="3000" dirty="0">
                <a:solidFill>
                  <a:prstClr val="white"/>
                </a:solidFill>
              </a:rPr>
              <a:t>.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1344" y="3047337"/>
            <a:ext cx="9367441" cy="576577"/>
          </a:xfrm>
          <a:prstGeom prst="roundRect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000" dirty="0">
                <a:solidFill>
                  <a:prstClr val="white"/>
                </a:solidFill>
              </a:rPr>
              <a:t>3</a:t>
            </a:r>
            <a:r>
              <a:rPr lang="ru-RU" sz="3000" dirty="0" smtClean="0">
                <a:solidFill>
                  <a:prstClr val="white"/>
                </a:solidFill>
              </a:rPr>
              <a:t>. </a:t>
            </a:r>
            <a:r>
              <a:rPr lang="ru-RU" sz="3000" dirty="0">
                <a:solidFill>
                  <a:prstClr val="white"/>
                </a:solidFill>
              </a:rPr>
              <a:t>Чому </a:t>
            </a:r>
            <a:r>
              <a:rPr lang="ru-RU" sz="3000" dirty="0" err="1">
                <a:solidFill>
                  <a:prstClr val="white"/>
                </a:solidFill>
              </a:rPr>
              <a:t>комети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називають</a:t>
            </a:r>
            <a:r>
              <a:rPr lang="ru-RU" sz="3000" dirty="0">
                <a:solidFill>
                  <a:prstClr val="white"/>
                </a:solidFill>
              </a:rPr>
              <a:t> «</a:t>
            </a:r>
            <a:r>
              <a:rPr lang="ru-RU" sz="3000" dirty="0" err="1">
                <a:solidFill>
                  <a:prstClr val="white"/>
                </a:solidFill>
              </a:rPr>
              <a:t>брудним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сніжком</a:t>
            </a:r>
            <a:r>
              <a:rPr lang="ru-RU" sz="3000" dirty="0">
                <a:solidFill>
                  <a:prstClr val="white"/>
                </a:solidFill>
              </a:rPr>
              <a:t>»?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344" y="3810353"/>
            <a:ext cx="9367441" cy="550143"/>
          </a:xfrm>
          <a:prstGeom prst="roundRect">
            <a:avLst/>
          </a:prstGeom>
          <a:solidFill>
            <a:srgbClr val="035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000" dirty="0">
                <a:solidFill>
                  <a:prstClr val="white"/>
                </a:solidFill>
              </a:rPr>
              <a:t>4</a:t>
            </a:r>
            <a:r>
              <a:rPr lang="uk-UA" sz="3000" dirty="0" smtClean="0">
                <a:solidFill>
                  <a:prstClr val="white"/>
                </a:solidFill>
              </a:rPr>
              <a:t>. </a:t>
            </a:r>
            <a:r>
              <a:rPr lang="ru-RU" sz="3000" dirty="0">
                <a:solidFill>
                  <a:prstClr val="white"/>
                </a:solidFill>
              </a:rPr>
              <a:t>Яка </a:t>
            </a:r>
            <a:r>
              <a:rPr lang="ru-RU" sz="3000" dirty="0" err="1">
                <a:solidFill>
                  <a:prstClr val="white"/>
                </a:solidFill>
              </a:rPr>
              <a:t>будова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комети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344" y="4546935"/>
            <a:ext cx="9367441" cy="9721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5</a:t>
            </a:r>
            <a:r>
              <a:rPr lang="uk-UA" sz="3000" dirty="0" smtClean="0">
                <a:solidFill>
                  <a:prstClr val="white"/>
                </a:solidFill>
              </a:rPr>
              <a:t>. </a:t>
            </a:r>
            <a:r>
              <a:rPr lang="ru-RU" sz="3000" dirty="0">
                <a:solidFill>
                  <a:prstClr val="white"/>
                </a:solidFill>
              </a:rPr>
              <a:t>Що </a:t>
            </a:r>
            <a:r>
              <a:rPr lang="ru-RU" sz="3000" dirty="0" err="1">
                <a:solidFill>
                  <a:prstClr val="white"/>
                </a:solidFill>
              </a:rPr>
              <a:t>таке</a:t>
            </a:r>
            <a:r>
              <a:rPr lang="ru-RU" sz="3000" dirty="0">
                <a:solidFill>
                  <a:prstClr val="white"/>
                </a:solidFill>
              </a:rPr>
              <a:t> «</a:t>
            </a:r>
            <a:r>
              <a:rPr lang="ru-RU" sz="3000" dirty="0" err="1">
                <a:solidFill>
                  <a:prstClr val="white"/>
                </a:solidFill>
              </a:rPr>
              <a:t>зорепад</a:t>
            </a:r>
            <a:r>
              <a:rPr lang="ru-RU" sz="3000" dirty="0">
                <a:solidFill>
                  <a:prstClr val="white"/>
                </a:solidFill>
              </a:rPr>
              <a:t>»? </a:t>
            </a:r>
            <a:r>
              <a:rPr lang="ru-RU" sz="3000" dirty="0" err="1">
                <a:solidFill>
                  <a:prstClr val="white"/>
                </a:solidFill>
              </a:rPr>
              <a:t>Чи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доводилося</a:t>
            </a:r>
            <a:r>
              <a:rPr lang="ru-RU" sz="3000" dirty="0">
                <a:solidFill>
                  <a:prstClr val="white"/>
                </a:solidFill>
              </a:rPr>
              <a:t> вам </a:t>
            </a:r>
            <a:r>
              <a:rPr lang="ru-RU" sz="3000" dirty="0" err="1">
                <a:solidFill>
                  <a:prstClr val="white"/>
                </a:solidFill>
              </a:rPr>
              <a:t>спостерігати</a:t>
            </a:r>
            <a:r>
              <a:rPr lang="ru-RU" sz="3000" dirty="0">
                <a:solidFill>
                  <a:prstClr val="white"/>
                </a:solidFill>
              </a:rPr>
              <a:t> за таким </a:t>
            </a:r>
            <a:r>
              <a:rPr lang="ru-RU" sz="3000" dirty="0" err="1">
                <a:solidFill>
                  <a:prstClr val="white"/>
                </a:solidFill>
              </a:rPr>
              <a:t>явищем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DD681-8BA8-4020-A1D3-D8A5C901DA8E}"/>
              </a:ext>
            </a:extLst>
          </p:cNvPr>
          <p:cNvSpPr txBox="1"/>
          <p:nvPr/>
        </p:nvSpPr>
        <p:spPr>
          <a:xfrm>
            <a:off x="1422857" y="145640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2F3242"/>
                </a:solidFill>
              </a:rPr>
              <a:t>Пролунав уже дзвінок,</a:t>
            </a:r>
          </a:p>
          <a:p>
            <a:r>
              <a:rPr lang="uk-UA" sz="4400" b="1" dirty="0">
                <a:solidFill>
                  <a:srgbClr val="2F3242"/>
                </a:solidFill>
              </a:rPr>
              <a:t>Нас покликав 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418-2C92-46F5-BD07-574CECD5A1FB}"/>
              </a:ext>
            </a:extLst>
          </p:cNvPr>
          <p:cNvSpPr txBox="1"/>
          <p:nvPr/>
        </p:nvSpPr>
        <p:spPr>
          <a:xfrm>
            <a:off x="5577413" y="2133511"/>
            <a:ext cx="624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rgbClr val="00B050"/>
                </a:solidFill>
              </a:rPr>
              <a:t>У</a:t>
            </a:r>
          </a:p>
          <a:p>
            <a:r>
              <a:rPr lang="uk-UA" sz="6600" b="1" dirty="0">
                <a:solidFill>
                  <a:srgbClr val="C00000"/>
                </a:solidFill>
              </a:rPr>
              <a:t>Р</a:t>
            </a:r>
            <a:r>
              <a:rPr lang="uk-UA" sz="6600" b="1" dirty="0">
                <a:solidFill>
                  <a:srgbClr val="FFC000"/>
                </a:solidFill>
              </a:rPr>
              <a:t>О</a:t>
            </a:r>
          </a:p>
          <a:p>
            <a:r>
              <a:rPr lang="uk-UA" sz="6600" b="1" dirty="0">
                <a:solidFill>
                  <a:srgbClr val="295FFF"/>
                </a:solidFill>
              </a:rPr>
              <a:t>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FB145F-7A9B-4F4C-8B85-A4812DFAEC6F}"/>
              </a:ext>
            </a:extLst>
          </p:cNvPr>
          <p:cNvSpPr/>
          <p:nvPr/>
        </p:nvSpPr>
        <p:spPr>
          <a:xfrm>
            <a:off x="6202126" y="2133511"/>
            <a:ext cx="2535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уважні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7785DAE-87C5-497F-957F-8E76F3D3E078}"/>
              </a:ext>
            </a:extLst>
          </p:cNvPr>
          <p:cNvSpPr/>
          <p:nvPr/>
        </p:nvSpPr>
        <p:spPr>
          <a:xfrm>
            <a:off x="6214737" y="3118396"/>
            <a:ext cx="2879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розумні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8A290A-2F86-4D7C-A6C3-171C533E8029}"/>
              </a:ext>
            </a:extLst>
          </p:cNvPr>
          <p:cNvSpPr/>
          <p:nvPr/>
        </p:nvSpPr>
        <p:spPr>
          <a:xfrm>
            <a:off x="6309439" y="4134058"/>
            <a:ext cx="423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організовані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3E9847-ED53-47FB-A8E2-1C8A62844A78}"/>
              </a:ext>
            </a:extLst>
          </p:cNvPr>
          <p:cNvSpPr/>
          <p:nvPr/>
        </p:nvSpPr>
        <p:spPr>
          <a:xfrm>
            <a:off x="6240774" y="5194933"/>
            <a:ext cx="296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кмітливі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Новини НВК№1: Останній дзвоник 2015">
            <a:extLst>
              <a:ext uri="{FF2B5EF4-FFF2-40B4-BE49-F238E27FC236}">
                <a16:creationId xmlns:a16="http://schemas.microsoft.com/office/drawing/2014/main" id="{C8806CB6-7BFA-4479-BCE6-9851A534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2715" y="2940587"/>
            <a:ext cx="3125787" cy="3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Перевіряємо себе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11438" y="56792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6" name="Picture 6" descr="Суд вновь подтвердил выводы комиссии Волгоградского УФАС России - Статьи -  &amp;quot;Новоаннинские вести&amp;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3762" y="4604761"/>
            <a:ext cx="2213900" cy="22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317505" y="4265145"/>
            <a:ext cx="9367441" cy="9721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000" dirty="0">
                <a:solidFill>
                  <a:prstClr val="white"/>
                </a:solidFill>
              </a:rPr>
              <a:t>8. </a:t>
            </a:r>
            <a:r>
              <a:rPr lang="ru-RU" sz="3000" dirty="0" err="1">
                <a:solidFill>
                  <a:prstClr val="white"/>
                </a:solidFill>
              </a:rPr>
              <a:t>Які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найбільші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труднощі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відчули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під</a:t>
            </a:r>
            <a:r>
              <a:rPr lang="ru-RU" sz="3000" dirty="0">
                <a:solidFill>
                  <a:prstClr val="white"/>
                </a:solidFill>
              </a:rPr>
              <a:t> час </a:t>
            </a:r>
            <a:r>
              <a:rPr lang="ru-RU" sz="3000" dirty="0" err="1">
                <a:solidFill>
                  <a:prstClr val="white"/>
                </a:solidFill>
              </a:rPr>
              <a:t>вивчення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цієї</a:t>
            </a:r>
            <a:r>
              <a:rPr lang="ru-RU" sz="3000" dirty="0">
                <a:solidFill>
                  <a:prstClr val="white"/>
                </a:solidFill>
              </a:rPr>
              <a:t> теми? Як </a:t>
            </a:r>
            <a:r>
              <a:rPr lang="ru-RU" sz="3000" dirty="0" err="1">
                <a:solidFill>
                  <a:prstClr val="white"/>
                </a:solidFill>
              </a:rPr>
              <a:t>плануєте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їх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здолати</a:t>
            </a:r>
            <a:r>
              <a:rPr lang="ru-RU" sz="3000" dirty="0">
                <a:solidFill>
                  <a:prstClr val="white"/>
                </a:solidFill>
              </a:rPr>
              <a:t>?</a:t>
            </a:r>
            <a:endParaRPr lang="uk-UA" sz="3000" dirty="0">
              <a:solidFill>
                <a:prstClr val="white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7507" y="1318582"/>
            <a:ext cx="9367441" cy="57657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6. Чим метеор </a:t>
            </a:r>
            <a:r>
              <a:rPr lang="ru-RU" sz="3000" dirty="0" err="1">
                <a:solidFill>
                  <a:prstClr val="white"/>
                </a:solidFill>
              </a:rPr>
              <a:t>відрізняється</a:t>
            </a:r>
            <a:r>
              <a:rPr lang="ru-RU" sz="3000" dirty="0">
                <a:solidFill>
                  <a:prstClr val="white"/>
                </a:solidFill>
              </a:rPr>
              <a:t> </a:t>
            </a:r>
            <a:r>
              <a:rPr lang="ru-RU" sz="3000" dirty="0" err="1">
                <a:solidFill>
                  <a:prstClr val="white"/>
                </a:solidFill>
              </a:rPr>
              <a:t>від</a:t>
            </a:r>
            <a:r>
              <a:rPr lang="ru-RU" sz="3000" dirty="0">
                <a:solidFill>
                  <a:prstClr val="white"/>
                </a:solidFill>
              </a:rPr>
              <a:t> метеорита?</a:t>
            </a:r>
            <a:endParaRPr lang="uk-UA" sz="3000" dirty="0">
              <a:solidFill>
                <a:srgbClr val="FFFF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17506" y="2065529"/>
            <a:ext cx="9367441" cy="20292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000" dirty="0">
                <a:solidFill>
                  <a:prstClr val="white"/>
                </a:solidFill>
              </a:rPr>
              <a:t> 7. </a:t>
            </a:r>
            <a:r>
              <a:rPr lang="ru-RU" sz="3000" dirty="0" err="1">
                <a:solidFill>
                  <a:prstClr val="white"/>
                </a:solidFill>
              </a:rPr>
              <a:t>Продовжіть</a:t>
            </a:r>
            <a:r>
              <a:rPr lang="ru-RU" sz="3000" dirty="0">
                <a:solidFill>
                  <a:prstClr val="white"/>
                </a:solidFill>
              </a:rPr>
              <a:t> речення:</a:t>
            </a:r>
          </a:p>
          <a:p>
            <a:r>
              <a:rPr lang="ru-RU" sz="3000" dirty="0">
                <a:solidFill>
                  <a:prstClr val="white"/>
                </a:solidFill>
              </a:rPr>
              <a:t> «</a:t>
            </a:r>
            <a:r>
              <a:rPr lang="ru-RU" sz="3000" dirty="0" err="1">
                <a:solidFill>
                  <a:prstClr val="white"/>
                </a:solidFill>
              </a:rPr>
              <a:t>Сьогодні</a:t>
            </a:r>
            <a:r>
              <a:rPr lang="ru-RU" sz="3000" dirty="0">
                <a:solidFill>
                  <a:prstClr val="white"/>
                </a:solidFill>
              </a:rPr>
              <a:t> я </a:t>
            </a:r>
            <a:r>
              <a:rPr lang="ru-RU" sz="3000" dirty="0" err="1">
                <a:solidFill>
                  <a:prstClr val="white"/>
                </a:solidFill>
              </a:rPr>
              <a:t>дізнався</a:t>
            </a:r>
            <a:r>
              <a:rPr lang="ru-RU" sz="3000" dirty="0">
                <a:solidFill>
                  <a:prstClr val="white"/>
                </a:solidFill>
              </a:rPr>
              <a:t>/</a:t>
            </a:r>
            <a:r>
              <a:rPr lang="ru-RU" sz="3000" dirty="0" err="1">
                <a:solidFill>
                  <a:prstClr val="white"/>
                </a:solidFill>
              </a:rPr>
              <a:t>дізналася</a:t>
            </a:r>
            <a:r>
              <a:rPr lang="ru-RU" sz="3000" dirty="0">
                <a:solidFill>
                  <a:prstClr val="white"/>
                </a:solidFill>
              </a:rPr>
              <a:t>….»;</a:t>
            </a:r>
          </a:p>
          <a:p>
            <a:r>
              <a:rPr lang="ru-RU" sz="3000" dirty="0">
                <a:solidFill>
                  <a:prstClr val="white"/>
                </a:solidFill>
              </a:rPr>
              <a:t> «Я </a:t>
            </a:r>
            <a:r>
              <a:rPr lang="ru-RU" sz="3000" dirty="0" err="1">
                <a:solidFill>
                  <a:prstClr val="white"/>
                </a:solidFill>
              </a:rPr>
              <a:t>зрозумів</a:t>
            </a:r>
            <a:r>
              <a:rPr lang="ru-RU" sz="3000" dirty="0">
                <a:solidFill>
                  <a:prstClr val="white"/>
                </a:solidFill>
              </a:rPr>
              <a:t>/</a:t>
            </a:r>
            <a:r>
              <a:rPr lang="ru-RU" sz="3000" dirty="0" err="1">
                <a:solidFill>
                  <a:prstClr val="white"/>
                </a:solidFill>
              </a:rPr>
              <a:t>зрозуміла</a:t>
            </a:r>
            <a:r>
              <a:rPr lang="ru-RU" sz="3000" dirty="0">
                <a:solidFill>
                  <a:prstClr val="white"/>
                </a:solidFill>
              </a:rPr>
              <a:t>…»;</a:t>
            </a:r>
          </a:p>
          <a:p>
            <a:r>
              <a:rPr lang="ru-RU" sz="3000" dirty="0">
                <a:solidFill>
                  <a:prstClr val="white"/>
                </a:solidFill>
              </a:rPr>
              <a:t> «Я </a:t>
            </a:r>
            <a:r>
              <a:rPr lang="ru-RU" sz="3000" dirty="0" err="1">
                <a:solidFill>
                  <a:prstClr val="white"/>
                </a:solidFill>
              </a:rPr>
              <a:t>спробую</a:t>
            </a:r>
            <a:r>
              <a:rPr lang="ru-RU" sz="3000" dirty="0">
                <a:solidFill>
                  <a:prstClr val="white"/>
                </a:solidFill>
              </a:rPr>
              <a:t>…».</a:t>
            </a:r>
            <a:endParaRPr lang="uk-UA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Коротко про головне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995853"/>
            <a:ext cx="8363806" cy="176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>
                <a:solidFill>
                  <a:prstClr val="white"/>
                </a:solidFill>
              </a:rPr>
              <a:t>Прочитайте висновок.</a:t>
            </a:r>
            <a:endParaRPr lang="uk-UA" sz="40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05508" y="559098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5364" name="Picture 4" descr="XXXI ЯК СФОРМУВАТИ ВИСНОВОК - Мої статті - Каталог статей -  Великосорочинська ЗОШ І-ІІІ ступенів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0852" y="3965331"/>
            <a:ext cx="2593742" cy="27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04946" y="1265380"/>
            <a:ext cx="7682716" cy="44320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3500" dirty="0"/>
              <a:t>…за рік на Землю падає майже 2000 метеоритів. Вони вдаряються об поверхню Землі з величезною силою, унаслідок чого відбувається вибух. І якщо метеорит великий, то на місці падіння утворюється западина округлої форми.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9131" y="5635171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7 самых известных метеоритов на Земле — National Geographic Россия: красота  мира в каждом кадр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466" y="1778977"/>
            <a:ext cx="4076636" cy="2546838"/>
          </a:xfrm>
          <a:prstGeom prst="rect">
            <a:avLst/>
          </a:prstGeom>
          <a:noFill/>
          <a:ln w="5715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69-73, </a:t>
            </a:r>
            <a:r>
              <a:rPr lang="ru-RU" sz="3000" b="1" dirty="0" err="1">
                <a:solidFill>
                  <a:srgbClr val="2F3242"/>
                </a:solidFill>
              </a:rPr>
              <a:t>пошукове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  <a:r>
              <a:rPr lang="ru-RU" sz="3000" b="1" dirty="0" err="1">
                <a:solidFill>
                  <a:srgbClr val="2F3242"/>
                </a:solidFill>
              </a:rPr>
              <a:t>завдання</a:t>
            </a:r>
            <a:r>
              <a:rPr lang="ru-RU" sz="3000" b="1" dirty="0">
                <a:solidFill>
                  <a:srgbClr val="2F3242"/>
                </a:solidFill>
              </a:rPr>
              <a:t>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с.69-73, пошукове завдання.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 </a:t>
            </a:r>
            <a:r>
              <a:rPr lang="ru-RU" sz="3500" dirty="0" err="1"/>
              <a:t>рухається</a:t>
            </a:r>
            <a:r>
              <a:rPr lang="ru-RU" sz="3500" dirty="0"/>
              <a:t> наша планета?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4" y="2811492"/>
            <a:ext cx="9017979" cy="186936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є </a:t>
            </a:r>
            <a:r>
              <a:rPr lang="ru-RU" sz="3500" dirty="0" err="1"/>
              <a:t>наслідком</a:t>
            </a:r>
            <a:r>
              <a:rPr lang="ru-RU" sz="3500" dirty="0"/>
              <a:t> </a:t>
            </a:r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endParaRPr lang="ru-RU" sz="3500" dirty="0"/>
          </a:p>
          <a:p>
            <a:pPr algn="ctr"/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своєї</a:t>
            </a:r>
            <a:r>
              <a:rPr lang="ru-RU" sz="3500" dirty="0"/>
              <a:t> </a:t>
            </a:r>
            <a:r>
              <a:rPr lang="ru-RU" sz="3500" dirty="0" err="1"/>
              <a:t>осі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359878" y="4712359"/>
            <a:ext cx="8329246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відбувається</a:t>
            </a:r>
            <a:r>
              <a:rPr lang="ru-RU" sz="3500" dirty="0"/>
              <a:t> </a:t>
            </a:r>
            <a:r>
              <a:rPr lang="ru-RU" sz="3500" dirty="0" err="1"/>
              <a:t>внаслідок</a:t>
            </a:r>
            <a:endParaRPr lang="ru-RU" sz="3500" dirty="0"/>
          </a:p>
          <a:p>
            <a:pPr algn="ctr"/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r>
              <a:rPr lang="ru-RU" sz="3500" dirty="0"/>
              <a:t> </a:t>
            </a:r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Сонця</a:t>
            </a:r>
            <a:r>
              <a:rPr lang="ru-RU" sz="3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69-72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63896" y="1921751"/>
            <a:ext cx="73041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500" dirty="0"/>
              <a:t>    </a:t>
            </a:r>
            <a:r>
              <a:rPr lang="ru-RU" sz="4500" b="1" dirty="0">
                <a:solidFill>
                  <a:srgbClr val="FF0000"/>
                </a:solidFill>
              </a:rPr>
              <a:t>Комета</a:t>
            </a:r>
            <a:r>
              <a:rPr lang="ru-RU" sz="4500" dirty="0"/>
              <a:t> – невелике </a:t>
            </a:r>
            <a:r>
              <a:rPr lang="ru-RU" sz="4500" dirty="0" err="1"/>
              <a:t>холодне</a:t>
            </a:r>
            <a:r>
              <a:rPr lang="ru-RU" sz="4500" dirty="0"/>
              <a:t> </a:t>
            </a:r>
            <a:r>
              <a:rPr lang="ru-RU" sz="4500" dirty="0" err="1"/>
              <a:t>небесне</a:t>
            </a:r>
            <a:r>
              <a:rPr lang="ru-RU" sz="4500" dirty="0"/>
              <a:t> </a:t>
            </a:r>
            <a:r>
              <a:rPr lang="ru-RU" sz="4500" dirty="0" err="1"/>
              <a:t>тіло</a:t>
            </a:r>
            <a:r>
              <a:rPr lang="ru-RU" sz="4500" dirty="0"/>
              <a:t>, </a:t>
            </a:r>
            <a:r>
              <a:rPr lang="ru-RU" sz="4500" dirty="0" err="1"/>
              <a:t>що</a:t>
            </a:r>
            <a:endParaRPr lang="ru-RU" sz="4500" dirty="0"/>
          </a:p>
          <a:p>
            <a:pPr algn="just"/>
            <a:r>
              <a:rPr lang="ru-RU" sz="4500" dirty="0" err="1"/>
              <a:t>складається</a:t>
            </a:r>
            <a:r>
              <a:rPr lang="ru-RU" sz="4500" dirty="0"/>
              <a:t> з пилу й </a:t>
            </a:r>
            <a:r>
              <a:rPr lang="ru-RU" sz="4500" dirty="0" err="1"/>
              <a:t>льоду</a:t>
            </a:r>
            <a:r>
              <a:rPr lang="ru-RU" sz="4500" dirty="0"/>
              <a:t>. Тому </a:t>
            </a:r>
            <a:r>
              <a:rPr lang="ru-RU" sz="4500" dirty="0" err="1"/>
              <a:t>комети</a:t>
            </a:r>
            <a:r>
              <a:rPr lang="ru-RU" sz="4500" dirty="0"/>
              <a:t> </a:t>
            </a:r>
            <a:r>
              <a:rPr lang="ru-RU" sz="4500" dirty="0" err="1"/>
              <a:t>ще</a:t>
            </a:r>
            <a:r>
              <a:rPr lang="ru-RU" sz="4500" dirty="0"/>
              <a:t> </a:t>
            </a:r>
            <a:r>
              <a:rPr lang="ru-RU" sz="4500" dirty="0" err="1"/>
              <a:t>називають</a:t>
            </a:r>
            <a:r>
              <a:rPr lang="ru-RU" sz="4500" dirty="0"/>
              <a:t> «</a:t>
            </a:r>
            <a:r>
              <a:rPr lang="ru-RU" sz="4500" dirty="0" err="1"/>
              <a:t>брудним</a:t>
            </a:r>
            <a:r>
              <a:rPr lang="ru-RU" sz="4500" dirty="0"/>
              <a:t> </a:t>
            </a:r>
            <a:r>
              <a:rPr lang="ru-RU" sz="4500" dirty="0" err="1"/>
              <a:t>сніжком</a:t>
            </a:r>
            <a:r>
              <a:rPr lang="ru-RU" sz="4500" dirty="0"/>
              <a:t>».</a:t>
            </a:r>
            <a:endParaRPr lang="uk-UA" sz="4500" b="1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46311" y="2408320"/>
            <a:ext cx="73041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500" dirty="0"/>
              <a:t>    </a:t>
            </a:r>
            <a:r>
              <a:rPr lang="ru-RU" sz="4500" b="1" dirty="0">
                <a:solidFill>
                  <a:srgbClr val="FF0000"/>
                </a:solidFill>
              </a:rPr>
              <a:t>Метеорит </a:t>
            </a:r>
            <a:r>
              <a:rPr lang="ru-RU" sz="4500" dirty="0"/>
              <a:t>– </a:t>
            </a:r>
            <a:r>
              <a:rPr lang="ru-RU" sz="4500" dirty="0" err="1"/>
              <a:t>космічне</a:t>
            </a:r>
            <a:r>
              <a:rPr lang="ru-RU" sz="4500" dirty="0"/>
              <a:t> </a:t>
            </a:r>
            <a:r>
              <a:rPr lang="ru-RU" sz="4500" dirty="0" err="1"/>
              <a:t>тіло</a:t>
            </a:r>
            <a:r>
              <a:rPr lang="ru-RU" sz="4500" dirty="0"/>
              <a:t>, </a:t>
            </a:r>
            <a:r>
              <a:rPr lang="ru-RU" sz="4500" dirty="0" err="1"/>
              <a:t>що</a:t>
            </a:r>
            <a:r>
              <a:rPr lang="ru-RU" sz="4500" dirty="0"/>
              <a:t> впало на </a:t>
            </a:r>
            <a:r>
              <a:rPr lang="ru-RU" sz="4500" dirty="0" err="1"/>
              <a:t>поверхню</a:t>
            </a:r>
            <a:endParaRPr lang="ru-RU" sz="4500" dirty="0"/>
          </a:p>
          <a:p>
            <a:pPr algn="just"/>
            <a:r>
              <a:rPr lang="ru-RU" sz="4500" dirty="0" err="1"/>
              <a:t>Землі</a:t>
            </a:r>
            <a:r>
              <a:rPr lang="ru-RU" sz="4500" dirty="0"/>
              <a:t>.</a:t>
            </a:r>
            <a:endParaRPr lang="uk-UA" sz="4500" b="1" dirty="0"/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31.03.2022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Небесні тіла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1346" y="3749709"/>
            <a:ext cx="2196316" cy="2887749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327" y="4221859"/>
            <a:ext cx="2916144" cy="16395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56128" y="3329945"/>
            <a:ext cx="190674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Зорі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102" name="Picture 6" descr="Зорі - Космос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040" y="1456402"/>
            <a:ext cx="2476056" cy="165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троградні планети в 2019 році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8501" y="1456403"/>
            <a:ext cx="2717556" cy="165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363907" y="3329944"/>
            <a:ext cx="190674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Планети 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106" name="Picture 10" descr="Комета Леонардо станет самым зрелищным событием 2021 года - Hi-News.ru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510" y="1456403"/>
            <a:ext cx="3027559" cy="1650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8137917" y="3329944"/>
            <a:ext cx="190674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Комети </a:t>
            </a:r>
            <a:r>
              <a:rPr lang="uk-UA" dirty="0"/>
              <a:t> </a:t>
            </a:r>
            <a:endParaRPr lang="ru-RU" dirty="0"/>
          </a:p>
        </p:txBody>
      </p:sp>
      <p:pic>
        <p:nvPicPr>
          <p:cNvPr id="4108" name="Picture 12" descr="Огромный астероид летит к Земле. Что он несет? - ГТРК «Ставрополье»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8016" y="4221859"/>
            <a:ext cx="2478453" cy="1652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1948016" y="6090391"/>
            <a:ext cx="2316253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Астероїди  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758962" y="6094571"/>
            <a:ext cx="3209192" cy="617801"/>
          </a:xfrm>
          <a:prstGeom prst="rect">
            <a:avLst/>
          </a:pr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sz="3500" dirty="0"/>
              <a:t>Космічний  пил</a:t>
            </a:r>
          </a:p>
          <a:p>
            <a:pPr algn="ctr"/>
            <a:r>
              <a:rPr lang="uk-UA" sz="3500" dirty="0"/>
              <a:t>  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6329</TotalTime>
  <Words>759</Words>
  <Application>Microsoft Office PowerPoint</Application>
  <PresentationFormat>Широкоэкранный</PresentationFormat>
  <Paragraphs>250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1975</cp:revision>
  <dcterms:created xsi:type="dcterms:W3CDTF">2018-01-05T16:38:53Z</dcterms:created>
  <dcterms:modified xsi:type="dcterms:W3CDTF">2022-03-31T05:27:17Z</dcterms:modified>
</cp:coreProperties>
</file>