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7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6" r:id="rId15"/>
    <p:sldId id="297" r:id="rId16"/>
    <p:sldId id="298" r:id="rId17"/>
    <p:sldId id="299" r:id="rId18"/>
    <p:sldId id="309" r:id="rId19"/>
    <p:sldId id="31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52" d="100"/>
          <a:sy n="52" d="100"/>
        </p:scale>
        <p:origin x="-102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№61-62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2660821"/>
            <a:ext cx="7784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Яка користь від знань. </a:t>
            </a:r>
            <a:endParaRPr lang="uk-UA" sz="48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800" b="1" dirty="0" smtClean="0">
                <a:solidFill>
                  <a:srgbClr val="2F3242"/>
                </a:solidFill>
              </a:rPr>
              <a:t>«</a:t>
            </a:r>
            <a:r>
              <a:rPr lang="uk-UA" sz="4800" b="1" dirty="0">
                <a:solidFill>
                  <a:srgbClr val="2F3242"/>
                </a:solidFill>
              </a:rPr>
              <a:t>Мова» </a:t>
            </a:r>
            <a:r>
              <a:rPr lang="uk-UA" sz="4800" b="1" dirty="0" smtClean="0">
                <a:solidFill>
                  <a:srgbClr val="2F3242"/>
                </a:solidFill>
              </a:rPr>
              <a:t>тварин. </a:t>
            </a:r>
            <a:r>
              <a:rPr lang="uk-UA" sz="4800" b="1" dirty="0">
                <a:solidFill>
                  <a:srgbClr val="2F3242"/>
                </a:solidFill>
              </a:rPr>
              <a:t>Правила спілкування з домашніми улюбленцями і безпри­тульними тваринами 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" b="8169"/>
          <a:stretch/>
        </p:blipFill>
        <p:spPr>
          <a:xfrm>
            <a:off x="9377153" y="100227"/>
            <a:ext cx="2676820" cy="265944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спілкуються бджоли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16239" y="1571223"/>
            <a:ext cx="6078714" cy="476514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/>
              <a:t>Бджоли-розвідниці</a:t>
            </a:r>
            <a:r>
              <a:rPr lang="ru-RU" sz="3600" b="1" dirty="0"/>
              <a:t> </a:t>
            </a:r>
            <a:r>
              <a:rPr lang="ru-RU" sz="3600" b="1" dirty="0" err="1"/>
              <a:t>передають</a:t>
            </a:r>
            <a:r>
              <a:rPr lang="ru-RU" sz="3600" b="1" dirty="0"/>
              <a:t> </a:t>
            </a:r>
            <a:r>
              <a:rPr lang="ru-RU" sz="3600" b="1" dirty="0" err="1"/>
              <a:t>інформацію</a:t>
            </a:r>
            <a:r>
              <a:rPr lang="ru-RU" sz="3600" b="1" dirty="0"/>
              <a:t> танцем: </a:t>
            </a:r>
            <a:r>
              <a:rPr lang="ru-RU" sz="3600" b="1" dirty="0" err="1"/>
              <a:t>прилетівши</a:t>
            </a:r>
            <a:r>
              <a:rPr lang="ru-RU" sz="3600" b="1" dirty="0"/>
              <a:t> до </a:t>
            </a:r>
            <a:r>
              <a:rPr lang="ru-RU" sz="3600" b="1" dirty="0" err="1"/>
              <a:t>вулика</a:t>
            </a:r>
            <a:r>
              <a:rPr lang="ru-RU" sz="3600" b="1" dirty="0"/>
              <a:t>, </a:t>
            </a:r>
            <a:r>
              <a:rPr lang="ru-RU" sz="3600" b="1" dirty="0" err="1"/>
              <a:t>бджола</a:t>
            </a:r>
            <a:r>
              <a:rPr lang="ru-RU" sz="3600" b="1" dirty="0"/>
              <a:t> на сотах </a:t>
            </a:r>
            <a:r>
              <a:rPr lang="ru-RU" sz="3600" b="1" dirty="0" err="1"/>
              <a:t>робить</a:t>
            </a:r>
            <a:r>
              <a:rPr lang="ru-RU" sz="3600" b="1" dirty="0"/>
              <a:t> </a:t>
            </a:r>
            <a:r>
              <a:rPr lang="ru-RU" sz="3600" b="1" dirty="0" err="1"/>
              <a:t>швидкі</a:t>
            </a:r>
            <a:r>
              <a:rPr lang="ru-RU" sz="3600" b="1" dirty="0"/>
              <a:t> </a:t>
            </a:r>
            <a:r>
              <a:rPr lang="ru-RU" sz="3600" b="1" dirty="0" err="1"/>
              <a:t>колові</a:t>
            </a:r>
            <a:r>
              <a:rPr lang="ru-RU" sz="3600" b="1" dirty="0"/>
              <a:t> </a:t>
            </a:r>
            <a:r>
              <a:rPr lang="ru-RU" sz="3600" b="1" dirty="0" err="1"/>
              <a:t>рухи</a:t>
            </a:r>
            <a:r>
              <a:rPr lang="ru-RU" sz="3600" b="1" dirty="0"/>
              <a:t> і </a:t>
            </a:r>
            <a:r>
              <a:rPr lang="ru-RU" sz="3600" b="1" dirty="0" err="1"/>
              <a:t>водночас</a:t>
            </a:r>
            <a:r>
              <a:rPr lang="ru-RU" sz="3600" b="1" dirty="0"/>
              <a:t> крутить </a:t>
            </a:r>
            <a:r>
              <a:rPr lang="ru-RU" sz="3600" b="1" dirty="0" err="1"/>
              <a:t>черевцем</a:t>
            </a:r>
            <a:r>
              <a:rPr lang="ru-RU" sz="4400" dirty="0"/>
              <a:t>. 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69" y="1717680"/>
            <a:ext cx="5310831" cy="429833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92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розмовляють коти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41027" y="1456402"/>
            <a:ext cx="6155987" cy="499587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/>
              <a:t>Коти</a:t>
            </a:r>
            <a:r>
              <a:rPr lang="ru-RU" sz="3600" b="1" dirty="0"/>
              <a:t> </a:t>
            </a:r>
            <a:r>
              <a:rPr lang="ru-RU" sz="3600" b="1" dirty="0" err="1"/>
              <a:t>також</a:t>
            </a:r>
            <a:r>
              <a:rPr lang="ru-RU" sz="3600" b="1" dirty="0"/>
              <a:t> </a:t>
            </a:r>
            <a:r>
              <a:rPr lang="ru-RU" sz="3600" b="1" dirty="0" err="1"/>
              <a:t>уміють</a:t>
            </a:r>
            <a:r>
              <a:rPr lang="ru-RU" sz="3600" b="1" dirty="0"/>
              <a:t> </a:t>
            </a:r>
            <a:r>
              <a:rPr lang="ru-RU" sz="3600" b="1" dirty="0" err="1"/>
              <a:t>розмовляти</a:t>
            </a:r>
            <a:r>
              <a:rPr lang="ru-RU" sz="3600" b="1" dirty="0"/>
              <a:t> хвостом. </a:t>
            </a:r>
            <a:r>
              <a:rPr lang="ru-RU" sz="3600" b="1" dirty="0" err="1"/>
              <a:t>Якщо</a:t>
            </a:r>
            <a:r>
              <a:rPr lang="ru-RU" sz="3600" b="1" dirty="0"/>
              <a:t> в кота </a:t>
            </a:r>
            <a:r>
              <a:rPr lang="ru-RU" sz="3600" b="1" dirty="0" err="1"/>
              <a:t>благодушний</a:t>
            </a:r>
            <a:r>
              <a:rPr lang="ru-RU" sz="3600" b="1" dirty="0"/>
              <a:t> </a:t>
            </a:r>
            <a:r>
              <a:rPr lang="ru-RU" sz="3600" b="1" dirty="0" err="1"/>
              <a:t>настрій</a:t>
            </a:r>
            <a:r>
              <a:rPr lang="ru-RU" sz="3600" b="1" dirty="0"/>
              <a:t>, </a:t>
            </a:r>
            <a:r>
              <a:rPr lang="ru-RU" sz="3600" b="1" dirty="0" err="1"/>
              <a:t>він</a:t>
            </a:r>
            <a:r>
              <a:rPr lang="ru-RU" sz="3600" b="1" dirty="0"/>
              <a:t> </a:t>
            </a:r>
            <a:r>
              <a:rPr lang="ru-RU" sz="3600" b="1" dirty="0" err="1"/>
              <a:t>ліниво</a:t>
            </a:r>
            <a:r>
              <a:rPr lang="ru-RU" sz="3600" b="1" dirty="0"/>
              <a:t> </a:t>
            </a:r>
            <a:r>
              <a:rPr lang="ru-RU" sz="3600" b="1" dirty="0" err="1"/>
              <a:t>помахує</a:t>
            </a:r>
            <a:r>
              <a:rPr lang="ru-RU" sz="3600" b="1" dirty="0"/>
              <a:t> хвостом. </a:t>
            </a:r>
            <a:r>
              <a:rPr lang="ru-RU" sz="3600" b="1" dirty="0" err="1"/>
              <a:t>Якщо</a:t>
            </a:r>
            <a:r>
              <a:rPr lang="ru-RU" sz="3600" b="1" dirty="0"/>
              <a:t> ж </a:t>
            </a:r>
            <a:r>
              <a:rPr lang="ru-RU" sz="3600" b="1" dirty="0" err="1"/>
              <a:t>розгніваний</a:t>
            </a:r>
            <a:r>
              <a:rPr lang="ru-RU" sz="3600" b="1" dirty="0"/>
              <a:t>, то </a:t>
            </a:r>
            <a:r>
              <a:rPr lang="ru-RU" sz="3600" b="1" dirty="0" err="1"/>
              <a:t>різко</a:t>
            </a:r>
            <a:r>
              <a:rPr lang="ru-RU" sz="3600" b="1" dirty="0"/>
              <a:t> крутить ним з боку на </a:t>
            </a:r>
            <a:r>
              <a:rPr lang="ru-RU" sz="3600" b="1" dirty="0" err="1"/>
              <a:t>бік</a:t>
            </a:r>
            <a:r>
              <a:rPr lang="ru-RU" sz="3600" b="1" dirty="0"/>
              <a:t>, "</a:t>
            </a:r>
            <a:r>
              <a:rPr lang="ru-RU" sz="3600" b="1" dirty="0" err="1"/>
              <a:t>б'є</a:t>
            </a:r>
            <a:r>
              <a:rPr lang="ru-RU" sz="3600" b="1" dirty="0"/>
              <a:t> хвостом".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65" y="2279560"/>
            <a:ext cx="5002071" cy="332137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55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2311" y="1707776"/>
            <a:ext cx="6491785" cy="427385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Чим відрізняється людська мова від «мови» тварин?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6" b="7793"/>
          <a:stretch/>
        </p:blipFill>
        <p:spPr>
          <a:xfrm>
            <a:off x="7069652" y="1221523"/>
            <a:ext cx="4328152" cy="52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Чи розуміють собаки слова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7083" y="1738648"/>
            <a:ext cx="6297025" cy="454080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Люди навчили собак виконувати команди. Хоча собаки не розуміють слів, вони чітко виконують  команди.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06" y="2033716"/>
            <a:ext cx="5133573" cy="402129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5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Яка з зображених тварин може говорити людською мовою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9" y="1828800"/>
            <a:ext cx="3124737" cy="416631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52" y="1828800"/>
            <a:ext cx="3860917" cy="386091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9" t="1367"/>
          <a:stretch/>
        </p:blipFill>
        <p:spPr>
          <a:xfrm>
            <a:off x="3952646" y="2357072"/>
            <a:ext cx="3944313" cy="31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1882" y="1456402"/>
            <a:ext cx="5479218" cy="509350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Папуги наслідують звуки, але змісту слів не розуміють.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378" y="2034863"/>
            <a:ext cx="5979864" cy="398856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21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Обговоріть в парах і розкажіть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9308" y="1893192"/>
            <a:ext cx="6052881" cy="406428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Для чого потрібні знання про «мову» тварин?</a:t>
            </a:r>
            <a:endParaRPr lang="ru-RU" sz="4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" b="8235"/>
          <a:stretch/>
        </p:blipFill>
        <p:spPr>
          <a:xfrm>
            <a:off x="7164818" y="1201196"/>
            <a:ext cx="4220106" cy="54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Розкажи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98518" y="1879850"/>
            <a:ext cx="6475770" cy="446943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Чи є в тебе домашні улюбленці? </a:t>
            </a:r>
          </a:p>
          <a:p>
            <a:pPr algn="ctr"/>
            <a:r>
              <a:rPr lang="uk-UA" sz="5400" b="1" dirty="0" smtClean="0"/>
              <a:t>Розкажи про них.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9" t="-563" r="8257" b="7690"/>
          <a:stretch/>
        </p:blipFill>
        <p:spPr>
          <a:xfrm>
            <a:off x="7721629" y="1550388"/>
            <a:ext cx="2903441" cy="51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9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Торбинка </a:t>
            </a:r>
            <a:r>
              <a:rPr lang="uk-UA" sz="2000" b="1" dirty="0" err="1" smtClean="0">
                <a:solidFill>
                  <a:schemeClr val="bg1"/>
                </a:solidFill>
              </a:rPr>
              <a:t>цікавинок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36436" y="1300766"/>
            <a:ext cx="6489367" cy="526745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Собаки – єдині тварини, які можуть розпізнати наші емоції. Їм достатньо погляду, щоб зрозуміти сумуєте ви чи радієте. Вони здатні навіть співпереживати людям, відчуваючи ті ж емоції, що їхні господарі.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83" y="2112135"/>
            <a:ext cx="4916059" cy="353639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14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2669" y="6233375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Виконай </a:t>
            </a:r>
            <a:r>
              <a:rPr lang="uk-UA" sz="2800" b="1" dirty="0">
                <a:solidFill>
                  <a:schemeClr val="bg1"/>
                </a:solidFill>
              </a:rPr>
              <a:t>завдання в зошиті на </a:t>
            </a:r>
            <a:r>
              <a:rPr lang="uk-UA" sz="2800" b="1" dirty="0" smtClean="0">
                <a:solidFill>
                  <a:schemeClr val="bg1"/>
                </a:solidFill>
              </a:rPr>
              <a:t>с.15</a:t>
            </a:r>
            <a:endParaRPr lang="uk-UA" sz="28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t="-375" r="8746" b="13614"/>
          <a:stretch/>
        </p:blipFill>
        <p:spPr>
          <a:xfrm>
            <a:off x="3191165" y="1425557"/>
            <a:ext cx="5338552" cy="48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У кого скільки триває сплячка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93717" y="1627587"/>
            <a:ext cx="2779912" cy="8390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4 місяці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47632" y="1627587"/>
            <a:ext cx="3116839" cy="8390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1 місяць</a:t>
            </a:r>
            <a:endParaRPr lang="ru-RU" sz="4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58488" y="1627586"/>
            <a:ext cx="2805953" cy="839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7 місяців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4" b="19183"/>
          <a:stretch/>
        </p:blipFill>
        <p:spPr>
          <a:xfrm>
            <a:off x="833996" y="2703773"/>
            <a:ext cx="2720101" cy="34787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" b="7745"/>
          <a:stretch/>
        </p:blipFill>
        <p:spPr>
          <a:xfrm>
            <a:off x="4627510" y="2880585"/>
            <a:ext cx="2736931" cy="33019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 b="9738"/>
          <a:stretch/>
        </p:blipFill>
        <p:spPr>
          <a:xfrm>
            <a:off x="8038199" y="2880585"/>
            <a:ext cx="3935704" cy="31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У кого скільки триває сплячка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35689" y="1627094"/>
            <a:ext cx="2805251" cy="81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5</a:t>
            </a:r>
            <a:r>
              <a:rPr lang="uk-UA" sz="4400" b="1" dirty="0" smtClean="0"/>
              <a:t> місяців</a:t>
            </a:r>
            <a:endParaRPr lang="ru-RU" sz="4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14576" y="1627094"/>
            <a:ext cx="3026212" cy="81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9 місяців</a:t>
            </a:r>
            <a:endParaRPr lang="ru-RU" sz="4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5" b="8137"/>
          <a:stretch/>
        </p:blipFill>
        <p:spPr>
          <a:xfrm>
            <a:off x="1628881" y="2612474"/>
            <a:ext cx="3256373" cy="333185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37" b="9020"/>
          <a:stretch/>
        </p:blipFill>
        <p:spPr>
          <a:xfrm>
            <a:off x="7015765" y="2791528"/>
            <a:ext cx="3623834" cy="29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Дай відповіді на запитання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1971" y="5854331"/>
            <a:ext cx="9152264" cy="830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Хто спить найдовше?</a:t>
            </a:r>
            <a:endParaRPr lang="ru-RU" sz="4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4" b="19183"/>
          <a:stretch/>
        </p:blipFill>
        <p:spPr>
          <a:xfrm>
            <a:off x="425346" y="3209059"/>
            <a:ext cx="1822189" cy="23304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" b="7745"/>
          <a:stretch/>
        </p:blipFill>
        <p:spPr>
          <a:xfrm>
            <a:off x="2471176" y="1343848"/>
            <a:ext cx="2144552" cy="25873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 b="9738"/>
          <a:stretch/>
        </p:blipFill>
        <p:spPr>
          <a:xfrm>
            <a:off x="8831575" y="3528058"/>
            <a:ext cx="2639943" cy="213125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5" b="8137"/>
          <a:stretch/>
        </p:blipFill>
        <p:spPr>
          <a:xfrm>
            <a:off x="4839369" y="2750055"/>
            <a:ext cx="2327257" cy="23812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37" b="9020"/>
          <a:stretch/>
        </p:blipFill>
        <p:spPr>
          <a:xfrm>
            <a:off x="7544721" y="1242317"/>
            <a:ext cx="2466133" cy="20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65721" y="1441969"/>
            <a:ext cx="6488869" cy="517958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Під час сплячки у тварин сповільнюється дихання, знижується температура тіла. Так тварини рятуються від голодної смерті, і переживають холодну пору року.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37" y="1652689"/>
            <a:ext cx="4758139" cy="47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3406" y="1482310"/>
            <a:ext cx="6247700" cy="2303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Чи спілкуються тварини між собою?</a:t>
            </a:r>
            <a:endParaRPr lang="ru-RU" sz="4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3406" y="4192533"/>
            <a:ext cx="6247700" cy="21423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Чи розуміють птахи тварин? </a:t>
            </a:r>
            <a:r>
              <a:rPr lang="uk-UA" sz="4400" b="1" dirty="0"/>
              <a:t> </a:t>
            </a:r>
            <a:r>
              <a:rPr lang="uk-UA" sz="4400" b="1" dirty="0" smtClean="0"/>
              <a:t>А риби комах?</a:t>
            </a:r>
            <a:endParaRPr lang="ru-RU" sz="4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99" y="1482310"/>
            <a:ext cx="461173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01.02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0222" y="1546555"/>
            <a:ext cx="6617400" cy="48425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У кожної тварини є певний спосіб спілкування з «ріднею». Це може бути махання хвоста, помахи крил чи рухи тіла.</a:t>
            </a:r>
            <a:endParaRPr lang="ru-RU" sz="4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902" y="1310842"/>
            <a:ext cx="2347896" cy="53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спілкуються </a:t>
            </a:r>
            <a:r>
              <a:rPr lang="uk-UA" sz="2000" b="1" dirty="0" err="1" smtClean="0">
                <a:solidFill>
                  <a:schemeClr val="bg1"/>
                </a:solidFill>
              </a:rPr>
              <a:t>мавпи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8298" y="1456401"/>
            <a:ext cx="5913561" cy="510047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Для спілкування між собою </a:t>
            </a:r>
            <a:r>
              <a:rPr lang="uk-UA" sz="3600" b="1" dirty="0" err="1" smtClean="0"/>
              <a:t>мавпи</a:t>
            </a:r>
            <a:r>
              <a:rPr lang="uk-UA" sz="3600" b="1" dirty="0" smtClean="0"/>
              <a:t> використовують голос. Криками різної сили, вони попереджають про небезпеку, або про те, що вони голодні.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98" y="2355910"/>
            <a:ext cx="5649317" cy="358674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8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 </a:t>
            </a:r>
            <a:r>
              <a:rPr lang="uk-UA" sz="2000" b="1" dirty="0" smtClean="0">
                <a:solidFill>
                  <a:schemeClr val="bg1"/>
                </a:solidFill>
              </a:rPr>
              <a:t>спілкуються риби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2378" y="1725770"/>
            <a:ext cx="5577574" cy="451955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Риби спілкуються між собою помахом плавців.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68" y="1334647"/>
            <a:ext cx="4009975" cy="537336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6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381</Words>
  <Application>Microsoft Office PowerPoint</Application>
  <PresentationFormat>Произвольный</PresentationFormat>
  <Paragraphs>83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179</cp:revision>
  <dcterms:created xsi:type="dcterms:W3CDTF">2018-01-05T16:38:53Z</dcterms:created>
  <dcterms:modified xsi:type="dcterms:W3CDTF">2022-01-30T12:17:12Z</dcterms:modified>
</cp:coreProperties>
</file>