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8" r:id="rId2"/>
    <p:sldId id="292" r:id="rId3"/>
    <p:sldId id="293" r:id="rId4"/>
    <p:sldId id="294" r:id="rId5"/>
    <p:sldId id="317" r:id="rId6"/>
    <p:sldId id="310" r:id="rId7"/>
    <p:sldId id="297" r:id="rId8"/>
    <p:sldId id="299" r:id="rId9"/>
    <p:sldId id="298" r:id="rId10"/>
    <p:sldId id="308" r:id="rId11"/>
    <p:sldId id="307" r:id="rId12"/>
    <p:sldId id="304" r:id="rId13"/>
    <p:sldId id="305" r:id="rId14"/>
    <p:sldId id="300" r:id="rId15"/>
    <p:sldId id="301" r:id="rId16"/>
    <p:sldId id="296" r:id="rId17"/>
    <p:sldId id="303" r:id="rId18"/>
    <p:sldId id="302" r:id="rId19"/>
    <p:sldId id="320" r:id="rId20"/>
    <p:sldId id="309" r:id="rId21"/>
    <p:sldId id="283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1694E9"/>
    <a:srgbClr val="295FFF"/>
    <a:srgbClr val="FF66FF"/>
    <a:srgbClr val="2F3242"/>
    <a:srgbClr val="FF5050"/>
    <a:srgbClr val="FF3300"/>
    <a:srgbClr val="FF7C80"/>
    <a:srgbClr val="00B05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035" autoAdjust="0"/>
    <p:restoredTop sz="94660"/>
  </p:normalViewPr>
  <p:slideViewPr>
    <p:cSldViewPr snapToGrid="0">
      <p:cViewPr varScale="1">
        <p:scale>
          <a:sx n="73" d="100"/>
          <a:sy n="73" d="100"/>
        </p:scale>
        <p:origin x="9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01.02.2022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01.02.2022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01.02.2022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01.02.2022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01.02.2022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01.02.2022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01.02.2022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01.02.2022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01.02.2022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01.02.2022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01.02.2022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01.02.2022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jpe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6248" y="2660821"/>
            <a:ext cx="17217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000" b="1">
                <a:solidFill>
                  <a:schemeClr val="bg1"/>
                </a:solidFill>
                <a:latin typeface="Monotype Corsiva" panose="03010101010201010101" pitchFamily="66" charset="0"/>
              </a:rPr>
              <a:t>№68-71</a:t>
            </a:r>
            <a:endParaRPr lang="ru-RU" sz="40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07957" y="5148708"/>
            <a:ext cx="92840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 smtClean="0"/>
              <a:t>Підсумок </a:t>
            </a:r>
            <a:r>
              <a:rPr lang="uk-UA" sz="3200" b="1" dirty="0"/>
              <a:t>за розділом «Замислюємося над сторінками книжок українського письменства</a:t>
            </a:r>
            <a:r>
              <a:rPr lang="ru-RU" b="1" dirty="0"/>
              <a:t>»</a:t>
            </a:r>
            <a:endParaRPr lang="ru-RU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965" y="372989"/>
            <a:ext cx="2402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b="1" dirty="0">
                <a:solidFill>
                  <a:schemeClr val="bg1"/>
                </a:solidFill>
              </a:rPr>
              <a:t>Читання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78195" y="280656"/>
            <a:ext cx="84530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b="1" dirty="0">
                <a:solidFill>
                  <a:schemeClr val="bg1"/>
                </a:solidFill>
              </a:rPr>
              <a:t>Розділ 7. Замислюємося над сторінками книжок українського письменства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2" name="Picture 2" descr="Не надо любить книги, ими надо уметь пользоваться - МГПУ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49335" y="1239160"/>
            <a:ext cx="5869508" cy="3909548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7064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Завдання 4. </a:t>
            </a:r>
          </a:p>
        </p:txBody>
      </p:sp>
      <p:sp>
        <p:nvSpPr>
          <p:cNvPr id="12" name="Прямоугольник: скругленные углы 8">
            <a:extLst>
              <a:ext uri="{FF2B5EF4-FFF2-40B4-BE49-F238E27FC236}">
                <a16:creationId xmlns:a16="http://schemas.microsoft.com/office/drawing/2014/main" id="{16C391E4-1F8E-4FB2-A29C-5FCF11494A3E}"/>
              </a:ext>
            </a:extLst>
          </p:cNvPr>
          <p:cNvSpPr/>
          <p:nvPr/>
        </p:nvSpPr>
        <p:spPr>
          <a:xfrm flipH="1">
            <a:off x="6705600" y="3390048"/>
            <a:ext cx="4444250" cy="2643850"/>
          </a:xfrm>
          <a:prstGeom prst="roundRect">
            <a:avLst/>
          </a:prstGeom>
          <a:solidFill>
            <a:srgbClr val="1694E9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14" name="Прямоугольник: скругленные углы 8">
            <a:extLst>
              <a:ext uri="{FF2B5EF4-FFF2-40B4-BE49-F238E27FC236}">
                <a16:creationId xmlns:a16="http://schemas.microsoft.com/office/drawing/2014/main" id="{16C391E4-1F8E-4FB2-A29C-5FCF11494A3E}"/>
              </a:ext>
            </a:extLst>
          </p:cNvPr>
          <p:cNvSpPr/>
          <p:nvPr/>
        </p:nvSpPr>
        <p:spPr>
          <a:xfrm flipH="1">
            <a:off x="825190" y="1526003"/>
            <a:ext cx="10549959" cy="1332779"/>
          </a:xfrm>
          <a:prstGeom prst="roundRect">
            <a:avLst/>
          </a:prstGeom>
          <a:solidFill>
            <a:srgbClr val="1694E9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00736" y="1841528"/>
            <a:ext cx="10049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Твір «Дрімають села…» – це …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81012" y="3764012"/>
            <a:ext cx="37688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uk-UA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вірш</a:t>
            </a:r>
          </a:p>
          <a:p>
            <a:pPr marL="457200" indent="-457200">
              <a:buFontTx/>
              <a:buChar char="-"/>
            </a:pPr>
            <a:r>
              <a:rPr lang="uk-UA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оповідання</a:t>
            </a:r>
          </a:p>
          <a:p>
            <a:pPr marL="457200" indent="-457200">
              <a:buFontTx/>
              <a:buChar char="-"/>
            </a:pPr>
            <a:r>
              <a:rPr lang="uk-UA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казка</a:t>
            </a:r>
          </a:p>
        </p:txBody>
      </p:sp>
      <p:pic>
        <p:nvPicPr>
          <p:cNvPr id="10" name="Picture 2" descr="Группа № 2 : с 2.12 - 6.12 тема недели: &amp;quot;Здравствуй, зимушка - зима!&amp;quot;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33068" y="3298646"/>
            <a:ext cx="4047389" cy="2735252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902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7064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Завдання 5. </a:t>
            </a:r>
          </a:p>
        </p:txBody>
      </p:sp>
      <p:sp>
        <p:nvSpPr>
          <p:cNvPr id="14" name="Прямоугольник: скругленные углы 8">
            <a:extLst>
              <a:ext uri="{FF2B5EF4-FFF2-40B4-BE49-F238E27FC236}">
                <a16:creationId xmlns:a16="http://schemas.microsoft.com/office/drawing/2014/main" id="{16C391E4-1F8E-4FB2-A29C-5FCF11494A3E}"/>
              </a:ext>
            </a:extLst>
          </p:cNvPr>
          <p:cNvSpPr/>
          <p:nvPr/>
        </p:nvSpPr>
        <p:spPr>
          <a:xfrm flipH="1">
            <a:off x="6189784" y="3387581"/>
            <a:ext cx="5202941" cy="2542049"/>
          </a:xfrm>
          <a:prstGeom prst="roundRect">
            <a:avLst/>
          </a:prstGeom>
          <a:solidFill>
            <a:srgbClr val="1694E9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15" name="Прямоугольник: скругленные углы 8">
            <a:extLst>
              <a:ext uri="{FF2B5EF4-FFF2-40B4-BE49-F238E27FC236}">
                <a16:creationId xmlns:a16="http://schemas.microsoft.com/office/drawing/2014/main" id="{16C391E4-1F8E-4FB2-A29C-5FCF11494A3E}"/>
              </a:ext>
            </a:extLst>
          </p:cNvPr>
          <p:cNvSpPr/>
          <p:nvPr/>
        </p:nvSpPr>
        <p:spPr>
          <a:xfrm flipH="1">
            <a:off x="1057347" y="1526002"/>
            <a:ext cx="10317802" cy="1298071"/>
          </a:xfrm>
          <a:prstGeom prst="roundRect">
            <a:avLst/>
          </a:prstGeom>
          <a:solidFill>
            <a:srgbClr val="1694E9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47691" y="3729302"/>
            <a:ext cx="49274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«Дивувалася зима…»</a:t>
            </a:r>
          </a:p>
          <a:p>
            <a:r>
              <a:rPr lang="uk-UA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«Давня весна»</a:t>
            </a:r>
          </a:p>
          <a:p>
            <a:r>
              <a:rPr lang="uk-UA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«Вітер віє-повіває»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25790" y="1526002"/>
            <a:ext cx="103178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Оптимізм, гармонійна єдність людини та природи – основний мотив твору …</a:t>
            </a:r>
          </a:p>
        </p:txBody>
      </p:sp>
      <p:pic>
        <p:nvPicPr>
          <p:cNvPr id="2050" name="Picture 2" descr="Леся Українка &amp;quot;Давня весна&amp;quot; аудіо вірш слухати - YouTu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52961" y="3387580"/>
            <a:ext cx="4519198" cy="2542049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677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7064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Завдання 6. </a:t>
            </a:r>
          </a:p>
        </p:txBody>
      </p:sp>
      <p:sp>
        <p:nvSpPr>
          <p:cNvPr id="11" name="Прямоугольник: скругленные углы 8">
            <a:extLst>
              <a:ext uri="{FF2B5EF4-FFF2-40B4-BE49-F238E27FC236}">
                <a16:creationId xmlns:a16="http://schemas.microsoft.com/office/drawing/2014/main" id="{16C391E4-1F8E-4FB2-A29C-5FCF11494A3E}"/>
              </a:ext>
            </a:extLst>
          </p:cNvPr>
          <p:cNvSpPr/>
          <p:nvPr/>
        </p:nvSpPr>
        <p:spPr>
          <a:xfrm flipH="1">
            <a:off x="5193856" y="3557884"/>
            <a:ext cx="6004830" cy="2447559"/>
          </a:xfrm>
          <a:prstGeom prst="roundRect">
            <a:avLst/>
          </a:prstGeom>
          <a:solidFill>
            <a:srgbClr val="1694E9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12" name="Прямоугольник: скругленные углы 8">
            <a:extLst>
              <a:ext uri="{FF2B5EF4-FFF2-40B4-BE49-F238E27FC236}">
                <a16:creationId xmlns:a16="http://schemas.microsoft.com/office/drawing/2014/main" id="{16C391E4-1F8E-4FB2-A29C-5FCF11494A3E}"/>
              </a:ext>
            </a:extLst>
          </p:cNvPr>
          <p:cNvSpPr/>
          <p:nvPr/>
        </p:nvSpPr>
        <p:spPr>
          <a:xfrm flipH="1">
            <a:off x="1057347" y="1526002"/>
            <a:ext cx="10317802" cy="1469254"/>
          </a:xfrm>
          <a:prstGeom prst="roundRect">
            <a:avLst/>
          </a:prstGeom>
          <a:solidFill>
            <a:srgbClr val="1694E9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97190" y="3935778"/>
            <a:ext cx="58014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вільна інтернет-енциклопедія</a:t>
            </a:r>
          </a:p>
          <a:p>
            <a:r>
              <a:rPr lang="uk-UA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українська </a:t>
            </a:r>
            <a:r>
              <a:rPr lang="uk-UA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Вікіпедія</a:t>
            </a:r>
            <a:endParaRPr lang="uk-UA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uk-UA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uk-UA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словопедія</a:t>
            </a:r>
            <a:endParaRPr lang="uk-UA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57347" y="1697181"/>
            <a:ext cx="103178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 Інтернет-енциклопедія, що містить пояснення до всього, що є на світі  на українській мові - це … </a:t>
            </a:r>
          </a:p>
        </p:txBody>
      </p:sp>
      <p:pic>
        <p:nvPicPr>
          <p:cNvPr id="1028" name="Picture 4" descr="Wikipedia Ukraine/uk - Meta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59738" y="3384492"/>
            <a:ext cx="2872520" cy="2800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782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7064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Завдання 7. </a:t>
            </a:r>
          </a:p>
        </p:txBody>
      </p:sp>
      <p:sp>
        <p:nvSpPr>
          <p:cNvPr id="11" name="Прямоугольник: скругленные углы 8">
            <a:extLst>
              <a:ext uri="{FF2B5EF4-FFF2-40B4-BE49-F238E27FC236}">
                <a16:creationId xmlns:a16="http://schemas.microsoft.com/office/drawing/2014/main" id="{16C391E4-1F8E-4FB2-A29C-5FCF11494A3E}"/>
              </a:ext>
            </a:extLst>
          </p:cNvPr>
          <p:cNvSpPr/>
          <p:nvPr/>
        </p:nvSpPr>
        <p:spPr>
          <a:xfrm flipH="1">
            <a:off x="5462954" y="3571202"/>
            <a:ext cx="5942234" cy="2402878"/>
          </a:xfrm>
          <a:prstGeom prst="roundRect">
            <a:avLst/>
          </a:prstGeom>
          <a:solidFill>
            <a:srgbClr val="1694E9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12" name="Прямоугольник: скругленные углы 8">
            <a:extLst>
              <a:ext uri="{FF2B5EF4-FFF2-40B4-BE49-F238E27FC236}">
                <a16:creationId xmlns:a16="http://schemas.microsoft.com/office/drawing/2014/main" id="{16C391E4-1F8E-4FB2-A29C-5FCF11494A3E}"/>
              </a:ext>
            </a:extLst>
          </p:cNvPr>
          <p:cNvSpPr/>
          <p:nvPr/>
        </p:nvSpPr>
        <p:spPr>
          <a:xfrm flipH="1">
            <a:off x="1057347" y="1526003"/>
            <a:ext cx="10317802" cy="1464969"/>
          </a:xfrm>
          <a:prstGeom prst="roundRect">
            <a:avLst/>
          </a:prstGeom>
          <a:solidFill>
            <a:srgbClr val="1694E9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79029" y="3665756"/>
            <a:ext cx="57261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uk-UA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1814 р., село Моринці</a:t>
            </a:r>
          </a:p>
          <a:p>
            <a:pPr marL="457200" indent="-457200">
              <a:buFontTx/>
              <a:buChar char="-"/>
            </a:pPr>
            <a:r>
              <a:rPr lang="uk-UA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1856 р., село </a:t>
            </a:r>
            <a:r>
              <a:rPr lang="uk-UA" sz="3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Нагуєвичи</a:t>
            </a:r>
            <a:endParaRPr lang="uk-UA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Tx/>
              <a:buChar char="-"/>
            </a:pPr>
            <a:r>
              <a:rPr lang="uk-UA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1871 р., місто Новоград- Волинський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57685" y="1875787"/>
            <a:ext cx="10077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 Де і коли народився Тарас Шевченко? </a:t>
            </a:r>
            <a:r>
              <a:rPr lang="ru-RU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uk-UA" sz="3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 descr="http://player.myshared.ru/19/1187375/slides/slide_2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73464" y="3665756"/>
            <a:ext cx="3835401" cy="2451842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159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7064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Завдання 8. </a:t>
            </a:r>
          </a:p>
        </p:txBody>
      </p:sp>
      <p:sp>
        <p:nvSpPr>
          <p:cNvPr id="14" name="Прямоугольник: скругленные углы 8">
            <a:extLst>
              <a:ext uri="{FF2B5EF4-FFF2-40B4-BE49-F238E27FC236}">
                <a16:creationId xmlns:a16="http://schemas.microsoft.com/office/drawing/2014/main" id="{16C391E4-1F8E-4FB2-A29C-5FCF11494A3E}"/>
              </a:ext>
            </a:extLst>
          </p:cNvPr>
          <p:cNvSpPr/>
          <p:nvPr/>
        </p:nvSpPr>
        <p:spPr>
          <a:xfrm flipH="1">
            <a:off x="1057347" y="1526003"/>
            <a:ext cx="10317802" cy="1298197"/>
          </a:xfrm>
          <a:prstGeom prst="roundRect">
            <a:avLst/>
          </a:prstGeom>
          <a:solidFill>
            <a:srgbClr val="1694E9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57347" y="1732269"/>
            <a:ext cx="10317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 У якій родині народився Іван Франко?</a:t>
            </a:r>
          </a:p>
        </p:txBody>
      </p:sp>
      <p:sp>
        <p:nvSpPr>
          <p:cNvPr id="12" name="Прямоугольник: скругленные углы 8">
            <a:extLst>
              <a:ext uri="{FF2B5EF4-FFF2-40B4-BE49-F238E27FC236}">
                <a16:creationId xmlns:a16="http://schemas.microsoft.com/office/drawing/2014/main" id="{16C391E4-1F8E-4FB2-A29C-5FCF11494A3E}"/>
              </a:ext>
            </a:extLst>
          </p:cNvPr>
          <p:cNvSpPr/>
          <p:nvPr/>
        </p:nvSpPr>
        <p:spPr>
          <a:xfrm flipH="1">
            <a:off x="6603997" y="3307315"/>
            <a:ext cx="4771151" cy="2587701"/>
          </a:xfrm>
          <a:prstGeom prst="roundRect">
            <a:avLst/>
          </a:prstGeom>
          <a:solidFill>
            <a:srgbClr val="1694E9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46277" y="3681280"/>
            <a:ext cx="45288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у родині вчителя</a:t>
            </a:r>
          </a:p>
          <a:p>
            <a:r>
              <a:rPr lang="uk-UA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у родині художника</a:t>
            </a:r>
          </a:p>
          <a:p>
            <a:r>
              <a:rPr lang="uk-UA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у родині коваля</a:t>
            </a:r>
          </a:p>
        </p:txBody>
      </p:sp>
      <p:pic>
        <p:nvPicPr>
          <p:cNvPr id="10" name="Picture 2" descr="Іван Франко: цікаві факти про діяльність, особисте життя та дивні звички  діяча | То є Львів.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385593" y="3355466"/>
            <a:ext cx="4311822" cy="2544173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197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7064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Завдання 9. </a:t>
            </a:r>
          </a:p>
        </p:txBody>
      </p:sp>
      <p:sp>
        <p:nvSpPr>
          <p:cNvPr id="17" name="Прямоугольник: скругленные углы 8">
            <a:extLst>
              <a:ext uri="{FF2B5EF4-FFF2-40B4-BE49-F238E27FC236}">
                <a16:creationId xmlns:a16="http://schemas.microsoft.com/office/drawing/2014/main" id="{16C391E4-1F8E-4FB2-A29C-5FCF11494A3E}"/>
              </a:ext>
            </a:extLst>
          </p:cNvPr>
          <p:cNvSpPr/>
          <p:nvPr/>
        </p:nvSpPr>
        <p:spPr>
          <a:xfrm flipH="1">
            <a:off x="5462954" y="3304613"/>
            <a:ext cx="5950819" cy="2643850"/>
          </a:xfrm>
          <a:prstGeom prst="roundRect">
            <a:avLst/>
          </a:prstGeom>
          <a:solidFill>
            <a:srgbClr val="1694E9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18" name="Прямоугольник: скругленные углы 8">
            <a:extLst>
              <a:ext uri="{FF2B5EF4-FFF2-40B4-BE49-F238E27FC236}">
                <a16:creationId xmlns:a16="http://schemas.microsoft.com/office/drawing/2014/main" id="{16C391E4-1F8E-4FB2-A29C-5FCF11494A3E}"/>
              </a:ext>
            </a:extLst>
          </p:cNvPr>
          <p:cNvSpPr/>
          <p:nvPr/>
        </p:nvSpPr>
        <p:spPr>
          <a:xfrm flipH="1">
            <a:off x="1057347" y="1526003"/>
            <a:ext cx="10317802" cy="1247344"/>
          </a:xfrm>
          <a:prstGeom prst="roundRect">
            <a:avLst/>
          </a:prstGeom>
          <a:solidFill>
            <a:srgbClr val="1694E9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720861" y="3678577"/>
            <a:ext cx="56542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радісним і безтурботним</a:t>
            </a:r>
          </a:p>
          <a:p>
            <a:r>
              <a:rPr lang="uk-UA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спокійним і веселим</a:t>
            </a:r>
          </a:p>
          <a:p>
            <a:r>
              <a:rPr lang="uk-UA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нелегким і хворобливим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57347" y="1783067"/>
            <a:ext cx="10317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 Яким було дитинство Лесі Українки?</a:t>
            </a:r>
          </a:p>
        </p:txBody>
      </p:sp>
      <p:pic>
        <p:nvPicPr>
          <p:cNvPr id="4098" name="Picture 2" descr="К 150-летию Леси Украинки: Женщина, о которой не писали в учебниках -  Вільне радіо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309816" y="3212757"/>
            <a:ext cx="3558746" cy="3001939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6672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7064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Завдання 10. </a:t>
            </a:r>
          </a:p>
        </p:txBody>
      </p:sp>
      <p:sp>
        <p:nvSpPr>
          <p:cNvPr id="11" name="Прямоугольник: скругленные углы 8">
            <a:extLst>
              <a:ext uri="{FF2B5EF4-FFF2-40B4-BE49-F238E27FC236}">
                <a16:creationId xmlns:a16="http://schemas.microsoft.com/office/drawing/2014/main" id="{16C391E4-1F8E-4FB2-A29C-5FCF11494A3E}"/>
              </a:ext>
            </a:extLst>
          </p:cNvPr>
          <p:cNvSpPr/>
          <p:nvPr/>
        </p:nvSpPr>
        <p:spPr>
          <a:xfrm flipH="1">
            <a:off x="6424245" y="3302823"/>
            <a:ext cx="4964873" cy="2643850"/>
          </a:xfrm>
          <a:prstGeom prst="roundRect">
            <a:avLst/>
          </a:prstGeom>
          <a:solidFill>
            <a:srgbClr val="1694E9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12" name="Прямоугольник: скругленные углы 8">
            <a:extLst>
              <a:ext uri="{FF2B5EF4-FFF2-40B4-BE49-F238E27FC236}">
                <a16:creationId xmlns:a16="http://schemas.microsoft.com/office/drawing/2014/main" id="{16C391E4-1F8E-4FB2-A29C-5FCF11494A3E}"/>
              </a:ext>
            </a:extLst>
          </p:cNvPr>
          <p:cNvSpPr/>
          <p:nvPr/>
        </p:nvSpPr>
        <p:spPr>
          <a:xfrm flipH="1">
            <a:off x="1057347" y="1548933"/>
            <a:ext cx="10317802" cy="1199694"/>
          </a:xfrm>
          <a:prstGeom prst="roundRect">
            <a:avLst/>
          </a:prstGeom>
          <a:solidFill>
            <a:srgbClr val="1694E9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667843" y="3676787"/>
            <a:ext cx="47073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Лариса Крайова</a:t>
            </a:r>
          </a:p>
          <a:p>
            <a:r>
              <a:rPr lang="uk-UA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Ліля </a:t>
            </a:r>
            <a:r>
              <a:rPr lang="uk-UA" sz="3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Корбут</a:t>
            </a:r>
            <a:endParaRPr lang="uk-UA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uk-UA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Лариса Косач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94413" y="1805997"/>
            <a:ext cx="10317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10. Яке було справжнє ім'я Лесі Українки?</a:t>
            </a:r>
          </a:p>
        </p:txBody>
      </p:sp>
      <p:pic>
        <p:nvPicPr>
          <p:cNvPr id="5124" name="Picture 4" descr="Стенд Портрет Леся Украинка | Купить у производителя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11382" b="11118"/>
          <a:stretch/>
        </p:blipFill>
        <p:spPr bwMode="auto">
          <a:xfrm>
            <a:off x="1855153" y="3302823"/>
            <a:ext cx="3794798" cy="2940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616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7064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Завдання 11. </a:t>
            </a:r>
          </a:p>
        </p:txBody>
      </p:sp>
      <p:sp>
        <p:nvSpPr>
          <p:cNvPr id="11" name="Прямоугольник: скругленные углы 8">
            <a:extLst>
              <a:ext uri="{FF2B5EF4-FFF2-40B4-BE49-F238E27FC236}">
                <a16:creationId xmlns:a16="http://schemas.microsoft.com/office/drawing/2014/main" id="{16C391E4-1F8E-4FB2-A29C-5FCF11494A3E}"/>
              </a:ext>
            </a:extLst>
          </p:cNvPr>
          <p:cNvSpPr/>
          <p:nvPr/>
        </p:nvSpPr>
        <p:spPr>
          <a:xfrm flipH="1">
            <a:off x="7466966" y="3304613"/>
            <a:ext cx="2981426" cy="2643850"/>
          </a:xfrm>
          <a:prstGeom prst="roundRect">
            <a:avLst/>
          </a:prstGeom>
          <a:solidFill>
            <a:srgbClr val="1694E9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12" name="Прямоугольник: скругленные углы 8">
            <a:extLst>
              <a:ext uri="{FF2B5EF4-FFF2-40B4-BE49-F238E27FC236}">
                <a16:creationId xmlns:a16="http://schemas.microsoft.com/office/drawing/2014/main" id="{16C391E4-1F8E-4FB2-A29C-5FCF11494A3E}"/>
              </a:ext>
            </a:extLst>
          </p:cNvPr>
          <p:cNvSpPr/>
          <p:nvPr/>
        </p:nvSpPr>
        <p:spPr>
          <a:xfrm flipH="1">
            <a:off x="1057347" y="1526003"/>
            <a:ext cx="10317802" cy="1247344"/>
          </a:xfrm>
          <a:prstGeom prst="roundRect">
            <a:avLst/>
          </a:prstGeom>
          <a:solidFill>
            <a:srgbClr val="1694E9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401645" y="3701694"/>
            <a:ext cx="186528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- 15 </a:t>
            </a:r>
          </a:p>
          <a:p>
            <a:r>
              <a:rPr lang="uk-UA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- 16</a:t>
            </a:r>
          </a:p>
          <a:p>
            <a:r>
              <a:rPr lang="uk-UA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- 17</a:t>
            </a:r>
          </a:p>
          <a:p>
            <a:endParaRPr lang="uk-UA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5300" y="1549510"/>
            <a:ext cx="103178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11. Яке місце займає українська </a:t>
            </a:r>
            <a:r>
              <a:rPr lang="uk-UA" sz="36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Вікіпедія</a:t>
            </a:r>
            <a:r>
              <a:rPr lang="uk-UA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uk-UA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 світі?</a:t>
            </a:r>
          </a:p>
        </p:txBody>
      </p:sp>
      <p:pic>
        <p:nvPicPr>
          <p:cNvPr id="2" name="Picture 2" descr="За 2020 відвідуваність української Вікіпедії зросла на 21% » Профспілка  працівників освіти і науки України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07918" y="3121854"/>
            <a:ext cx="4306386" cy="3047642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8869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7064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Завдання 12. </a:t>
            </a:r>
          </a:p>
        </p:txBody>
      </p:sp>
      <p:sp>
        <p:nvSpPr>
          <p:cNvPr id="8" name="Прямоугольник: скругленные углы 8">
            <a:extLst>
              <a:ext uri="{FF2B5EF4-FFF2-40B4-BE49-F238E27FC236}">
                <a16:creationId xmlns:a16="http://schemas.microsoft.com/office/drawing/2014/main" id="{16C391E4-1F8E-4FB2-A29C-5FCF11494A3E}"/>
              </a:ext>
            </a:extLst>
          </p:cNvPr>
          <p:cNvSpPr/>
          <p:nvPr/>
        </p:nvSpPr>
        <p:spPr>
          <a:xfrm flipH="1">
            <a:off x="1014454" y="1510797"/>
            <a:ext cx="10331506" cy="1358586"/>
          </a:xfrm>
          <a:prstGeom prst="roundRect">
            <a:avLst/>
          </a:prstGeom>
          <a:solidFill>
            <a:srgbClr val="1694E9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12141" y="1569626"/>
            <a:ext cx="9136132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12. Автор і назва вірша, який став народною піснею – це … </a:t>
            </a:r>
          </a:p>
        </p:txBody>
      </p:sp>
      <p:sp>
        <p:nvSpPr>
          <p:cNvPr id="13" name="Прямоугольник: скругленные углы 8">
            <a:extLst>
              <a:ext uri="{FF2B5EF4-FFF2-40B4-BE49-F238E27FC236}">
                <a16:creationId xmlns:a16="http://schemas.microsoft.com/office/drawing/2014/main" id="{16C391E4-1F8E-4FB2-A29C-5FCF11494A3E}"/>
              </a:ext>
            </a:extLst>
          </p:cNvPr>
          <p:cNvSpPr/>
          <p:nvPr/>
        </p:nvSpPr>
        <p:spPr>
          <a:xfrm flipH="1">
            <a:off x="5322276" y="3214458"/>
            <a:ext cx="6023677" cy="2740865"/>
          </a:xfrm>
          <a:prstGeom prst="roundRect">
            <a:avLst/>
          </a:prstGeom>
          <a:solidFill>
            <a:srgbClr val="1694E9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10491" y="3553838"/>
            <a:ext cx="564724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Шевченко «Реве та стогне Дніпр широкий…»</a:t>
            </a:r>
          </a:p>
          <a:p>
            <a:r>
              <a:rPr lang="uk-UA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Франко «Дивувалась зима»</a:t>
            </a:r>
          </a:p>
          <a:p>
            <a:r>
              <a:rPr lang="uk-UA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Леся Українка «Давня весна»</a:t>
            </a:r>
          </a:p>
        </p:txBody>
      </p:sp>
      <p:pic>
        <p:nvPicPr>
          <p:cNvPr id="2" name="Picture 2" descr="САД - Реве та стогне Дніпр широкий - YouTube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69453" y="3293605"/>
            <a:ext cx="3443423" cy="2582568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824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3777" y="1659467"/>
            <a:ext cx="544124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uk-UA" sz="4000" b="1" dirty="0" smtClean="0"/>
              <a:t>А)                         7</a:t>
            </a:r>
            <a:r>
              <a:rPr lang="uk-UA" sz="4000" b="1" dirty="0"/>
              <a:t>.  </a:t>
            </a:r>
            <a:r>
              <a:rPr lang="uk-UA" sz="4000" b="1" dirty="0" smtClean="0"/>
              <a:t> А</a:t>
            </a:r>
            <a:r>
              <a:rPr lang="uk-UA" sz="4000" b="1" dirty="0"/>
              <a:t>)</a:t>
            </a:r>
            <a:endParaRPr lang="uk-UA" sz="4000" b="1" dirty="0" smtClean="0"/>
          </a:p>
          <a:p>
            <a:pPr marL="342900" indent="-342900">
              <a:buFontTx/>
              <a:buAutoNum type="arabicPeriod"/>
            </a:pPr>
            <a:r>
              <a:rPr lang="uk-UA" sz="4000" b="1" dirty="0" smtClean="0"/>
              <a:t>В)                         8</a:t>
            </a:r>
            <a:r>
              <a:rPr lang="uk-UA" sz="4000" b="1" dirty="0"/>
              <a:t>. </a:t>
            </a:r>
            <a:r>
              <a:rPr lang="uk-UA" sz="4000" b="1" dirty="0" smtClean="0"/>
              <a:t>  В</a:t>
            </a:r>
            <a:r>
              <a:rPr lang="uk-UA" sz="4000" b="1" dirty="0"/>
              <a:t>)  </a:t>
            </a:r>
            <a:endParaRPr lang="en-US" sz="4000" b="1" dirty="0"/>
          </a:p>
          <a:p>
            <a:pPr marL="342900" indent="-342900">
              <a:buAutoNum type="arabicPeriod"/>
            </a:pPr>
            <a:r>
              <a:rPr lang="uk-UA" sz="4000" b="1" dirty="0" smtClean="0"/>
              <a:t>Б)                         9.   В)</a:t>
            </a:r>
          </a:p>
          <a:p>
            <a:pPr marL="342900" indent="-342900">
              <a:buAutoNum type="arabicPeriod"/>
            </a:pPr>
            <a:r>
              <a:rPr lang="uk-UA" sz="4000" b="1" dirty="0" smtClean="0"/>
              <a:t>А)                       10.   В)  </a:t>
            </a:r>
          </a:p>
          <a:p>
            <a:pPr marL="342900" indent="-342900">
              <a:buAutoNum type="arabicPeriod"/>
            </a:pPr>
            <a:r>
              <a:rPr lang="uk-UA" sz="4000" b="1" dirty="0" smtClean="0"/>
              <a:t>Б)                       11.   В)</a:t>
            </a:r>
          </a:p>
          <a:p>
            <a:pPr marL="342900" indent="-342900">
              <a:buAutoNum type="arabicPeriod"/>
            </a:pPr>
            <a:r>
              <a:rPr lang="uk-UA" sz="4000" b="1" dirty="0" smtClean="0"/>
              <a:t>Б)                       12.   А)</a:t>
            </a:r>
            <a:endParaRPr lang="en-US" sz="4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478428" y="530578"/>
            <a:ext cx="53880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sz="5400" b="1" i="1" dirty="0" err="1" smtClean="0">
                <a:solidFill>
                  <a:srgbClr val="FF0000"/>
                </a:solidFill>
              </a:rPr>
              <a:t>Самооцінювання</a:t>
            </a:r>
            <a:endParaRPr lang="en-US" sz="5400" b="1" i="1" dirty="0">
              <a:solidFill>
                <a:srgbClr val="FF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852356" y="1899712"/>
            <a:ext cx="4831644" cy="3034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uk-UA" sz="2400" b="1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Порахуйте </a:t>
            </a:r>
            <a:r>
              <a:rPr lang="uk-UA" sz="24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кількість правильних відповідей. Позначте свій </a:t>
            </a:r>
            <a:r>
              <a:rPr lang="uk-UA" sz="2400" b="1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рівень. </a:t>
            </a:r>
          </a:p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uk-UA" sz="2800" b="1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Високий </a:t>
            </a:r>
            <a:r>
              <a:rPr lang="uk-UA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 – </a:t>
            </a:r>
            <a:r>
              <a:rPr lang="uk-UA" sz="28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12</a:t>
            </a:r>
          </a:p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uk-UA" sz="2800" b="1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Достатній </a:t>
            </a:r>
            <a:r>
              <a:rPr lang="uk-UA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 – </a:t>
            </a:r>
            <a:r>
              <a:rPr lang="uk-UA" sz="28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 </a:t>
            </a:r>
          </a:p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uk-UA" sz="2800" b="1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Середній </a:t>
            </a:r>
            <a:r>
              <a:rPr lang="uk-UA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 – </a:t>
            </a:r>
            <a:r>
              <a:rPr lang="uk-UA" sz="28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</a:p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uk-UA" sz="2800" b="1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Початковий </a:t>
            </a:r>
            <a:r>
              <a:rPr lang="uk-UA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 – </a:t>
            </a:r>
            <a:r>
              <a:rPr lang="uk-UA" sz="28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US" sz="20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73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Похожее изображение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7462" y="1441969"/>
            <a:ext cx="3216898" cy="4635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Выноска-облако 1"/>
          <p:cNvSpPr/>
          <p:nvPr/>
        </p:nvSpPr>
        <p:spPr>
          <a:xfrm rot="350009">
            <a:off x="2700467" y="1227587"/>
            <a:ext cx="9133101" cy="5283128"/>
          </a:xfrm>
          <a:prstGeom prst="cloudCallout">
            <a:avLst>
              <a:gd name="adj1" fmla="val -51860"/>
              <a:gd name="adj2" fmla="val -21938"/>
            </a:avLst>
          </a:prstGeom>
          <a:solidFill>
            <a:srgbClr val="1694E9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Перевіряю свої досягнення. Знаю…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34360" y="1886065"/>
            <a:ext cx="786645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Знаю…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uk-UA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Коли народився Тарас Шевченко? Де зберігаються його рукописи?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uk-UA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Де, у якій родині народився Іван Франко? Як він навчався?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uk-UA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Яким було дитинство Лесі Українки?</a:t>
            </a:r>
            <a:endParaRPr lang="uk-UA" sz="3200" b="1" i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727328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107</a:t>
            </a:r>
            <a:endParaRPr lang="ru-RU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895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85C8320-B91F-4219-B4C8-845C1A9B41A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7369" y="5176007"/>
            <a:ext cx="2124262" cy="152288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6949A44-46C1-45C3-809D-7DF9BCAF99A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0458" y="2519351"/>
            <a:ext cx="2124262" cy="150293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7052D09-F118-4EE1-A7A1-9BDE3CB28B3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78913" y="2573665"/>
            <a:ext cx="2124262" cy="147732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48C897F-E745-44BA-A41C-8AF22EA1A51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7369" y="2519351"/>
            <a:ext cx="2124262" cy="152207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218E90A-2030-4389-9B8C-68C6C94D12C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0458" y="5176007"/>
            <a:ext cx="2124262" cy="1513313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4C3D260-8613-413A-B6D6-531319C182B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78913" y="5185577"/>
            <a:ext cx="2124262" cy="1522885"/>
          </a:xfrm>
          <a:prstGeom prst="rect">
            <a:avLst/>
          </a:prstGeom>
        </p:spPr>
      </p:pic>
      <p:grpSp>
        <p:nvGrpSpPr>
          <p:cNvPr id="35" name="Групувати 34">
            <a:extLst>
              <a:ext uri="{FF2B5EF4-FFF2-40B4-BE49-F238E27FC236}">
                <a16:creationId xmlns:a16="http://schemas.microsoft.com/office/drawing/2014/main" id="{F6C8355B-DE56-497F-966E-230AE1892956}"/>
              </a:ext>
            </a:extLst>
          </p:cNvPr>
          <p:cNvGrpSpPr/>
          <p:nvPr/>
        </p:nvGrpSpPr>
        <p:grpSpPr>
          <a:xfrm>
            <a:off x="551010" y="1453212"/>
            <a:ext cx="2124262" cy="2588211"/>
            <a:chOff x="943132" y="1443642"/>
            <a:chExt cx="2124262" cy="2588211"/>
          </a:xfrm>
        </p:grpSpPr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1AC4841A-E256-45E2-8B84-6666A9959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43132" y="1443642"/>
              <a:ext cx="2124262" cy="258821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A422E68-C715-41C5-BD9F-D4C4EE7F7FFA}"/>
                </a:ext>
              </a:extLst>
            </p:cNvPr>
            <p:cNvSpPr txBox="1"/>
            <p:nvPr/>
          </p:nvSpPr>
          <p:spPr>
            <a:xfrm>
              <a:off x="1290277" y="1605593"/>
              <a:ext cx="14299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1800" b="1" dirty="0"/>
                <a:t>Сьогодні </a:t>
              </a:r>
            </a:p>
            <a:p>
              <a:pPr algn="ctr"/>
              <a:r>
                <a:rPr lang="uk-UA" sz="1800" b="1" dirty="0"/>
                <a:t>на уроці </a:t>
              </a:r>
            </a:p>
            <a:p>
              <a:pPr algn="ctr"/>
              <a:r>
                <a:rPr lang="uk-UA" sz="1800" b="1" dirty="0"/>
                <a:t>я навчився/</a:t>
              </a:r>
            </a:p>
            <a:p>
              <a:pPr algn="ctr"/>
              <a:r>
                <a:rPr lang="uk-UA" sz="1800" b="1" dirty="0"/>
                <a:t>навчилася…</a:t>
              </a:r>
              <a:endParaRPr lang="ru-RU" sz="1800" b="1" dirty="0"/>
            </a:p>
          </p:txBody>
        </p:sp>
      </p:grpSp>
      <p:grpSp>
        <p:nvGrpSpPr>
          <p:cNvPr id="36" name="Групувати 35">
            <a:extLst>
              <a:ext uri="{FF2B5EF4-FFF2-40B4-BE49-F238E27FC236}">
                <a16:creationId xmlns:a16="http://schemas.microsoft.com/office/drawing/2014/main" id="{59C71607-5FF6-495D-87B1-4E26A8726C1B}"/>
              </a:ext>
            </a:extLst>
          </p:cNvPr>
          <p:cNvGrpSpPr/>
          <p:nvPr/>
        </p:nvGrpSpPr>
        <p:grpSpPr>
          <a:xfrm>
            <a:off x="2678913" y="1462782"/>
            <a:ext cx="2124262" cy="2588211"/>
            <a:chOff x="4656229" y="1453212"/>
            <a:chExt cx="2124262" cy="2588211"/>
          </a:xfrm>
        </p:grpSpPr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EA5B5146-B43A-40AF-8B89-30D354672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56229" y="1453212"/>
              <a:ext cx="2124262" cy="2588211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F7A4D3-CAF4-43F6-9D4A-86A306BE94A3}"/>
                </a:ext>
              </a:extLst>
            </p:cNvPr>
            <p:cNvSpPr txBox="1"/>
            <p:nvPr/>
          </p:nvSpPr>
          <p:spPr>
            <a:xfrm>
              <a:off x="4967129" y="1605593"/>
              <a:ext cx="146621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 уроці</a:t>
              </a:r>
            </a:p>
            <a:p>
              <a:r>
                <a:rPr lang="uk-UA" dirty="0"/>
                <a:t>я</a:t>
              </a:r>
              <a:r>
                <a:rPr lang="en-US" dirty="0"/>
                <a:t> </a:t>
              </a:r>
              <a:r>
                <a:rPr lang="uk-UA" dirty="0"/>
                <a:t>запам’ятав/</a:t>
              </a:r>
            </a:p>
            <a:p>
              <a:r>
                <a:rPr lang="uk-UA" dirty="0"/>
                <a:t>запам’ятала…</a:t>
              </a:r>
              <a:endParaRPr lang="ru-RU" dirty="0"/>
            </a:p>
          </p:txBody>
        </p:sp>
      </p:grpSp>
      <p:grpSp>
        <p:nvGrpSpPr>
          <p:cNvPr id="37" name="Групувати 36">
            <a:extLst>
              <a:ext uri="{FF2B5EF4-FFF2-40B4-BE49-F238E27FC236}">
                <a16:creationId xmlns:a16="http://schemas.microsoft.com/office/drawing/2014/main" id="{90B76003-0E5E-4C40-B2BC-15396009528E}"/>
              </a:ext>
            </a:extLst>
          </p:cNvPr>
          <p:cNvGrpSpPr/>
          <p:nvPr/>
        </p:nvGrpSpPr>
        <p:grpSpPr>
          <a:xfrm>
            <a:off x="4814099" y="1434070"/>
            <a:ext cx="2124262" cy="2588211"/>
            <a:chOff x="8728843" y="1443642"/>
            <a:chExt cx="2124262" cy="2588211"/>
          </a:xfrm>
        </p:grpSpPr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289B3287-9B64-46DF-8007-3ED5A1C653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728843" y="1443642"/>
              <a:ext cx="2124262" cy="258821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AA5B367-759C-4656-8406-C6FEB2C4ADA9}"/>
                </a:ext>
              </a:extLst>
            </p:cNvPr>
            <p:cNvSpPr txBox="1"/>
            <p:nvPr/>
          </p:nvSpPr>
          <p:spPr>
            <a:xfrm>
              <a:off x="9075988" y="1605593"/>
              <a:ext cx="14299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Найкраще </a:t>
              </a:r>
            </a:p>
            <a:p>
              <a:r>
                <a:rPr lang="uk-UA" dirty="0"/>
                <a:t>мені вдалося…</a:t>
              </a:r>
              <a:endParaRPr lang="ru-RU" dirty="0"/>
            </a:p>
          </p:txBody>
        </p:sp>
      </p:grpSp>
      <p:grpSp>
        <p:nvGrpSpPr>
          <p:cNvPr id="38" name="Групувати 37">
            <a:extLst>
              <a:ext uri="{FF2B5EF4-FFF2-40B4-BE49-F238E27FC236}">
                <a16:creationId xmlns:a16="http://schemas.microsoft.com/office/drawing/2014/main" id="{1FAC3E24-8DED-4D03-963B-9E8A528F0BEE}"/>
              </a:ext>
            </a:extLst>
          </p:cNvPr>
          <p:cNvGrpSpPr/>
          <p:nvPr/>
        </p:nvGrpSpPr>
        <p:grpSpPr>
          <a:xfrm>
            <a:off x="547369" y="4110680"/>
            <a:ext cx="2124262" cy="2588211"/>
            <a:chOff x="1062120" y="4120252"/>
            <a:chExt cx="2124262" cy="2588211"/>
          </a:xfrm>
        </p:grpSpPr>
        <p:pic>
          <p:nvPicPr>
            <p:cNvPr id="28" name="Рисунок 27">
              <a:extLst>
                <a:ext uri="{FF2B5EF4-FFF2-40B4-BE49-F238E27FC236}">
                  <a16:creationId xmlns:a16="http://schemas.microsoft.com/office/drawing/2014/main" id="{4FBA025D-9DEF-4413-9329-DD62BEF4A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62120" y="4120252"/>
              <a:ext cx="2124262" cy="2588211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C6D81AE-5CFB-4C25-A3D2-05B1D10F4D90}"/>
                </a:ext>
              </a:extLst>
            </p:cNvPr>
            <p:cNvSpPr txBox="1"/>
            <p:nvPr/>
          </p:nvSpPr>
          <p:spPr>
            <a:xfrm>
              <a:off x="1338894" y="4310292"/>
              <a:ext cx="150034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Найбільше</a:t>
              </a:r>
            </a:p>
            <a:p>
              <a:r>
                <a:rPr lang="uk-UA" dirty="0"/>
                <a:t> мені сподобалося…</a:t>
              </a:r>
              <a:endParaRPr lang="ru-RU" dirty="0"/>
            </a:p>
          </p:txBody>
        </p:sp>
      </p:grpSp>
      <p:grpSp>
        <p:nvGrpSpPr>
          <p:cNvPr id="39" name="Групувати 38">
            <a:extLst>
              <a:ext uri="{FF2B5EF4-FFF2-40B4-BE49-F238E27FC236}">
                <a16:creationId xmlns:a16="http://schemas.microsoft.com/office/drawing/2014/main" id="{A4E2C8E9-B043-48B3-A66A-E17BEC8EA6A3}"/>
              </a:ext>
            </a:extLst>
          </p:cNvPr>
          <p:cNvGrpSpPr/>
          <p:nvPr/>
        </p:nvGrpSpPr>
        <p:grpSpPr>
          <a:xfrm>
            <a:off x="2678913" y="4114874"/>
            <a:ext cx="2124263" cy="2588212"/>
            <a:chOff x="4619984" y="4110680"/>
            <a:chExt cx="2124263" cy="2588212"/>
          </a:xfrm>
        </p:grpSpPr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9E1467B5-76D2-4065-A416-84FA16829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19984" y="4110680"/>
              <a:ext cx="2124263" cy="2588212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8854B14-A831-4207-9DA7-F8B11852112C}"/>
                </a:ext>
              </a:extLst>
            </p:cNvPr>
            <p:cNvSpPr txBox="1"/>
            <p:nvPr/>
          </p:nvSpPr>
          <p:spPr>
            <a:xfrm>
              <a:off x="4967129" y="4310292"/>
              <a:ext cx="14299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Урок </a:t>
              </a:r>
            </a:p>
            <a:p>
              <a:r>
                <a:rPr lang="uk-UA" dirty="0"/>
                <a:t>завершую з настроєм…</a:t>
              </a:r>
              <a:endParaRPr lang="ru-RU" dirty="0"/>
            </a:p>
          </p:txBody>
        </p:sp>
      </p:grpSp>
      <p:grpSp>
        <p:nvGrpSpPr>
          <p:cNvPr id="40" name="Групувати 39">
            <a:extLst>
              <a:ext uri="{FF2B5EF4-FFF2-40B4-BE49-F238E27FC236}">
                <a16:creationId xmlns:a16="http://schemas.microsoft.com/office/drawing/2014/main" id="{01C56E89-3617-49DC-9DD7-F78EF09F9185}"/>
              </a:ext>
            </a:extLst>
          </p:cNvPr>
          <p:cNvGrpSpPr/>
          <p:nvPr/>
        </p:nvGrpSpPr>
        <p:grpSpPr>
          <a:xfrm>
            <a:off x="4810457" y="4092236"/>
            <a:ext cx="2124263" cy="2597084"/>
            <a:chOff x="8728843" y="4110680"/>
            <a:chExt cx="2124263" cy="2588212"/>
          </a:xfrm>
        </p:grpSpPr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7900379D-F458-47D6-B608-DD9EE02E8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728843" y="4110680"/>
              <a:ext cx="2124263" cy="2588212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E42A582-EBEF-45E5-89DE-6246D26FEEBC}"/>
                </a:ext>
              </a:extLst>
            </p:cNvPr>
            <p:cNvSpPr txBox="1"/>
            <p:nvPr/>
          </p:nvSpPr>
          <p:spPr>
            <a:xfrm>
              <a:off x="9091540" y="4310292"/>
              <a:ext cx="14299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Труднощі виникали…</a:t>
              </a:r>
              <a:endParaRPr lang="ru-RU" dirty="0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Рефлексія «Загадкові листи»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303A0F1C-25E8-4812-8FCC-E4BF13205540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55763" y="1820312"/>
            <a:ext cx="5069999" cy="4979958"/>
          </a:xfrm>
          <a:prstGeom prst="rect">
            <a:avLst/>
          </a:prstGeom>
        </p:spPr>
      </p:pic>
      <p:sp>
        <p:nvSpPr>
          <p:cNvPr id="43" name="Бульбашка прямої мови: прямокутна з округленими кутами 42">
            <a:extLst>
              <a:ext uri="{FF2B5EF4-FFF2-40B4-BE49-F238E27FC236}">
                <a16:creationId xmlns:a16="http://schemas.microsoft.com/office/drawing/2014/main" id="{3CA92863-B7FF-496A-BA1F-CAC1B6F06959}"/>
              </a:ext>
            </a:extLst>
          </p:cNvPr>
          <p:cNvSpPr/>
          <p:nvPr/>
        </p:nvSpPr>
        <p:spPr>
          <a:xfrm>
            <a:off x="6934720" y="1097280"/>
            <a:ext cx="4359125" cy="923330"/>
          </a:xfrm>
          <a:prstGeom prst="wedgeRoundRectCallout">
            <a:avLst>
              <a:gd name="adj1" fmla="val -16196"/>
              <a:gd name="adj2" fmla="val 78137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6">
                    <a:lumMod val="50000"/>
                  </a:schemeClr>
                </a:solidFill>
              </a:rPr>
              <a:t>Обери лист, який ти хочеш відкрити</a:t>
            </a:r>
          </a:p>
          <a:p>
            <a:pPr algn="ctr"/>
            <a:r>
              <a:rPr lang="uk-UA" sz="1400" i="1">
                <a:solidFill>
                  <a:schemeClr val="accent6">
                    <a:lumMod val="50000"/>
                  </a:schemeClr>
                </a:solidFill>
              </a:rPr>
              <a:t>(щоби відкрити лист, </a:t>
            </a:r>
            <a:r>
              <a:rPr lang="uk-UA" sz="1400" i="1" dirty="0">
                <a:solidFill>
                  <a:schemeClr val="accent6">
                    <a:lumMod val="50000"/>
                  </a:schemeClr>
                </a:solidFill>
              </a:rPr>
              <a:t>натисніть на нього)</a:t>
            </a:r>
          </a:p>
        </p:txBody>
      </p:sp>
    </p:spTree>
    <p:extLst>
      <p:ext uri="{BB962C8B-B14F-4D97-AF65-F5344CB8AC3E}">
        <p14:creationId xmlns:p14="http://schemas.microsoft.com/office/powerpoint/2010/main" val="340836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0"/>
            <a:ext cx="8732066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Пояснення домашнього завдання.</a:t>
            </a:r>
          </a:p>
        </p:txBody>
      </p:sp>
      <p:sp>
        <p:nvSpPr>
          <p:cNvPr id="23" name="Прямокутник: округлені кути 21">
            <a:extLst>
              <a:ext uri="{FF2B5EF4-FFF2-40B4-BE49-F238E27FC236}">
                <a16:creationId xmlns:a16="http://schemas.microsoft.com/office/drawing/2014/main" id="{95D2D168-3634-4996-8FC4-371AAB04392C}"/>
              </a:ext>
            </a:extLst>
          </p:cNvPr>
          <p:cNvSpPr/>
          <p:nvPr/>
        </p:nvSpPr>
        <p:spPr>
          <a:xfrm>
            <a:off x="742350" y="1862732"/>
            <a:ext cx="5029435" cy="3693094"/>
          </a:xfrm>
          <a:prstGeom prst="roundRect">
            <a:avLst/>
          </a:prstGeom>
          <a:solidFill>
            <a:srgbClr val="1694E9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uk-UA" sz="2400" b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13262" y="2016396"/>
            <a:ext cx="448466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Підручник с.107.</a:t>
            </a:r>
          </a:p>
          <a:p>
            <a:pPr algn="ctr"/>
            <a:r>
              <a:rPr lang="uk-UA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Ще раз роздивися </a:t>
            </a:r>
            <a:r>
              <a:rPr lang="uk-UA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«Дороговказ  розуміння творів видатних особистостей» </a:t>
            </a:r>
            <a:r>
              <a:rPr lang="uk-UA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початку розділу. Що б ти хотів/хотіла до нього додати або змінити? Склади свій дороговказ. Обговори його з рідними і друзями.</a:t>
            </a:r>
          </a:p>
        </p:txBody>
      </p:sp>
      <p:pic>
        <p:nvPicPr>
          <p:cNvPr id="8" name="Picture 6" descr="ÐÐ¾ÑÐ¾Ð¶ÐµÐµ Ð¸Ð·Ð¾Ð±ÑÐ°Ð¶ÐµÐ½Ð¸Ðµ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11076" b="10756"/>
          <a:stretch/>
        </p:blipFill>
        <p:spPr bwMode="auto">
          <a:xfrm>
            <a:off x="5960602" y="1586347"/>
            <a:ext cx="5531062" cy="4323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436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ыноска-облако 1"/>
          <p:cNvSpPr/>
          <p:nvPr/>
        </p:nvSpPr>
        <p:spPr>
          <a:xfrm rot="449738">
            <a:off x="308388" y="1134596"/>
            <a:ext cx="8804069" cy="5456200"/>
          </a:xfrm>
          <a:prstGeom prst="cloudCallout">
            <a:avLst>
              <a:gd name="adj1" fmla="val 55871"/>
              <a:gd name="adj2" fmla="val -14389"/>
            </a:avLst>
          </a:prstGeom>
          <a:solidFill>
            <a:srgbClr val="1694E9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Перевіряю свої досягнення. Розумію, можу пояснити…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46658" y="1419288"/>
            <a:ext cx="7135885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Розумію, можу пояснити…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uk-UA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Чому Тараса Шевченка називають Кобзарем українського народу?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uk-UA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Чи можна вважати Івана Франка «українцем, що став генієм»?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uk-UA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Чому в Лариси Косач псевдонім Леся Українка?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uk-UA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Чому Леся Українка назвала свій вірш «Давня весна»? </a:t>
            </a: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689415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107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4" name="Picture 2" descr="Похожее изображение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8975102" y="1937977"/>
            <a:ext cx="3216898" cy="4635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9723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ыноска-облако 1"/>
          <p:cNvSpPr/>
          <p:nvPr/>
        </p:nvSpPr>
        <p:spPr>
          <a:xfrm rot="323212">
            <a:off x="2877652" y="1305801"/>
            <a:ext cx="9001495" cy="5242439"/>
          </a:xfrm>
          <a:prstGeom prst="cloudCallout">
            <a:avLst>
              <a:gd name="adj1" fmla="val -52579"/>
              <a:gd name="adj2" fmla="val -19758"/>
            </a:avLst>
          </a:prstGeom>
          <a:solidFill>
            <a:srgbClr val="1694E9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v"/>
            </a:pPr>
            <a:endParaRPr lang="uk-UA" b="1" dirty="0">
              <a:solidFill>
                <a:schemeClr val="bg1"/>
              </a:solidFill>
            </a:endParaRPr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Перевіряю свої досягнення. Вмію…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51822" y="1664862"/>
            <a:ext cx="690996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Вмію…</a:t>
            </a:r>
          </a:p>
          <a:p>
            <a:pPr marL="457200" indent="-457200" algn="ctr">
              <a:buFont typeface="Wingdings" panose="05000000000000000000" pitchFamily="2" charset="2"/>
              <a:buChar char="v"/>
            </a:pPr>
            <a:r>
              <a:rPr lang="uk-UA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Виразно розказати напам’ять вивчений вірш (на вибір).</a:t>
            </a:r>
          </a:p>
          <a:p>
            <a:pPr marL="457200" indent="-457200" algn="ctr">
              <a:buFont typeface="Wingdings" panose="05000000000000000000" pitchFamily="2" charset="2"/>
              <a:buChar char="v"/>
            </a:pPr>
            <a:r>
              <a:rPr lang="uk-UA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Розповісти про своє ставлення до творчості великих українців.</a:t>
            </a:r>
          </a:p>
          <a:p>
            <a:pPr marL="457200" indent="-457200" algn="ctr">
              <a:buFont typeface="Wingdings" panose="05000000000000000000" pitchFamily="2" charset="2"/>
              <a:buChar char="v"/>
            </a:pPr>
            <a:r>
              <a:rPr lang="uk-UA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Назвати образні вислови з прочитаних поезій, які запам’яталися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uk-UA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Picture 2" descr="Похожее изображение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7462" y="1441969"/>
            <a:ext cx="3216898" cy="4635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689415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107</a:t>
            </a:r>
            <a:endParaRPr lang="ru-RU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30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ыноска-облако 1"/>
          <p:cNvSpPr/>
          <p:nvPr/>
        </p:nvSpPr>
        <p:spPr>
          <a:xfrm rot="323212">
            <a:off x="521162" y="1218709"/>
            <a:ext cx="9001495" cy="5242439"/>
          </a:xfrm>
          <a:prstGeom prst="cloudCallout">
            <a:avLst>
              <a:gd name="adj1" fmla="val 43275"/>
              <a:gd name="adj2" fmla="val -45871"/>
            </a:avLst>
          </a:prstGeom>
          <a:solidFill>
            <a:srgbClr val="1694E9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v"/>
            </a:pPr>
            <a:endParaRPr lang="uk-UA" b="1" dirty="0">
              <a:solidFill>
                <a:schemeClr val="bg1"/>
              </a:solidFill>
            </a:endParaRPr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Перевіряю свої досягнення. Виявляю ставлення, почуття …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09500" y="1858512"/>
            <a:ext cx="72903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Виявляю ставлення, почуття …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uk-UA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Що тебе вразило, здивувало в творах видатних особистостей?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uk-UA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Які рядки з поезій стали для тебе особливо важливими, вразили красою, мудрістю? </a:t>
            </a:r>
          </a:p>
        </p:txBody>
      </p:sp>
      <p:pic>
        <p:nvPicPr>
          <p:cNvPr id="14" name="Picture 2" descr="Похожее изображение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8989718" y="1695455"/>
            <a:ext cx="3216898" cy="4635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689415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107</a:t>
            </a:r>
            <a:endParaRPr lang="ru-RU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45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14733" y="425148"/>
            <a:ext cx="8732066" cy="116887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Роздивися «Дороговказ розуміння творів видатних особистостей» на початку розділу. Що б ти хотів/хотіла до нього додати або змінити? Склади свій дороговказ. Обговори його з рідними і друзями.</a:t>
            </a:r>
          </a:p>
        </p:txBody>
      </p:sp>
      <p:pic>
        <p:nvPicPr>
          <p:cNvPr id="14" name="Picture 2" descr="Похожее изображение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94094" y="1797569"/>
            <a:ext cx="3216898" cy="4635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689415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107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50986" y="2140061"/>
            <a:ext cx="5199282" cy="414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9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: скругленные углы 8">
            <a:extLst>
              <a:ext uri="{FF2B5EF4-FFF2-40B4-BE49-F238E27FC236}">
                <a16:creationId xmlns:a16="http://schemas.microsoft.com/office/drawing/2014/main" id="{16C391E4-1F8E-4FB2-A29C-5FCF11494A3E}"/>
              </a:ext>
            </a:extLst>
          </p:cNvPr>
          <p:cNvSpPr/>
          <p:nvPr/>
        </p:nvSpPr>
        <p:spPr>
          <a:xfrm flipH="1">
            <a:off x="6564922" y="3442855"/>
            <a:ext cx="4810225" cy="2643850"/>
          </a:xfrm>
          <a:prstGeom prst="roundRect">
            <a:avLst/>
          </a:prstGeom>
          <a:solidFill>
            <a:srgbClr val="1694E9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7064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Завдання 1. </a:t>
            </a:r>
          </a:p>
        </p:txBody>
      </p:sp>
      <p:sp>
        <p:nvSpPr>
          <p:cNvPr id="8" name="Прямоугольник: скругленные углы 8">
            <a:extLst>
              <a:ext uri="{FF2B5EF4-FFF2-40B4-BE49-F238E27FC236}">
                <a16:creationId xmlns:a16="http://schemas.microsoft.com/office/drawing/2014/main" id="{16C391E4-1F8E-4FB2-A29C-5FCF11494A3E}"/>
              </a:ext>
            </a:extLst>
          </p:cNvPr>
          <p:cNvSpPr/>
          <p:nvPr/>
        </p:nvSpPr>
        <p:spPr>
          <a:xfrm flipH="1">
            <a:off x="1057347" y="1526003"/>
            <a:ext cx="10317802" cy="1385586"/>
          </a:xfrm>
          <a:prstGeom prst="roundRect">
            <a:avLst/>
          </a:prstGeom>
          <a:solidFill>
            <a:srgbClr val="1694E9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54148" y="3652506"/>
            <a:ext cx="45988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з гаєм</a:t>
            </a:r>
          </a:p>
          <a:p>
            <a:r>
              <a:rPr lang="uk-UA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з морем</a:t>
            </a:r>
          </a:p>
          <a:p>
            <a:r>
              <a:rPr lang="uk-UA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з осокою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46978" y="1858144"/>
            <a:ext cx="9938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У вірші Тараса Шевченка вітер розмовляє …</a:t>
            </a:r>
          </a:p>
        </p:txBody>
      </p:sp>
      <p:pic>
        <p:nvPicPr>
          <p:cNvPr id="12" name="Picture 2" descr="Обои Сильный ветер прижал к земле колосья пожелтевшего поля с растущими на  нем желтыми цветами рудбекии на фоне голубого неба с серыми кучевыми  облаками на рабочий стол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33068" y="3442855"/>
            <a:ext cx="4223325" cy="2639578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825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7064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Завдання 2. </a:t>
            </a:r>
          </a:p>
        </p:txBody>
      </p:sp>
      <p:sp>
        <p:nvSpPr>
          <p:cNvPr id="12" name="Прямоугольник: скругленные углы 8">
            <a:extLst>
              <a:ext uri="{FF2B5EF4-FFF2-40B4-BE49-F238E27FC236}">
                <a16:creationId xmlns:a16="http://schemas.microsoft.com/office/drawing/2014/main" id="{16C391E4-1F8E-4FB2-A29C-5FCF11494A3E}"/>
              </a:ext>
            </a:extLst>
          </p:cNvPr>
          <p:cNvSpPr/>
          <p:nvPr/>
        </p:nvSpPr>
        <p:spPr>
          <a:xfrm flipH="1">
            <a:off x="829337" y="1517769"/>
            <a:ext cx="10529699" cy="1307900"/>
          </a:xfrm>
          <a:prstGeom prst="roundRect">
            <a:avLst/>
          </a:prstGeom>
          <a:solidFill>
            <a:srgbClr val="1694E9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5878" y="1571554"/>
            <a:ext cx="101800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Автором вірша «Реве та стогне Дніпр </a:t>
            </a:r>
          </a:p>
          <a:p>
            <a:pPr algn="ctr"/>
            <a:r>
              <a:rPr lang="uk-UA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широкий …» є …</a:t>
            </a:r>
          </a:p>
        </p:txBody>
      </p:sp>
      <p:sp>
        <p:nvSpPr>
          <p:cNvPr id="10" name="Прямоугольник: скругленные углы 8">
            <a:extLst>
              <a:ext uri="{FF2B5EF4-FFF2-40B4-BE49-F238E27FC236}">
                <a16:creationId xmlns:a16="http://schemas.microsoft.com/office/drawing/2014/main" id="{16C391E4-1F8E-4FB2-A29C-5FCF11494A3E}"/>
              </a:ext>
            </a:extLst>
          </p:cNvPr>
          <p:cNvSpPr/>
          <p:nvPr/>
        </p:nvSpPr>
        <p:spPr>
          <a:xfrm flipH="1">
            <a:off x="6142891" y="3408136"/>
            <a:ext cx="5232256" cy="2643850"/>
          </a:xfrm>
          <a:prstGeom prst="roundRect">
            <a:avLst/>
          </a:prstGeom>
          <a:solidFill>
            <a:srgbClr val="1694E9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18732" y="3782100"/>
            <a:ext cx="49564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uk-UA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Леся Українка</a:t>
            </a:r>
          </a:p>
          <a:p>
            <a:pPr marL="457200" indent="-457200">
              <a:buFontTx/>
              <a:buChar char="-"/>
            </a:pPr>
            <a:r>
              <a:rPr lang="uk-UA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Іван Франко</a:t>
            </a:r>
          </a:p>
          <a:p>
            <a:pPr marL="457200" indent="-457200">
              <a:buFontTx/>
              <a:buChar char="-"/>
            </a:pPr>
            <a:r>
              <a:rPr lang="uk-UA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Тарас Шевченко</a:t>
            </a:r>
          </a:p>
        </p:txBody>
      </p:sp>
      <p:pic>
        <p:nvPicPr>
          <p:cNvPr id="16" name="Picture 2" descr="Ганна Верес: Реве та стогне Дніпр широкий - ВІРШ, Вірші, поезія. Клуб поезії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4695" y="3408136"/>
            <a:ext cx="4281802" cy="2701215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42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7064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Завдання 3. </a:t>
            </a:r>
          </a:p>
        </p:txBody>
      </p:sp>
      <p:sp>
        <p:nvSpPr>
          <p:cNvPr id="14" name="Прямоугольник: скругленные углы 8">
            <a:extLst>
              <a:ext uri="{FF2B5EF4-FFF2-40B4-BE49-F238E27FC236}">
                <a16:creationId xmlns:a16="http://schemas.microsoft.com/office/drawing/2014/main" id="{16C391E4-1F8E-4FB2-A29C-5FCF11494A3E}"/>
              </a:ext>
            </a:extLst>
          </p:cNvPr>
          <p:cNvSpPr/>
          <p:nvPr/>
        </p:nvSpPr>
        <p:spPr>
          <a:xfrm flipH="1">
            <a:off x="6307014" y="3408136"/>
            <a:ext cx="5068133" cy="2643850"/>
          </a:xfrm>
          <a:prstGeom prst="roundRect">
            <a:avLst/>
          </a:prstGeom>
          <a:solidFill>
            <a:srgbClr val="1694E9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15" name="Прямоугольник: скругленные углы 8">
            <a:extLst>
              <a:ext uri="{FF2B5EF4-FFF2-40B4-BE49-F238E27FC236}">
                <a16:creationId xmlns:a16="http://schemas.microsoft.com/office/drawing/2014/main" id="{16C391E4-1F8E-4FB2-A29C-5FCF11494A3E}"/>
              </a:ext>
            </a:extLst>
          </p:cNvPr>
          <p:cNvSpPr/>
          <p:nvPr/>
        </p:nvSpPr>
        <p:spPr>
          <a:xfrm flipH="1">
            <a:off x="1057347" y="1526002"/>
            <a:ext cx="10317802" cy="1350869"/>
          </a:xfrm>
          <a:prstGeom prst="roundRect">
            <a:avLst/>
          </a:prstGeom>
          <a:solidFill>
            <a:srgbClr val="1694E9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574204" y="3782100"/>
            <a:ext cx="48009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чому сяє сонце</a:t>
            </a:r>
          </a:p>
          <a:p>
            <a:r>
              <a:rPr lang="uk-UA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чому в неї сили нема</a:t>
            </a:r>
          </a:p>
          <a:p>
            <a:r>
              <a:rPr lang="uk-UA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чому бушують вітри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32667" y="1601271"/>
            <a:ext cx="103178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Зима – героїня вірша Івана Франка </a:t>
            </a:r>
          </a:p>
          <a:p>
            <a:pPr algn="ctr"/>
            <a:r>
              <a:rPr lang="uk-UA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дивувалася, …</a:t>
            </a:r>
          </a:p>
        </p:txBody>
      </p:sp>
      <p:pic>
        <p:nvPicPr>
          <p:cNvPr id="13" name="Picture 2" descr="Конспект занятия по окружающему миру для старшей группы «Здравствуй,  Зимушка-Зима!»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09500" y="3408136"/>
            <a:ext cx="4147927" cy="2780357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0197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29491</TotalTime>
  <Words>766</Words>
  <Application>Microsoft Office PowerPoint</Application>
  <PresentationFormat>Широкоэкранный</PresentationFormat>
  <Paragraphs>200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Monotype Corsiva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1852</cp:revision>
  <dcterms:created xsi:type="dcterms:W3CDTF">2018-01-05T16:38:53Z</dcterms:created>
  <dcterms:modified xsi:type="dcterms:W3CDTF">2022-02-01T06:18:25Z</dcterms:modified>
</cp:coreProperties>
</file>