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738" r:id="rId2"/>
    <p:sldId id="1010" r:id="rId3"/>
    <p:sldId id="1005" r:id="rId4"/>
    <p:sldId id="1015" r:id="rId5"/>
    <p:sldId id="1069" r:id="rId6"/>
    <p:sldId id="1096" r:id="rId7"/>
    <p:sldId id="1097" r:id="rId8"/>
    <p:sldId id="1098" r:id="rId9"/>
    <p:sldId id="1099" r:id="rId10"/>
    <p:sldId id="1109" r:id="rId11"/>
    <p:sldId id="1087" r:id="rId12"/>
    <p:sldId id="1108" r:id="rId13"/>
    <p:sldId id="1095" r:id="rId14"/>
    <p:sldId id="1110" r:id="rId15"/>
    <p:sldId id="1111" r:id="rId16"/>
    <p:sldId id="1103" r:id="rId17"/>
    <p:sldId id="1106" r:id="rId18"/>
    <p:sldId id="1058" r:id="rId19"/>
    <p:sldId id="1112" r:id="rId20"/>
    <p:sldId id="1089" r:id="rId21"/>
    <p:sldId id="1027" r:id="rId22"/>
    <p:sldId id="1023" r:id="rId23"/>
    <p:sldId id="1033" r:id="rId24"/>
    <p:sldId id="107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userId="Юлия Цупа" providerId="None"/>
      </p:ext>
    </p:extLst>
  </p:cmAuthor>
  <p:cmAuthor id="2" name="Василь Цупа" initials="ВЦ" lastIdx="1" clrIdx="1">
    <p:extLst>
      <p:ext uri="{19B8F6BF-5375-455C-9EA6-DF929625EA0E}">
        <p15:presenceInfo xmlns:p15="http://schemas.microsoft.com/office/powerpoint/2012/main"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110"/>
    <a:srgbClr val="FFFF00"/>
    <a:srgbClr val="F1059D"/>
    <a:srgbClr val="00B050"/>
    <a:srgbClr val="FF4747"/>
    <a:srgbClr val="D3514F"/>
    <a:srgbClr val="2F3242"/>
    <a:srgbClr val="92193A"/>
    <a:srgbClr val="F17D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t>07.04.2022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t>‹#›</a:t>
            </a:fld>
            <a:endParaRPr lang="ru-RU"/>
          </a:p>
        </p:txBody>
      </p:sp>
    </p:spTree>
    <p:extLst>
      <p:ext uri="{BB962C8B-B14F-4D97-AF65-F5344CB8AC3E}">
        <p14:creationId xmlns:p14="http://schemas.microsoft.com/office/powerpoint/2010/main"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ingapps.org/watch?v=ppnojw2o32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smtClean="0">
                <a:ln>
                  <a:noFill/>
                </a:ln>
                <a:solidFill>
                  <a:prstClr val="white"/>
                </a:solidFill>
                <a:effectLst/>
                <a:uLnTx/>
                <a:uFillTx/>
                <a:latin typeface="Calibri" panose="020F0502020204030204"/>
                <a:ea typeface="+mn-ea"/>
                <a:cs typeface="+mn-cs"/>
              </a:rPr>
              <a:t>07.04.2022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074</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2907957" y="4919008"/>
            <a:ext cx="9350011" cy="1938992"/>
          </a:xfrm>
          <a:prstGeom prst="rect">
            <a:avLst/>
          </a:prstGeom>
          <a:noFill/>
        </p:spPr>
        <p:txBody>
          <a:bodyPr wrap="square" rtlCol="0">
            <a:spAutoFit/>
          </a:bodyPr>
          <a:lstStyle/>
          <a:p>
            <a:pPr algn="ctr"/>
            <a:r>
              <a:rPr lang="ru-RU" sz="6000" b="1" dirty="0">
                <a:solidFill>
                  <a:srgbClr val="2F3242"/>
                </a:solidFill>
              </a:rPr>
              <a:t>Таємниці планет </a:t>
            </a:r>
            <a:r>
              <a:rPr lang="ru-RU" sz="6000" b="1" dirty="0" err="1">
                <a:solidFill>
                  <a:srgbClr val="2F3242"/>
                </a:solidFill>
              </a:rPr>
              <a:t>земної</a:t>
            </a:r>
            <a:r>
              <a:rPr lang="ru-RU" sz="6000" b="1" dirty="0">
                <a:solidFill>
                  <a:srgbClr val="2F3242"/>
                </a:solidFill>
              </a:rPr>
              <a:t> </a:t>
            </a:r>
            <a:r>
              <a:rPr lang="ru-RU" sz="6000" b="1" dirty="0" err="1">
                <a:solidFill>
                  <a:srgbClr val="2F3242"/>
                </a:solidFill>
              </a:rPr>
              <a:t>групи</a:t>
            </a:r>
            <a:r>
              <a:rPr lang="ru-RU" sz="6000" b="1" dirty="0">
                <a:solidFill>
                  <a:srgbClr val="2F3242"/>
                </a:solidFill>
              </a:rPr>
              <a:t>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2" descr="Планети земної групи — Вікіпедія"/>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84915" y="425953"/>
            <a:ext cx="7396751" cy="3217587"/>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Пригадайте, </a:t>
            </a:r>
            <a:r>
              <a:rPr lang="ru-RU" sz="2000" b="1" dirty="0" err="1">
                <a:solidFill>
                  <a:schemeClr val="bg1"/>
                </a:solidFill>
              </a:rPr>
              <a:t>що</a:t>
            </a:r>
            <a:r>
              <a:rPr lang="ru-RU" sz="2000" b="1" dirty="0">
                <a:solidFill>
                  <a:schemeClr val="bg1"/>
                </a:solidFill>
              </a:rPr>
              <a:t> входить до складу </a:t>
            </a:r>
            <a:r>
              <a:rPr lang="ru-RU" sz="2000" b="1" dirty="0" err="1">
                <a:solidFill>
                  <a:schemeClr val="bg1"/>
                </a:solidFill>
              </a:rPr>
              <a:t>повітря</a:t>
            </a:r>
            <a:r>
              <a:rPr lang="ru-RU" sz="2000" b="1" dirty="0">
                <a:solidFill>
                  <a:schemeClr val="bg1"/>
                </a:solidFill>
              </a:rPr>
              <a:t>?</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28229" y="2145323"/>
            <a:ext cx="4712677" cy="4712677"/>
          </a:xfrm>
          <a:prstGeom prst="rect">
            <a:avLst/>
          </a:prstGeom>
        </p:spPr>
      </p:pic>
      <p:pic>
        <p:nvPicPr>
          <p:cNvPr id="11" name="Рисунок 10"/>
          <p:cNvPicPr>
            <a:picLocks noChangeAspect="1"/>
          </p:cNvPicPr>
          <p:nvPr/>
        </p:nvPicPr>
        <p:blipFill>
          <a:blip r:embed="rId3"/>
          <a:stretch>
            <a:fillRect/>
          </a:stretch>
        </p:blipFill>
        <p:spPr>
          <a:xfrm>
            <a:off x="1883708" y="1221840"/>
            <a:ext cx="6667500" cy="5000625"/>
          </a:xfrm>
          <a:prstGeom prst="rect">
            <a:avLst/>
          </a:prstGeom>
        </p:spPr>
      </p:pic>
    </p:spTree>
    <p:extLst>
      <p:ext uri="{BB962C8B-B14F-4D97-AF65-F5344CB8AC3E}">
        <p14:creationId xmlns:p14="http://schemas.microsoft.com/office/powerpoint/2010/main" val="166572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361121" y="4026876"/>
            <a:ext cx="2593731" cy="2593731"/>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626715"/>
            <a:ext cx="947563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4500" dirty="0"/>
              <a:t>   </a:t>
            </a:r>
            <a:r>
              <a:rPr lang="ru-RU" sz="4500" dirty="0" err="1"/>
              <a:t>Припустіть</a:t>
            </a:r>
            <a:r>
              <a:rPr lang="ru-RU" sz="4500" dirty="0"/>
              <a:t>, на </a:t>
            </a:r>
            <a:r>
              <a:rPr lang="ru-RU" sz="4500" dirty="0" err="1"/>
              <a:t>яких</a:t>
            </a:r>
            <a:r>
              <a:rPr lang="ru-RU" sz="4500" dirty="0"/>
              <a:t> планетах </a:t>
            </a:r>
            <a:r>
              <a:rPr lang="ru-RU" sz="4500" dirty="0" err="1"/>
              <a:t>земної</a:t>
            </a:r>
            <a:r>
              <a:rPr lang="ru-RU" sz="4500" dirty="0"/>
              <a:t> </a:t>
            </a:r>
            <a:r>
              <a:rPr lang="ru-RU" sz="4500" dirty="0" err="1"/>
              <a:t>групи</a:t>
            </a:r>
            <a:r>
              <a:rPr lang="ru-RU" sz="4500" dirty="0"/>
              <a:t> </a:t>
            </a:r>
            <a:r>
              <a:rPr lang="ru-RU" sz="4500" dirty="0" err="1"/>
              <a:t>можливе</a:t>
            </a:r>
            <a:r>
              <a:rPr lang="ru-RU" sz="4500" dirty="0"/>
              <a:t> </a:t>
            </a:r>
            <a:r>
              <a:rPr lang="ru-RU" sz="4500" dirty="0" err="1"/>
              <a:t>життя</a:t>
            </a:r>
            <a:r>
              <a:rPr lang="ru-RU" sz="4500" dirty="0"/>
              <a:t>. </a:t>
            </a:r>
            <a:r>
              <a:rPr lang="ru-RU" sz="4500" dirty="0" err="1"/>
              <a:t>Поясніть</a:t>
            </a:r>
            <a:r>
              <a:rPr lang="ru-RU" sz="4500" dirty="0"/>
              <a:t> </a:t>
            </a:r>
            <a:r>
              <a:rPr lang="ru-RU" sz="4500" dirty="0" err="1"/>
              <a:t>чому</a:t>
            </a:r>
            <a:r>
              <a:rPr lang="ru-RU" sz="4500" dirty="0"/>
              <a:t>.</a:t>
            </a:r>
            <a:endParaRPr lang="uk-UA" sz="4500" dirty="0"/>
          </a:p>
        </p:txBody>
      </p:sp>
    </p:spTree>
    <p:extLst>
      <p:ext uri="{BB962C8B-B14F-4D97-AF65-F5344CB8AC3E}">
        <p14:creationId xmlns:p14="http://schemas.microsoft.com/office/powerpoint/2010/main" val="156563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sp>
        <p:nvSpPr>
          <p:cNvPr id="16" name="Горизонтальный свиток 15"/>
          <p:cNvSpPr/>
          <p:nvPr/>
        </p:nvSpPr>
        <p:spPr>
          <a:xfrm>
            <a:off x="616696" y="2101563"/>
            <a:ext cx="8465757" cy="1620515"/>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Немає тієї драбини, щоб до неба дістала.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47412" y="2677049"/>
            <a:ext cx="2314418" cy="391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Розподіліть на групи планети: Марс, Нептун, Венера, Юпітер, Сатурн, Земля, Меркурій, Уран</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pic>
        <p:nvPicPr>
          <p:cNvPr id="8194" name="Picture 2" descr="Практичне завдання до уроку інформатики у 4 класі на тему: &amp;quot;Форматування  тексту&amp;quo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47412" y="3946874"/>
            <a:ext cx="2418300" cy="2811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Таблица 5"/>
          <p:cNvGraphicFramePr>
            <a:graphicFrameLocks noGrp="1"/>
          </p:cNvGraphicFramePr>
          <p:nvPr>
            <p:extLst>
              <p:ext uri="{D42A27DB-BD31-4B8C-83A1-F6EECF244321}">
                <p14:modId xmlns:p14="http://schemas.microsoft.com/office/powerpoint/2010/main" val="500985104"/>
              </p:ext>
            </p:extLst>
          </p:nvPr>
        </p:nvGraphicFramePr>
        <p:xfrm>
          <a:off x="600635" y="1654111"/>
          <a:ext cx="8664944" cy="3916680"/>
        </p:xfrm>
        <a:graphic>
          <a:graphicData uri="http://schemas.openxmlformats.org/drawingml/2006/table">
            <a:tbl>
              <a:tblPr firstRow="1" bandRow="1">
                <a:tableStyleId>{5C22544A-7EE6-4342-B048-85BDC9FD1C3A}</a:tableStyleId>
              </a:tblPr>
              <a:tblGrid>
                <a:gridCol w="4332472">
                  <a:extLst>
                    <a:ext uri="{9D8B030D-6E8A-4147-A177-3AD203B41FA5}">
                      <a16:colId xmlns:a16="http://schemas.microsoft.com/office/drawing/2014/main" val="2263022801"/>
                    </a:ext>
                  </a:extLst>
                </a:gridCol>
                <a:gridCol w="4332472">
                  <a:extLst>
                    <a:ext uri="{9D8B030D-6E8A-4147-A177-3AD203B41FA5}">
                      <a16:colId xmlns:a16="http://schemas.microsoft.com/office/drawing/2014/main" val="3206525151"/>
                    </a:ext>
                  </a:extLst>
                </a:gridCol>
              </a:tblGrid>
              <a:tr h="370840">
                <a:tc>
                  <a:txBody>
                    <a:bodyPr/>
                    <a:lstStyle/>
                    <a:p>
                      <a:pPr algn="ctr"/>
                      <a:r>
                        <a:rPr lang="ru-RU" sz="3500" dirty="0" err="1">
                          <a:solidFill>
                            <a:schemeClr val="tx1"/>
                          </a:solidFill>
                        </a:rPr>
                        <a:t>Планети-гіганти</a:t>
                      </a:r>
                      <a:endParaRPr lang="ru-RU" sz="3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500">
                          <a:solidFill>
                            <a:schemeClr val="tx1"/>
                          </a:solidFill>
                        </a:rPr>
                        <a:t>Планети земної групи</a:t>
                      </a:r>
                      <a:endParaRPr lang="ru-RU" sz="3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9501046"/>
                  </a:ext>
                </a:extLst>
              </a:tr>
              <a:tr h="370840">
                <a:tc>
                  <a:txBody>
                    <a:bodyPr/>
                    <a:lstStyle/>
                    <a:p>
                      <a:endParaRPr lang="uk-UA" sz="3500" dirty="0"/>
                    </a:p>
                    <a:p>
                      <a:endParaRPr lang="uk-UA" sz="3500" dirty="0"/>
                    </a:p>
                    <a:p>
                      <a:endParaRPr lang="uk-UA" sz="3500" dirty="0"/>
                    </a:p>
                    <a:p>
                      <a:endParaRPr lang="uk-UA" sz="3500" dirty="0"/>
                    </a:p>
                    <a:p>
                      <a:endParaRPr lang="ru-RU" sz="3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sz="3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2532655"/>
                  </a:ext>
                </a:extLst>
              </a:tr>
            </a:tbl>
          </a:graphicData>
        </a:graphic>
      </p:graphicFrame>
      <p:sp>
        <p:nvSpPr>
          <p:cNvPr id="9" name="Прямоугольник 8"/>
          <p:cNvSpPr/>
          <p:nvPr/>
        </p:nvSpPr>
        <p:spPr>
          <a:xfrm>
            <a:off x="6044773" y="2894710"/>
            <a:ext cx="1207382" cy="630942"/>
          </a:xfrm>
          <a:prstGeom prst="rect">
            <a:avLst/>
          </a:prstGeom>
        </p:spPr>
        <p:txBody>
          <a:bodyPr wrap="none">
            <a:spAutoFit/>
          </a:bodyPr>
          <a:lstStyle/>
          <a:p>
            <a:r>
              <a:rPr lang="ru-RU" sz="3500" dirty="0"/>
              <a:t>Марс</a:t>
            </a:r>
          </a:p>
        </p:txBody>
      </p:sp>
      <p:sp>
        <p:nvSpPr>
          <p:cNvPr id="10" name="Прямоугольник 9"/>
          <p:cNvSpPr/>
          <p:nvPr/>
        </p:nvSpPr>
        <p:spPr>
          <a:xfrm>
            <a:off x="1932450" y="2894710"/>
            <a:ext cx="1537600" cy="630942"/>
          </a:xfrm>
          <a:prstGeom prst="rect">
            <a:avLst/>
          </a:prstGeom>
        </p:spPr>
        <p:txBody>
          <a:bodyPr wrap="none">
            <a:spAutoFit/>
          </a:bodyPr>
          <a:lstStyle/>
          <a:p>
            <a:r>
              <a:rPr lang="ru-RU" sz="3500" dirty="0"/>
              <a:t>Нептун</a:t>
            </a:r>
          </a:p>
        </p:txBody>
      </p:sp>
      <p:sp>
        <p:nvSpPr>
          <p:cNvPr id="11" name="Прямоугольник 10"/>
          <p:cNvSpPr/>
          <p:nvPr/>
        </p:nvSpPr>
        <p:spPr>
          <a:xfrm>
            <a:off x="5890517" y="3383759"/>
            <a:ext cx="1564852" cy="630942"/>
          </a:xfrm>
          <a:prstGeom prst="rect">
            <a:avLst/>
          </a:prstGeom>
        </p:spPr>
        <p:txBody>
          <a:bodyPr wrap="none">
            <a:spAutoFit/>
          </a:bodyPr>
          <a:lstStyle/>
          <a:p>
            <a:r>
              <a:rPr lang="ru-RU" sz="3500" dirty="0"/>
              <a:t>Венера</a:t>
            </a:r>
          </a:p>
        </p:txBody>
      </p:sp>
      <p:sp>
        <p:nvSpPr>
          <p:cNvPr id="12" name="Прямоугольник 11"/>
          <p:cNvSpPr/>
          <p:nvPr/>
        </p:nvSpPr>
        <p:spPr>
          <a:xfrm>
            <a:off x="1926807" y="3387469"/>
            <a:ext cx="1543243" cy="630942"/>
          </a:xfrm>
          <a:prstGeom prst="rect">
            <a:avLst/>
          </a:prstGeom>
        </p:spPr>
        <p:txBody>
          <a:bodyPr wrap="none">
            <a:spAutoFit/>
          </a:bodyPr>
          <a:lstStyle/>
          <a:p>
            <a:r>
              <a:rPr lang="ru-RU" sz="3500" dirty="0" err="1"/>
              <a:t>Юпітер</a:t>
            </a:r>
            <a:endParaRPr lang="ru-RU" sz="3500" dirty="0"/>
          </a:p>
        </p:txBody>
      </p:sp>
      <p:sp>
        <p:nvSpPr>
          <p:cNvPr id="13" name="Прямоугольник 12"/>
          <p:cNvSpPr/>
          <p:nvPr/>
        </p:nvSpPr>
        <p:spPr>
          <a:xfrm>
            <a:off x="1929781" y="3902345"/>
            <a:ext cx="1489767" cy="630942"/>
          </a:xfrm>
          <a:prstGeom prst="rect">
            <a:avLst/>
          </a:prstGeom>
        </p:spPr>
        <p:txBody>
          <a:bodyPr wrap="none">
            <a:spAutoFit/>
          </a:bodyPr>
          <a:lstStyle/>
          <a:p>
            <a:r>
              <a:rPr lang="ru-RU" sz="3500" dirty="0"/>
              <a:t>Сатурн</a:t>
            </a:r>
          </a:p>
        </p:txBody>
      </p:sp>
      <p:sp>
        <p:nvSpPr>
          <p:cNvPr id="14" name="Прямоугольник 13"/>
          <p:cNvSpPr/>
          <p:nvPr/>
        </p:nvSpPr>
        <p:spPr>
          <a:xfrm>
            <a:off x="5966739" y="3899352"/>
            <a:ext cx="1363450" cy="630942"/>
          </a:xfrm>
          <a:prstGeom prst="rect">
            <a:avLst/>
          </a:prstGeom>
        </p:spPr>
        <p:txBody>
          <a:bodyPr wrap="none">
            <a:spAutoFit/>
          </a:bodyPr>
          <a:lstStyle/>
          <a:p>
            <a:r>
              <a:rPr lang="ru-RU" sz="3500" dirty="0"/>
              <a:t>Земля</a:t>
            </a:r>
          </a:p>
        </p:txBody>
      </p:sp>
      <p:sp>
        <p:nvSpPr>
          <p:cNvPr id="15" name="Прямоугольник 14"/>
          <p:cNvSpPr/>
          <p:nvPr/>
        </p:nvSpPr>
        <p:spPr>
          <a:xfrm>
            <a:off x="5788639" y="4361856"/>
            <a:ext cx="2018501" cy="630942"/>
          </a:xfrm>
          <a:prstGeom prst="rect">
            <a:avLst/>
          </a:prstGeom>
        </p:spPr>
        <p:txBody>
          <a:bodyPr wrap="none">
            <a:spAutoFit/>
          </a:bodyPr>
          <a:lstStyle/>
          <a:p>
            <a:r>
              <a:rPr lang="ru-RU" sz="3500" dirty="0" err="1"/>
              <a:t>Меркурій</a:t>
            </a:r>
            <a:endParaRPr lang="ru-RU" sz="3500" dirty="0"/>
          </a:p>
        </p:txBody>
      </p:sp>
      <p:sp>
        <p:nvSpPr>
          <p:cNvPr id="16" name="Прямоугольник 15"/>
          <p:cNvSpPr/>
          <p:nvPr/>
        </p:nvSpPr>
        <p:spPr>
          <a:xfrm>
            <a:off x="2085686" y="4361313"/>
            <a:ext cx="1097223" cy="630942"/>
          </a:xfrm>
          <a:prstGeom prst="rect">
            <a:avLst/>
          </a:prstGeom>
        </p:spPr>
        <p:txBody>
          <a:bodyPr wrap="none">
            <a:spAutoFit/>
          </a:bodyPr>
          <a:lstStyle/>
          <a:p>
            <a:r>
              <a:rPr lang="ru-RU" sz="3500" dirty="0"/>
              <a:t>Уран</a:t>
            </a:r>
          </a:p>
        </p:txBody>
      </p:sp>
    </p:spTree>
    <p:extLst>
      <p:ext uri="{BB962C8B-B14F-4D97-AF65-F5344CB8AC3E}">
        <p14:creationId xmlns:p14="http://schemas.microsoft.com/office/powerpoint/2010/main" val="375638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Упізнайте планету</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8194" name="Picture 2" descr="Практичне завдання до уроку інформатики у 4 класі на тему: &amp;quot;Форматування  тексту&amp;quo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82691" y="4311119"/>
            <a:ext cx="2104971" cy="2447030"/>
          </a:xfrm>
          <a:prstGeom prst="rect">
            <a:avLst/>
          </a:prstGeom>
          <a:noFill/>
          <a:extLst>
            <a:ext uri="{909E8E84-426E-40DD-AFC4-6F175D3DCCD1}">
              <a14:hiddenFill xmlns:a14="http://schemas.microsoft.com/office/drawing/2010/main">
                <a:solidFill>
                  <a:srgbClr val="FFFFFF"/>
                </a:solidFill>
              </a14:hiddenFill>
            </a:ext>
          </a:extLst>
        </p:spPr>
      </p:pic>
      <p:sp>
        <p:nvSpPr>
          <p:cNvPr id="2" name="Скругленный прямоугольник 1"/>
          <p:cNvSpPr/>
          <p:nvPr/>
        </p:nvSpPr>
        <p:spPr>
          <a:xfrm>
            <a:off x="98613" y="1219879"/>
            <a:ext cx="4778188"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Планета, на якій існує життя.</a:t>
            </a:r>
            <a:endParaRPr lang="ru-RU" sz="2500" dirty="0"/>
          </a:p>
        </p:txBody>
      </p:sp>
      <p:sp>
        <p:nvSpPr>
          <p:cNvPr id="17" name="Скругленный прямоугольник 16"/>
          <p:cNvSpPr/>
          <p:nvPr/>
        </p:nvSpPr>
        <p:spPr>
          <a:xfrm>
            <a:off x="98613" y="1928095"/>
            <a:ext cx="4778188"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Найгарячіша планета.</a:t>
            </a:r>
            <a:endParaRPr lang="ru-RU" sz="2500" dirty="0"/>
          </a:p>
        </p:txBody>
      </p:sp>
      <p:sp>
        <p:nvSpPr>
          <p:cNvPr id="18" name="Скругленный прямоугольник 17"/>
          <p:cNvSpPr/>
          <p:nvPr/>
        </p:nvSpPr>
        <p:spPr>
          <a:xfrm>
            <a:off x="98612" y="2638681"/>
            <a:ext cx="7207623"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Ґрунт на цій планеті містить значну кількість заліза.</a:t>
            </a:r>
          </a:p>
        </p:txBody>
      </p:sp>
      <p:sp>
        <p:nvSpPr>
          <p:cNvPr id="19" name="Скругленный прямоугольник 18"/>
          <p:cNvSpPr/>
          <p:nvPr/>
        </p:nvSpPr>
        <p:spPr>
          <a:xfrm>
            <a:off x="98613" y="3347818"/>
            <a:ext cx="7207622"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У народі її називають «вранішньою зорею».</a:t>
            </a:r>
            <a:endParaRPr lang="ru-RU" sz="2500" dirty="0"/>
          </a:p>
        </p:txBody>
      </p:sp>
      <p:sp>
        <p:nvSpPr>
          <p:cNvPr id="20" name="Скругленный прямоугольник 19"/>
          <p:cNvSpPr/>
          <p:nvPr/>
        </p:nvSpPr>
        <p:spPr>
          <a:xfrm>
            <a:off x="98613" y="4056034"/>
            <a:ext cx="7207622" cy="818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Планета, на якій природним супутником планети є Місяць.</a:t>
            </a:r>
            <a:endParaRPr lang="ru-RU" sz="2500" dirty="0"/>
          </a:p>
        </p:txBody>
      </p:sp>
      <p:sp>
        <p:nvSpPr>
          <p:cNvPr id="21" name="Скругленный прямоугольник 20"/>
          <p:cNvSpPr/>
          <p:nvPr/>
        </p:nvSpPr>
        <p:spPr>
          <a:xfrm>
            <a:off x="98613" y="4981335"/>
            <a:ext cx="7207622" cy="64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На планеті розташована найвища гора в Сонячній системі.</a:t>
            </a:r>
            <a:endParaRPr lang="ru-RU" sz="2500" dirty="0"/>
          </a:p>
        </p:txBody>
      </p:sp>
      <p:sp>
        <p:nvSpPr>
          <p:cNvPr id="22" name="Скругленный прямоугольник 21"/>
          <p:cNvSpPr/>
          <p:nvPr/>
        </p:nvSpPr>
        <p:spPr>
          <a:xfrm>
            <a:off x="7835152" y="1255059"/>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Земля </a:t>
            </a:r>
            <a:endParaRPr lang="ru-RU" sz="2500" dirty="0"/>
          </a:p>
        </p:txBody>
      </p:sp>
      <p:sp>
        <p:nvSpPr>
          <p:cNvPr id="23" name="Скругленный прямоугольник 22"/>
          <p:cNvSpPr/>
          <p:nvPr/>
        </p:nvSpPr>
        <p:spPr>
          <a:xfrm>
            <a:off x="7835152" y="1963275"/>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Венера </a:t>
            </a:r>
            <a:endParaRPr lang="ru-RU" sz="2500" dirty="0"/>
          </a:p>
        </p:txBody>
      </p:sp>
      <p:sp>
        <p:nvSpPr>
          <p:cNvPr id="24" name="Скругленный прямоугольник 23"/>
          <p:cNvSpPr/>
          <p:nvPr/>
        </p:nvSpPr>
        <p:spPr>
          <a:xfrm>
            <a:off x="7835152" y="2673861"/>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Меркурій </a:t>
            </a:r>
            <a:endParaRPr lang="ru-RU" sz="2500" dirty="0"/>
          </a:p>
        </p:txBody>
      </p:sp>
      <p:sp>
        <p:nvSpPr>
          <p:cNvPr id="25" name="Скругленный прямоугольник 24"/>
          <p:cNvSpPr/>
          <p:nvPr/>
        </p:nvSpPr>
        <p:spPr>
          <a:xfrm>
            <a:off x="7835152" y="3382998"/>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Венера </a:t>
            </a:r>
            <a:endParaRPr lang="ru-RU" sz="2500" dirty="0"/>
          </a:p>
        </p:txBody>
      </p:sp>
      <p:sp>
        <p:nvSpPr>
          <p:cNvPr id="26" name="Скругленный прямоугольник 25"/>
          <p:cNvSpPr/>
          <p:nvPr/>
        </p:nvSpPr>
        <p:spPr>
          <a:xfrm>
            <a:off x="7835152" y="4091214"/>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Земля </a:t>
            </a:r>
            <a:endParaRPr lang="ru-RU" sz="2500" dirty="0"/>
          </a:p>
        </p:txBody>
      </p:sp>
      <p:sp>
        <p:nvSpPr>
          <p:cNvPr id="27" name="Скругленный прямоугольник 26"/>
          <p:cNvSpPr/>
          <p:nvPr/>
        </p:nvSpPr>
        <p:spPr>
          <a:xfrm>
            <a:off x="7835152" y="4799430"/>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Марс </a:t>
            </a:r>
            <a:endParaRPr lang="ru-RU" sz="2500" dirty="0"/>
          </a:p>
        </p:txBody>
      </p:sp>
    </p:spTree>
    <p:extLst>
      <p:ext uri="{BB962C8B-B14F-4D97-AF65-F5344CB8AC3E}">
        <p14:creationId xmlns:p14="http://schemas.microsoft.com/office/powerpoint/2010/main" val="105560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Пошукове завдання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sp>
        <p:nvSpPr>
          <p:cNvPr id="2" name="Скругленный прямоугольник 1"/>
          <p:cNvSpPr/>
          <p:nvPr/>
        </p:nvSpPr>
        <p:spPr>
          <a:xfrm>
            <a:off x="211351" y="1270039"/>
            <a:ext cx="11236233" cy="2477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Використовуючи різні джерела інформації, підготуйте розповідь «Місяць – природний супутник Землі».</a:t>
            </a:r>
          </a:p>
        </p:txBody>
      </p:sp>
      <p:pic>
        <p:nvPicPr>
          <p:cNvPr id="1026" name="Picture 2" descr="Стратегії пошуку відомостей в інтернеті Шевченко Р.О., 2015 — Вікі ЦДПУ"/>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42730" y="4480210"/>
            <a:ext cx="3983568" cy="22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67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pic>
        <p:nvPicPr>
          <p:cNvPr id="8" name="Рисунок 7">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1</a:t>
            </a:r>
          </a:p>
        </p:txBody>
      </p:sp>
      <p:sp>
        <p:nvSpPr>
          <p:cNvPr id="9" name="Скругленный прямоугольник 8"/>
          <p:cNvSpPr/>
          <p:nvPr/>
        </p:nvSpPr>
        <p:spPr>
          <a:xfrm>
            <a:off x="1301262" y="1800494"/>
            <a:ext cx="8667491" cy="491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Упізнай за світлинами планети земної групи. Запиши їхні назви.</a:t>
            </a:r>
          </a:p>
        </p:txBody>
      </p:sp>
      <p:cxnSp>
        <p:nvCxnSpPr>
          <p:cNvPr id="15" name="Прямая соединительная линия 14"/>
          <p:cNvCxnSpPr/>
          <p:nvPr/>
        </p:nvCxnSpPr>
        <p:spPr>
          <a:xfrm>
            <a:off x="952742"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3971125"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7165069"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10116529" y="5629914"/>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4062" y="5198674"/>
            <a:ext cx="1618239" cy="477054"/>
          </a:xfrm>
          <a:prstGeom prst="rect">
            <a:avLst/>
          </a:prstGeom>
          <a:noFill/>
        </p:spPr>
        <p:txBody>
          <a:bodyPr wrap="square" rtlCol="0">
            <a:spAutoFit/>
          </a:bodyPr>
          <a:lstStyle/>
          <a:p>
            <a:r>
              <a:rPr lang="uk-UA" sz="2500" dirty="0"/>
              <a:t>Меркурій  </a:t>
            </a:r>
            <a:endParaRPr lang="ru-RU" sz="2500" dirty="0"/>
          </a:p>
        </p:txBody>
      </p:sp>
      <p:sp>
        <p:nvSpPr>
          <p:cNvPr id="40" name="TextBox 39"/>
          <p:cNvSpPr txBox="1"/>
          <p:nvPr/>
        </p:nvSpPr>
        <p:spPr>
          <a:xfrm>
            <a:off x="4099967" y="5198674"/>
            <a:ext cx="1221804" cy="477054"/>
          </a:xfrm>
          <a:prstGeom prst="rect">
            <a:avLst/>
          </a:prstGeom>
          <a:noFill/>
        </p:spPr>
        <p:txBody>
          <a:bodyPr wrap="square" rtlCol="0">
            <a:spAutoFit/>
          </a:bodyPr>
          <a:lstStyle/>
          <a:p>
            <a:r>
              <a:rPr lang="uk-UA" sz="2500" dirty="0"/>
              <a:t>Земля   </a:t>
            </a:r>
            <a:endParaRPr lang="ru-RU" sz="2500" dirty="0"/>
          </a:p>
        </p:txBody>
      </p:sp>
      <p:sp>
        <p:nvSpPr>
          <p:cNvPr id="41" name="TextBox 40"/>
          <p:cNvSpPr txBox="1"/>
          <p:nvPr/>
        </p:nvSpPr>
        <p:spPr>
          <a:xfrm>
            <a:off x="7217563" y="5198674"/>
            <a:ext cx="1221804" cy="477054"/>
          </a:xfrm>
          <a:prstGeom prst="rect">
            <a:avLst/>
          </a:prstGeom>
          <a:noFill/>
        </p:spPr>
        <p:txBody>
          <a:bodyPr wrap="square" rtlCol="0">
            <a:spAutoFit/>
          </a:bodyPr>
          <a:lstStyle/>
          <a:p>
            <a:r>
              <a:rPr lang="uk-UA" sz="2500" dirty="0"/>
              <a:t>Венера   </a:t>
            </a:r>
            <a:endParaRPr lang="ru-RU" sz="2500" dirty="0"/>
          </a:p>
        </p:txBody>
      </p:sp>
      <p:sp>
        <p:nvSpPr>
          <p:cNvPr id="42" name="TextBox 41"/>
          <p:cNvSpPr txBox="1"/>
          <p:nvPr/>
        </p:nvSpPr>
        <p:spPr>
          <a:xfrm>
            <a:off x="10207425" y="5198674"/>
            <a:ext cx="1221804" cy="477054"/>
          </a:xfrm>
          <a:prstGeom prst="rect">
            <a:avLst/>
          </a:prstGeom>
          <a:noFill/>
        </p:spPr>
        <p:txBody>
          <a:bodyPr wrap="square" rtlCol="0">
            <a:spAutoFit/>
          </a:bodyPr>
          <a:lstStyle/>
          <a:p>
            <a:r>
              <a:rPr lang="uk-UA" sz="2500" dirty="0"/>
              <a:t>Марс   </a:t>
            </a:r>
            <a:endParaRPr lang="ru-RU" sz="2500" dirty="0"/>
          </a:p>
        </p:txBody>
      </p:sp>
      <p:pic>
        <p:nvPicPr>
          <p:cNvPr id="10" name="Рисунок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8902" y="2386968"/>
            <a:ext cx="2904805" cy="2904805"/>
          </a:xfrm>
          <a:prstGeom prst="rect">
            <a:avLst/>
          </a:prstGeom>
        </p:spPr>
      </p:pic>
      <p:pic>
        <p:nvPicPr>
          <p:cNvPr id="11266" name="Picture 2" descr="Земля 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02713" y="2349398"/>
            <a:ext cx="2932554" cy="2932554"/>
          </a:xfrm>
          <a:prstGeom prst="rect">
            <a:avLst/>
          </a:prstGeom>
          <a:noFill/>
          <a:extLst>
            <a:ext uri="{909E8E84-426E-40DD-AFC4-6F175D3DCCD1}">
              <a14:hiddenFill xmlns:a14="http://schemas.microsoft.com/office/drawing/2010/main">
                <a:solidFill>
                  <a:srgbClr val="FFFFFF"/>
                </a:solidFill>
              </a14:hiddenFill>
            </a:ext>
          </a:extLst>
        </p:spPr>
      </p:pic>
      <p:pic>
        <p:nvPicPr>
          <p:cNvPr id="11" name="Рисунок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74839" y="2386968"/>
            <a:ext cx="2812823" cy="2822006"/>
          </a:xfrm>
          <a:prstGeom prst="rect">
            <a:avLst/>
          </a:prstGeom>
        </p:spPr>
      </p:pic>
      <p:pic>
        <p:nvPicPr>
          <p:cNvPr id="12" name="Рисунок 11"/>
          <p:cNvPicPr>
            <a:picLocks noChangeAspect="1"/>
          </p:cNvPicPr>
          <p:nvPr/>
        </p:nvPicPr>
        <p:blipFill>
          <a:blip r:embed="rId6"/>
          <a:stretch>
            <a:fillRect/>
          </a:stretch>
        </p:blipFill>
        <p:spPr>
          <a:xfrm>
            <a:off x="6332127" y="2423620"/>
            <a:ext cx="2803752" cy="2803752"/>
          </a:xfrm>
          <a:prstGeom prst="rect">
            <a:avLst/>
          </a:prstGeom>
        </p:spPr>
      </p:pic>
    </p:spTree>
    <p:extLst>
      <p:ext uri="{BB962C8B-B14F-4D97-AF65-F5344CB8AC3E}">
        <p14:creationId xmlns:p14="http://schemas.microsoft.com/office/powerpoint/2010/main" val="11628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3224" y="5622664"/>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pic>
        <p:nvPicPr>
          <p:cNvPr id="8" name="Рисунок 7">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2</a:t>
            </a:r>
          </a:p>
        </p:txBody>
      </p:sp>
      <p:sp>
        <p:nvSpPr>
          <p:cNvPr id="9" name="Скругленный прямоугольник 8"/>
          <p:cNvSpPr/>
          <p:nvPr/>
        </p:nvSpPr>
        <p:spPr>
          <a:xfrm>
            <a:off x="509954" y="1800493"/>
            <a:ext cx="10093569" cy="566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Познач       рядок, у якому подано назви тільки планет земної групи.</a:t>
            </a:r>
          </a:p>
        </p:txBody>
      </p:sp>
      <p:pic>
        <p:nvPicPr>
          <p:cNvPr id="6" name="Рисунок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94776" y="1800966"/>
            <a:ext cx="411111" cy="470789"/>
          </a:xfrm>
          <a:prstGeom prst="rect">
            <a:avLst/>
          </a:prstGeom>
        </p:spPr>
      </p:pic>
      <p:sp>
        <p:nvSpPr>
          <p:cNvPr id="22" name="Прямоугольник 21"/>
          <p:cNvSpPr/>
          <p:nvPr/>
        </p:nvSpPr>
        <p:spPr>
          <a:xfrm>
            <a:off x="1297056" y="239817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3" name="Прямоугольник 22"/>
          <p:cNvSpPr/>
          <p:nvPr/>
        </p:nvSpPr>
        <p:spPr>
          <a:xfrm>
            <a:off x="1303572" y="2948436"/>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4" name="Прямоугольник 23"/>
          <p:cNvSpPr/>
          <p:nvPr/>
        </p:nvSpPr>
        <p:spPr>
          <a:xfrm>
            <a:off x="1303572" y="350822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5" name="Прямоугольник 24"/>
          <p:cNvSpPr/>
          <p:nvPr/>
        </p:nvSpPr>
        <p:spPr>
          <a:xfrm>
            <a:off x="1303572" y="405426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30" name="TextBox 29"/>
          <p:cNvSpPr txBox="1"/>
          <p:nvPr/>
        </p:nvSpPr>
        <p:spPr>
          <a:xfrm>
            <a:off x="1799080" y="2393040"/>
            <a:ext cx="7318026" cy="477054"/>
          </a:xfrm>
          <a:prstGeom prst="rect">
            <a:avLst/>
          </a:prstGeom>
          <a:noFill/>
        </p:spPr>
        <p:txBody>
          <a:bodyPr wrap="square" rtlCol="0">
            <a:spAutoFit/>
          </a:bodyPr>
          <a:lstStyle/>
          <a:p>
            <a:r>
              <a:rPr lang="uk-UA" sz="2500" dirty="0"/>
              <a:t>Меркурій, Земля, Венера, Юпітер.</a:t>
            </a:r>
            <a:endParaRPr lang="ru-RU" sz="2500" dirty="0"/>
          </a:p>
        </p:txBody>
      </p:sp>
      <p:sp>
        <p:nvSpPr>
          <p:cNvPr id="31" name="TextBox 30"/>
          <p:cNvSpPr txBox="1"/>
          <p:nvPr/>
        </p:nvSpPr>
        <p:spPr>
          <a:xfrm>
            <a:off x="1805596" y="2971165"/>
            <a:ext cx="6744285" cy="477054"/>
          </a:xfrm>
          <a:prstGeom prst="rect">
            <a:avLst/>
          </a:prstGeom>
          <a:noFill/>
        </p:spPr>
        <p:txBody>
          <a:bodyPr wrap="square" rtlCol="0">
            <a:spAutoFit/>
          </a:bodyPr>
          <a:lstStyle/>
          <a:p>
            <a:r>
              <a:rPr lang="uk-UA" sz="2500" dirty="0"/>
              <a:t>Уран, Нептун, Марс, Земля.</a:t>
            </a:r>
            <a:endParaRPr lang="ru-RU" sz="2500" dirty="0"/>
          </a:p>
        </p:txBody>
      </p:sp>
      <p:sp>
        <p:nvSpPr>
          <p:cNvPr id="32" name="TextBox 31"/>
          <p:cNvSpPr txBox="1"/>
          <p:nvPr/>
        </p:nvSpPr>
        <p:spPr>
          <a:xfrm>
            <a:off x="1805596" y="3478000"/>
            <a:ext cx="6608305" cy="477054"/>
          </a:xfrm>
          <a:prstGeom prst="rect">
            <a:avLst/>
          </a:prstGeom>
          <a:noFill/>
        </p:spPr>
        <p:txBody>
          <a:bodyPr wrap="square" rtlCol="0">
            <a:spAutoFit/>
          </a:bodyPr>
          <a:lstStyle/>
          <a:p>
            <a:r>
              <a:rPr lang="uk-UA" sz="2500" dirty="0"/>
              <a:t>Меркурій, Венера, Земля, Марс.</a:t>
            </a:r>
            <a:endParaRPr lang="ru-RU" sz="2500" dirty="0"/>
          </a:p>
        </p:txBody>
      </p:sp>
      <p:sp>
        <p:nvSpPr>
          <p:cNvPr id="33" name="TextBox 32"/>
          <p:cNvSpPr txBox="1"/>
          <p:nvPr/>
        </p:nvSpPr>
        <p:spPr>
          <a:xfrm>
            <a:off x="1805596" y="4085360"/>
            <a:ext cx="6459863" cy="477054"/>
          </a:xfrm>
          <a:prstGeom prst="rect">
            <a:avLst/>
          </a:prstGeom>
          <a:noFill/>
        </p:spPr>
        <p:txBody>
          <a:bodyPr wrap="square" rtlCol="0">
            <a:spAutoFit/>
          </a:bodyPr>
          <a:lstStyle/>
          <a:p>
            <a:r>
              <a:rPr lang="uk-UA" sz="2500" dirty="0"/>
              <a:t>Юпітер, Сатурн, Уран, Нептун.</a:t>
            </a:r>
            <a:endParaRPr lang="ru-RU" sz="2500" dirty="0"/>
          </a:p>
        </p:txBody>
      </p:sp>
      <p:pic>
        <p:nvPicPr>
          <p:cNvPr id="46" name="Рисунок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31853" y="3455506"/>
            <a:ext cx="411111" cy="470789"/>
          </a:xfrm>
          <a:prstGeom prst="rect">
            <a:avLst/>
          </a:prstGeom>
        </p:spPr>
      </p:pic>
      <p:sp>
        <p:nvSpPr>
          <p:cNvPr id="36" name="Скругленный прямоугольник 35"/>
          <p:cNvSpPr/>
          <p:nvPr/>
        </p:nvSpPr>
        <p:spPr>
          <a:xfrm>
            <a:off x="2092502" y="4535045"/>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2</a:t>
            </a:r>
          </a:p>
        </p:txBody>
      </p:sp>
      <p:sp>
        <p:nvSpPr>
          <p:cNvPr id="37" name="Скругленный прямоугольник 36"/>
          <p:cNvSpPr/>
          <p:nvPr/>
        </p:nvSpPr>
        <p:spPr>
          <a:xfrm>
            <a:off x="1222131" y="5128773"/>
            <a:ext cx="10423022" cy="460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Вибери і підкресли особливості планет земної групи. Перевірте один одного.</a:t>
            </a:r>
          </a:p>
        </p:txBody>
      </p:sp>
      <p:sp>
        <p:nvSpPr>
          <p:cNvPr id="11" name="TextBox 10"/>
          <p:cNvSpPr txBox="1"/>
          <p:nvPr/>
        </p:nvSpPr>
        <p:spPr>
          <a:xfrm>
            <a:off x="1137324" y="5564752"/>
            <a:ext cx="8990745" cy="1246495"/>
          </a:xfrm>
          <a:prstGeom prst="rect">
            <a:avLst/>
          </a:prstGeom>
          <a:noFill/>
        </p:spPr>
        <p:txBody>
          <a:bodyPr wrap="square" rtlCol="0">
            <a:spAutoFit/>
          </a:bodyPr>
          <a:lstStyle/>
          <a:p>
            <a:pPr algn="just"/>
            <a:r>
              <a:rPr lang="uk-UA" sz="2500" dirty="0"/>
              <a:t>Велика відстань від Сонця; невеликі розміри; велетенські розміри; невелика відстань від Сонця; багато супутників; мало супутників або їх немає.</a:t>
            </a:r>
            <a:endParaRPr lang="ru-RU" sz="2500" dirty="0"/>
          </a:p>
        </p:txBody>
      </p:sp>
      <p:sp>
        <p:nvSpPr>
          <p:cNvPr id="38" name="TextBox 37"/>
          <p:cNvSpPr txBox="1"/>
          <p:nvPr/>
        </p:nvSpPr>
        <p:spPr>
          <a:xfrm>
            <a:off x="1137324" y="5558300"/>
            <a:ext cx="8990745" cy="1246495"/>
          </a:xfrm>
          <a:prstGeom prst="rect">
            <a:avLst/>
          </a:prstGeom>
          <a:noFill/>
        </p:spPr>
        <p:txBody>
          <a:bodyPr wrap="square" rtlCol="0">
            <a:spAutoFit/>
          </a:bodyPr>
          <a:lstStyle/>
          <a:p>
            <a:pPr algn="just"/>
            <a:r>
              <a:rPr lang="uk-UA" sz="2500" dirty="0"/>
              <a:t>Велика відстань від Сонця; </a:t>
            </a:r>
            <a:r>
              <a:rPr lang="uk-UA" sz="2500" u="sng" dirty="0"/>
              <a:t>невеликі розміри</a:t>
            </a:r>
            <a:r>
              <a:rPr lang="uk-UA" sz="2500" dirty="0"/>
              <a:t>; велетенські розміри; </a:t>
            </a:r>
            <a:r>
              <a:rPr lang="uk-UA" sz="2500" u="sng" dirty="0"/>
              <a:t>невелика відстань від Сонця</a:t>
            </a:r>
            <a:r>
              <a:rPr lang="uk-UA" sz="2500" dirty="0"/>
              <a:t>; багато супутників; </a:t>
            </a:r>
            <a:r>
              <a:rPr lang="uk-UA" sz="2500" u="sng" dirty="0"/>
              <a:t>мало супутників або їх немає</a:t>
            </a:r>
            <a:r>
              <a:rPr lang="uk-UA" sz="2500" dirty="0"/>
              <a:t>.</a:t>
            </a:r>
            <a:endParaRPr lang="ru-RU" sz="2500" dirty="0"/>
          </a:p>
        </p:txBody>
      </p:sp>
    </p:spTree>
    <p:extLst>
      <p:ext uri="{BB962C8B-B14F-4D97-AF65-F5344CB8AC3E}">
        <p14:creationId xmlns:p14="http://schemas.microsoft.com/office/powerpoint/2010/main" val="152725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1"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sp>
        <p:nvSpPr>
          <p:cNvPr id="9" name="Скругленный прямоугольник 8"/>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4</a:t>
            </a:r>
          </a:p>
        </p:txBody>
      </p:sp>
      <p:sp>
        <p:nvSpPr>
          <p:cNvPr id="10" name="Скругленный прямоугольник 9"/>
          <p:cNvSpPr/>
          <p:nvPr/>
        </p:nvSpPr>
        <p:spPr>
          <a:xfrm>
            <a:off x="1037492" y="1751063"/>
            <a:ext cx="9838593" cy="540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Користуючись текстом підручника, заповни таблицю.</a:t>
            </a:r>
          </a:p>
        </p:txBody>
      </p:sp>
      <p:pic>
        <p:nvPicPr>
          <p:cNvPr id="11" name="Рисунок 10">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62235" y="5544270"/>
            <a:ext cx="2425427" cy="1169056"/>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2827314155"/>
              </p:ext>
            </p:extLst>
          </p:nvPr>
        </p:nvGraphicFramePr>
        <p:xfrm>
          <a:off x="264746" y="2383679"/>
          <a:ext cx="11810713" cy="3048000"/>
        </p:xfrm>
        <a:graphic>
          <a:graphicData uri="http://schemas.openxmlformats.org/drawingml/2006/table">
            <a:tbl>
              <a:tblPr firstRow="1" bandRow="1">
                <a:tableStyleId>{5C22544A-7EE6-4342-B048-85BDC9FD1C3A}</a:tableStyleId>
              </a:tblPr>
              <a:tblGrid>
                <a:gridCol w="1859889">
                  <a:extLst>
                    <a:ext uri="{9D8B030D-6E8A-4147-A177-3AD203B41FA5}">
                      <a16:colId xmlns:a16="http://schemas.microsoft.com/office/drawing/2014/main" val="2913583405"/>
                    </a:ext>
                  </a:extLst>
                </a:gridCol>
                <a:gridCol w="2553459">
                  <a:extLst>
                    <a:ext uri="{9D8B030D-6E8A-4147-A177-3AD203B41FA5}">
                      <a16:colId xmlns:a16="http://schemas.microsoft.com/office/drawing/2014/main" val="532610763"/>
                    </a:ext>
                  </a:extLst>
                </a:gridCol>
                <a:gridCol w="2888118">
                  <a:extLst>
                    <a:ext uri="{9D8B030D-6E8A-4147-A177-3AD203B41FA5}">
                      <a16:colId xmlns:a16="http://schemas.microsoft.com/office/drawing/2014/main" val="2646901242"/>
                    </a:ext>
                  </a:extLst>
                </a:gridCol>
                <a:gridCol w="2788023">
                  <a:extLst>
                    <a:ext uri="{9D8B030D-6E8A-4147-A177-3AD203B41FA5}">
                      <a16:colId xmlns:a16="http://schemas.microsoft.com/office/drawing/2014/main" val="723241683"/>
                    </a:ext>
                  </a:extLst>
                </a:gridCol>
                <a:gridCol w="1721224">
                  <a:extLst>
                    <a:ext uri="{9D8B030D-6E8A-4147-A177-3AD203B41FA5}">
                      <a16:colId xmlns:a16="http://schemas.microsoft.com/office/drawing/2014/main" val="3245978380"/>
                    </a:ext>
                  </a:extLst>
                </a:gridCol>
              </a:tblGrid>
              <a:tr h="370840">
                <a:tc>
                  <a:txBody>
                    <a:bodyPr/>
                    <a:lstStyle/>
                    <a:p>
                      <a:pPr algn="ctr"/>
                      <a:r>
                        <a:rPr lang="uk-UA" sz="2500" dirty="0">
                          <a:solidFill>
                            <a:schemeClr val="tx1"/>
                          </a:solidFill>
                        </a:rPr>
                        <a:t>Планета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Розміри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Відстань від Сонця</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Температура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Наявність  супутників</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2686539"/>
                  </a:ext>
                </a:extLst>
              </a:tr>
              <a:tr h="370840">
                <a:tc>
                  <a:txBody>
                    <a:bodyPr/>
                    <a:lstStyle/>
                    <a:p>
                      <a:pPr algn="ctr"/>
                      <a:r>
                        <a:rPr lang="uk-UA" sz="3000" b="1" dirty="0">
                          <a:solidFill>
                            <a:schemeClr val="tx1"/>
                          </a:solidFill>
                        </a:rPr>
                        <a:t>Меркурій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0695389"/>
                  </a:ext>
                </a:extLst>
              </a:tr>
              <a:tr h="370840">
                <a:tc>
                  <a:txBody>
                    <a:bodyPr/>
                    <a:lstStyle/>
                    <a:p>
                      <a:pPr algn="ctr"/>
                      <a:r>
                        <a:rPr lang="uk-UA" sz="3000" b="1" dirty="0">
                          <a:solidFill>
                            <a:schemeClr val="tx1"/>
                          </a:solidFill>
                        </a:rPr>
                        <a:t>Венера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4691363"/>
                  </a:ext>
                </a:extLst>
              </a:tr>
              <a:tr h="370840">
                <a:tc>
                  <a:txBody>
                    <a:bodyPr/>
                    <a:lstStyle/>
                    <a:p>
                      <a:pPr algn="ctr"/>
                      <a:r>
                        <a:rPr lang="uk-UA" sz="3000" b="1" dirty="0">
                          <a:solidFill>
                            <a:schemeClr val="tx1"/>
                          </a:solidFill>
                        </a:rPr>
                        <a:t>Земля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619725"/>
                  </a:ext>
                </a:extLst>
              </a:tr>
              <a:tr h="370840">
                <a:tc>
                  <a:txBody>
                    <a:bodyPr/>
                    <a:lstStyle/>
                    <a:p>
                      <a:pPr algn="ctr"/>
                      <a:r>
                        <a:rPr lang="uk-UA" sz="3000" b="1" dirty="0">
                          <a:solidFill>
                            <a:schemeClr val="tx1"/>
                          </a:solidFill>
                        </a:rPr>
                        <a:t>Марс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315287"/>
                  </a:ext>
                </a:extLst>
              </a:tr>
            </a:tbl>
          </a:graphicData>
        </a:graphic>
      </p:graphicFrame>
      <p:sp>
        <p:nvSpPr>
          <p:cNvPr id="12" name="TextBox 11"/>
          <p:cNvSpPr txBox="1"/>
          <p:nvPr/>
        </p:nvSpPr>
        <p:spPr>
          <a:xfrm>
            <a:off x="2201851" y="3133563"/>
            <a:ext cx="2790227" cy="707886"/>
          </a:xfrm>
          <a:prstGeom prst="rect">
            <a:avLst/>
          </a:prstGeom>
          <a:noFill/>
        </p:spPr>
        <p:txBody>
          <a:bodyPr wrap="square" rtlCol="0">
            <a:spAutoFit/>
          </a:bodyPr>
          <a:lstStyle/>
          <a:p>
            <a:r>
              <a:rPr lang="uk-UA" sz="2000" dirty="0"/>
              <a:t>Найменша планета</a:t>
            </a:r>
          </a:p>
          <a:p>
            <a:r>
              <a:rPr lang="uk-UA" sz="2000" dirty="0"/>
              <a:t>діаметр 4865 км</a:t>
            </a:r>
            <a:endParaRPr lang="ru-RU" sz="2000" dirty="0"/>
          </a:p>
        </p:txBody>
      </p:sp>
      <p:sp>
        <p:nvSpPr>
          <p:cNvPr id="13" name="TextBox 12"/>
          <p:cNvSpPr txBox="1"/>
          <p:nvPr/>
        </p:nvSpPr>
        <p:spPr>
          <a:xfrm>
            <a:off x="7488692" y="3139429"/>
            <a:ext cx="2865543" cy="707886"/>
          </a:xfrm>
          <a:prstGeom prst="rect">
            <a:avLst/>
          </a:prstGeom>
          <a:noFill/>
        </p:spPr>
        <p:txBody>
          <a:bodyPr wrap="square" rtlCol="0">
            <a:spAutoFit/>
          </a:bodyPr>
          <a:lstStyle/>
          <a:p>
            <a:pPr algn="ctr"/>
            <a:r>
              <a:rPr lang="uk-UA" sz="2000" dirty="0"/>
              <a:t>На денному боці +400 </a:t>
            </a:r>
            <a:r>
              <a:rPr lang="ru-RU" sz="2000" dirty="0"/>
              <a:t>°С На </a:t>
            </a:r>
            <a:r>
              <a:rPr lang="ru-RU" sz="2000" dirty="0" err="1"/>
              <a:t>нічному</a:t>
            </a:r>
            <a:r>
              <a:rPr lang="ru-RU" sz="2000" dirty="0"/>
              <a:t> </a:t>
            </a:r>
            <a:r>
              <a:rPr lang="ru-RU" sz="2000" dirty="0" err="1"/>
              <a:t>боці</a:t>
            </a:r>
            <a:r>
              <a:rPr lang="ru-RU" sz="2000" dirty="0"/>
              <a:t> - 200 °С </a:t>
            </a:r>
            <a:r>
              <a:rPr lang="uk-UA" sz="2000" dirty="0"/>
              <a:t> </a:t>
            </a:r>
            <a:endParaRPr lang="ru-RU" sz="2000" dirty="0"/>
          </a:p>
        </p:txBody>
      </p:sp>
      <p:sp>
        <p:nvSpPr>
          <p:cNvPr id="14" name="TextBox 13"/>
          <p:cNvSpPr txBox="1"/>
          <p:nvPr/>
        </p:nvSpPr>
        <p:spPr>
          <a:xfrm>
            <a:off x="10639581" y="3338064"/>
            <a:ext cx="1150532" cy="400110"/>
          </a:xfrm>
          <a:prstGeom prst="rect">
            <a:avLst/>
          </a:prstGeom>
          <a:noFill/>
        </p:spPr>
        <p:txBody>
          <a:bodyPr wrap="square" rtlCol="0">
            <a:spAutoFit/>
          </a:bodyPr>
          <a:lstStyle/>
          <a:p>
            <a:pPr algn="ctr"/>
            <a:r>
              <a:rPr lang="uk-UA" sz="2000" dirty="0"/>
              <a:t>-</a:t>
            </a:r>
            <a:endParaRPr lang="ru-RU" sz="2000" dirty="0"/>
          </a:p>
        </p:txBody>
      </p:sp>
      <p:sp>
        <p:nvSpPr>
          <p:cNvPr id="23" name="TextBox 22"/>
          <p:cNvSpPr txBox="1"/>
          <p:nvPr/>
        </p:nvSpPr>
        <p:spPr>
          <a:xfrm>
            <a:off x="4698465" y="3157621"/>
            <a:ext cx="2790227" cy="707886"/>
          </a:xfrm>
          <a:prstGeom prst="rect">
            <a:avLst/>
          </a:prstGeom>
          <a:noFill/>
        </p:spPr>
        <p:txBody>
          <a:bodyPr wrap="square" rtlCol="0">
            <a:spAutoFit/>
          </a:bodyPr>
          <a:lstStyle/>
          <a:p>
            <a:pPr algn="ctr"/>
            <a:r>
              <a:rPr lang="ru-RU" sz="2000" dirty="0"/>
              <a:t>Змінюється </a:t>
            </a:r>
            <a:r>
              <a:rPr lang="ru-RU" sz="2000" dirty="0" err="1"/>
              <a:t>від</a:t>
            </a:r>
            <a:r>
              <a:rPr lang="ru-RU" sz="2000" dirty="0"/>
              <a:t> 46,00 до 69,82 млн км</a:t>
            </a:r>
          </a:p>
        </p:txBody>
      </p:sp>
      <p:sp>
        <p:nvSpPr>
          <p:cNvPr id="24" name="TextBox 23"/>
          <p:cNvSpPr txBox="1"/>
          <p:nvPr/>
        </p:nvSpPr>
        <p:spPr>
          <a:xfrm>
            <a:off x="2201851" y="3885444"/>
            <a:ext cx="2790227" cy="400110"/>
          </a:xfrm>
          <a:prstGeom prst="rect">
            <a:avLst/>
          </a:prstGeom>
          <a:noFill/>
        </p:spPr>
        <p:txBody>
          <a:bodyPr wrap="square" rtlCol="0">
            <a:spAutoFit/>
          </a:bodyPr>
          <a:lstStyle/>
          <a:p>
            <a:r>
              <a:rPr lang="uk-UA" sz="2000" dirty="0"/>
              <a:t>Радіус	6051 км</a:t>
            </a:r>
            <a:endParaRPr lang="ru-RU" sz="2000" dirty="0"/>
          </a:p>
        </p:txBody>
      </p:sp>
      <p:sp>
        <p:nvSpPr>
          <p:cNvPr id="25" name="TextBox 24"/>
          <p:cNvSpPr txBox="1"/>
          <p:nvPr/>
        </p:nvSpPr>
        <p:spPr>
          <a:xfrm>
            <a:off x="7391976" y="3888080"/>
            <a:ext cx="2865543" cy="400110"/>
          </a:xfrm>
          <a:prstGeom prst="rect">
            <a:avLst/>
          </a:prstGeom>
          <a:noFill/>
        </p:spPr>
        <p:txBody>
          <a:bodyPr wrap="square" rtlCol="0">
            <a:spAutoFit/>
          </a:bodyPr>
          <a:lstStyle/>
          <a:p>
            <a:pPr algn="ctr"/>
            <a:r>
              <a:rPr lang="uk-UA" sz="2000" dirty="0"/>
              <a:t>+ 460 °С</a:t>
            </a:r>
            <a:endParaRPr lang="ru-RU" sz="2000" dirty="0"/>
          </a:p>
        </p:txBody>
      </p:sp>
      <p:sp>
        <p:nvSpPr>
          <p:cNvPr id="26" name="TextBox 25"/>
          <p:cNvSpPr txBox="1"/>
          <p:nvPr/>
        </p:nvSpPr>
        <p:spPr>
          <a:xfrm>
            <a:off x="10639581" y="3885444"/>
            <a:ext cx="1150532" cy="400110"/>
          </a:xfrm>
          <a:prstGeom prst="rect">
            <a:avLst/>
          </a:prstGeom>
          <a:noFill/>
        </p:spPr>
        <p:txBody>
          <a:bodyPr wrap="square" rtlCol="0">
            <a:spAutoFit/>
          </a:bodyPr>
          <a:lstStyle/>
          <a:p>
            <a:pPr algn="ctr"/>
            <a:r>
              <a:rPr lang="uk-UA" sz="2000" dirty="0"/>
              <a:t>-</a:t>
            </a:r>
            <a:endParaRPr lang="ru-RU" sz="2000" dirty="0"/>
          </a:p>
        </p:txBody>
      </p:sp>
      <p:sp>
        <p:nvSpPr>
          <p:cNvPr id="27" name="TextBox 26"/>
          <p:cNvSpPr txBox="1"/>
          <p:nvPr/>
        </p:nvSpPr>
        <p:spPr>
          <a:xfrm>
            <a:off x="4698464" y="3849951"/>
            <a:ext cx="2790227" cy="400110"/>
          </a:xfrm>
          <a:prstGeom prst="rect">
            <a:avLst/>
          </a:prstGeom>
          <a:noFill/>
        </p:spPr>
        <p:txBody>
          <a:bodyPr wrap="square" rtlCol="0">
            <a:spAutoFit/>
          </a:bodyPr>
          <a:lstStyle/>
          <a:p>
            <a:pPr algn="ctr"/>
            <a:r>
              <a:rPr lang="ru-RU" sz="2000" dirty="0"/>
              <a:t>108 млн км</a:t>
            </a:r>
          </a:p>
        </p:txBody>
      </p:sp>
      <p:sp>
        <p:nvSpPr>
          <p:cNvPr id="28" name="TextBox 27"/>
          <p:cNvSpPr txBox="1"/>
          <p:nvPr/>
        </p:nvSpPr>
        <p:spPr>
          <a:xfrm>
            <a:off x="2201851" y="4432824"/>
            <a:ext cx="2790227" cy="400110"/>
          </a:xfrm>
          <a:prstGeom prst="rect">
            <a:avLst/>
          </a:prstGeom>
          <a:noFill/>
        </p:spPr>
        <p:txBody>
          <a:bodyPr wrap="square" rtlCol="0">
            <a:spAutoFit/>
          </a:bodyPr>
          <a:lstStyle/>
          <a:p>
            <a:r>
              <a:rPr lang="uk-UA" sz="2000" dirty="0"/>
              <a:t>Радіус	6371,032 км</a:t>
            </a:r>
            <a:endParaRPr lang="ru-RU" sz="2000" dirty="0"/>
          </a:p>
        </p:txBody>
      </p:sp>
      <p:sp>
        <p:nvSpPr>
          <p:cNvPr id="29" name="TextBox 28"/>
          <p:cNvSpPr txBox="1"/>
          <p:nvPr/>
        </p:nvSpPr>
        <p:spPr>
          <a:xfrm>
            <a:off x="7391976" y="4435460"/>
            <a:ext cx="2865543" cy="400110"/>
          </a:xfrm>
          <a:prstGeom prst="rect">
            <a:avLst/>
          </a:prstGeom>
          <a:noFill/>
        </p:spPr>
        <p:txBody>
          <a:bodyPr wrap="square" rtlCol="0">
            <a:spAutoFit/>
          </a:bodyPr>
          <a:lstStyle/>
          <a:p>
            <a:pPr algn="ctr"/>
            <a:r>
              <a:rPr lang="ru-RU" sz="2000" dirty="0" err="1"/>
              <a:t>від</a:t>
            </a:r>
            <a:r>
              <a:rPr lang="ru-RU" sz="2000" dirty="0"/>
              <a:t> -96 ° С до +70 ° С</a:t>
            </a:r>
          </a:p>
        </p:txBody>
      </p:sp>
      <p:sp>
        <p:nvSpPr>
          <p:cNvPr id="30" name="TextBox 29"/>
          <p:cNvSpPr txBox="1"/>
          <p:nvPr/>
        </p:nvSpPr>
        <p:spPr>
          <a:xfrm>
            <a:off x="10639581" y="4432824"/>
            <a:ext cx="1150532" cy="400110"/>
          </a:xfrm>
          <a:prstGeom prst="rect">
            <a:avLst/>
          </a:prstGeom>
          <a:noFill/>
        </p:spPr>
        <p:txBody>
          <a:bodyPr wrap="square" rtlCol="0">
            <a:spAutoFit/>
          </a:bodyPr>
          <a:lstStyle/>
          <a:p>
            <a:pPr algn="ctr"/>
            <a:r>
              <a:rPr lang="uk-UA" sz="2000" dirty="0"/>
              <a:t>Місяць </a:t>
            </a:r>
            <a:endParaRPr lang="ru-RU" sz="2000" dirty="0"/>
          </a:p>
        </p:txBody>
      </p:sp>
      <p:sp>
        <p:nvSpPr>
          <p:cNvPr id="31" name="TextBox 30"/>
          <p:cNvSpPr txBox="1"/>
          <p:nvPr/>
        </p:nvSpPr>
        <p:spPr>
          <a:xfrm>
            <a:off x="4698464" y="4397331"/>
            <a:ext cx="2790227" cy="400110"/>
          </a:xfrm>
          <a:prstGeom prst="rect">
            <a:avLst/>
          </a:prstGeom>
          <a:noFill/>
        </p:spPr>
        <p:txBody>
          <a:bodyPr wrap="square" rtlCol="0">
            <a:spAutoFit/>
          </a:bodyPr>
          <a:lstStyle/>
          <a:p>
            <a:pPr algn="ctr"/>
            <a:r>
              <a:rPr lang="ru-RU" sz="2000" dirty="0"/>
              <a:t>149,6 млн км</a:t>
            </a:r>
          </a:p>
        </p:txBody>
      </p:sp>
      <p:sp>
        <p:nvSpPr>
          <p:cNvPr id="32" name="TextBox 31"/>
          <p:cNvSpPr txBox="1"/>
          <p:nvPr/>
        </p:nvSpPr>
        <p:spPr>
          <a:xfrm>
            <a:off x="2201851" y="4955094"/>
            <a:ext cx="2790227" cy="400110"/>
          </a:xfrm>
          <a:prstGeom prst="rect">
            <a:avLst/>
          </a:prstGeom>
          <a:noFill/>
        </p:spPr>
        <p:txBody>
          <a:bodyPr wrap="square" rtlCol="0">
            <a:spAutoFit/>
          </a:bodyPr>
          <a:lstStyle/>
          <a:p>
            <a:r>
              <a:rPr lang="uk-UA" sz="2000" dirty="0"/>
              <a:t>Радіус	3396 км</a:t>
            </a:r>
            <a:endParaRPr lang="ru-RU" sz="2000" dirty="0"/>
          </a:p>
        </p:txBody>
      </p:sp>
      <p:sp>
        <p:nvSpPr>
          <p:cNvPr id="33" name="TextBox 32"/>
          <p:cNvSpPr txBox="1"/>
          <p:nvPr/>
        </p:nvSpPr>
        <p:spPr>
          <a:xfrm>
            <a:off x="7391976" y="4957730"/>
            <a:ext cx="2865543" cy="400110"/>
          </a:xfrm>
          <a:prstGeom prst="rect">
            <a:avLst/>
          </a:prstGeom>
          <a:noFill/>
        </p:spPr>
        <p:txBody>
          <a:bodyPr wrap="square" rtlCol="0">
            <a:spAutoFit/>
          </a:bodyPr>
          <a:lstStyle/>
          <a:p>
            <a:pPr algn="ctr"/>
            <a:r>
              <a:rPr lang="uk-UA" sz="2000" dirty="0"/>
              <a:t>- 60 °С</a:t>
            </a:r>
            <a:endParaRPr lang="ru-RU" sz="2000" dirty="0"/>
          </a:p>
        </p:txBody>
      </p:sp>
      <p:sp>
        <p:nvSpPr>
          <p:cNvPr id="34" name="TextBox 33"/>
          <p:cNvSpPr txBox="1"/>
          <p:nvPr/>
        </p:nvSpPr>
        <p:spPr>
          <a:xfrm>
            <a:off x="10257519" y="4932251"/>
            <a:ext cx="1893256" cy="400110"/>
          </a:xfrm>
          <a:prstGeom prst="rect">
            <a:avLst/>
          </a:prstGeom>
          <a:noFill/>
        </p:spPr>
        <p:txBody>
          <a:bodyPr wrap="square" rtlCol="0">
            <a:spAutoFit/>
          </a:bodyPr>
          <a:lstStyle/>
          <a:p>
            <a:pPr algn="ctr"/>
            <a:r>
              <a:rPr lang="uk-UA" sz="2000" dirty="0"/>
              <a:t>Фобос і </a:t>
            </a:r>
            <a:r>
              <a:rPr lang="uk-UA" sz="2000" dirty="0" err="1"/>
              <a:t>Деймос</a:t>
            </a:r>
            <a:endParaRPr lang="ru-RU" sz="2000" dirty="0"/>
          </a:p>
        </p:txBody>
      </p:sp>
      <p:sp>
        <p:nvSpPr>
          <p:cNvPr id="35" name="TextBox 34"/>
          <p:cNvSpPr txBox="1"/>
          <p:nvPr/>
        </p:nvSpPr>
        <p:spPr>
          <a:xfrm>
            <a:off x="4698464" y="4797428"/>
            <a:ext cx="2790227" cy="707886"/>
          </a:xfrm>
          <a:prstGeom prst="rect">
            <a:avLst/>
          </a:prstGeom>
          <a:noFill/>
        </p:spPr>
        <p:txBody>
          <a:bodyPr wrap="square" rtlCol="0">
            <a:spAutoFit/>
          </a:bodyPr>
          <a:lstStyle/>
          <a:p>
            <a:pPr algn="ctr"/>
            <a:r>
              <a:rPr lang="ru-RU" sz="2000" dirty="0" err="1"/>
              <a:t>від</a:t>
            </a:r>
            <a:r>
              <a:rPr lang="ru-RU" sz="2000" dirty="0"/>
              <a:t> 207 млн км до </a:t>
            </a:r>
          </a:p>
          <a:p>
            <a:pPr algn="ctr"/>
            <a:r>
              <a:rPr lang="ru-RU" sz="2000" dirty="0"/>
              <a:t>250 млн км</a:t>
            </a:r>
          </a:p>
        </p:txBody>
      </p:sp>
    </p:spTree>
    <p:extLst>
      <p:ext uri="{BB962C8B-B14F-4D97-AF65-F5344CB8AC3E}">
        <p14:creationId xmlns:p14="http://schemas.microsoft.com/office/powerpoint/2010/main" val="38574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3" grpId="0"/>
      <p:bldP spid="24" grpId="0"/>
      <p:bldP spid="25" grpId="0"/>
      <p:bldP spid="26" grpId="0"/>
      <p:bldP spid="27" grpId="0"/>
      <p:bldP spid="28" grpId="0"/>
      <p:bldP spid="29" grpId="0"/>
      <p:bldP spid="30" grpId="0"/>
      <p:bldP spid="31" grpId="0"/>
      <p:bldP spid="32" grpId="0"/>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80636" y="484217"/>
            <a:ext cx="8697595"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600" b="1" dirty="0">
                <a:solidFill>
                  <a:schemeClr val="bg1"/>
                </a:solidFill>
              </a:rPr>
              <a:t>Щоби відкрити інтерактивне завдання, натисніть на помаранчевий прямокутник</a:t>
            </a:r>
          </a:p>
        </p:txBody>
      </p:sp>
      <p:sp>
        <p:nvSpPr>
          <p:cNvPr id="7" name="Прямоугольник 4">
            <a:hlinkClick r:id="rId2"/>
            <a:extLst>
              <a:ext uri="{FF2B5EF4-FFF2-40B4-BE49-F238E27FC236}">
                <a16:creationId xmlns:a16="http://schemas.microsoft.com/office/drawing/2014/main" id="{8643C996-07F1-4E83-B056-0B2B0A2B5055}"/>
              </a:ext>
            </a:extLst>
          </p:cNvPr>
          <p:cNvSpPr/>
          <p:nvPr/>
        </p:nvSpPr>
        <p:spPr>
          <a:xfrm>
            <a:off x="258077" y="1299961"/>
            <a:ext cx="11675846" cy="5245217"/>
          </a:xfrm>
          <a:prstGeom prst="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5400" b="1" dirty="0"/>
              <a:t>Відкрити онлайнове інтерактивне завдання</a:t>
            </a:r>
            <a:endParaRPr lang="ru-RU" sz="5400" b="1" dirty="0"/>
          </a:p>
        </p:txBody>
      </p:sp>
    </p:spTree>
    <p:extLst>
      <p:ext uri="{BB962C8B-B14F-4D97-AF65-F5344CB8AC3E}">
        <p14:creationId xmlns:p14="http://schemas.microsoft.com/office/powerpoint/2010/main" val="200559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a16="http://schemas.microsoft.com/office/drawing/2014/main" id="{1973D871-F8E9-49D2-B0F0-2844CCCC5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a16="http://schemas.microsoft.com/office/drawing/2014/main" id="{54EB3798-FD88-4C06-853A-DDD3032B46C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a16="http://schemas.microsoft.com/office/drawing/2014/main" id="{F4DF4143-1517-459E-BD87-61BD623184E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a16="http://schemas.microsoft.com/office/drawing/2014/main" id="{BEBF752B-E74B-4974-88E2-607D0C78057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flipH="1">
            <a:off x="501314" y="4226524"/>
            <a:ext cx="2216372" cy="2366318"/>
          </a:xfrm>
          <a:prstGeom prst="rect">
            <a:avLst/>
          </a:prstGeom>
        </p:spPr>
      </p:pic>
      <p:sp>
        <p:nvSpPr>
          <p:cNvPr id="35" name="Прямокутник 34">
            <a:extLst>
              <a:ext uri="{FF2B5EF4-FFF2-40B4-BE49-F238E27FC236}">
                <a16:creationId xmlns:a16="http://schemas.microsoft.com/office/drawing/2014/main"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a16="http://schemas.microsoft.com/office/drawing/2014/main"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a16="http://schemas.microsoft.com/office/drawing/2014/main"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a16="http://schemas.microsoft.com/office/drawing/2014/main"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a16="http://schemas.microsoft.com/office/drawing/2014/main"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a16="http://schemas.microsoft.com/office/drawing/2014/main" id="{AEA14DB0-14C2-4135-96D1-6330616A940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31685" y="1104742"/>
            <a:ext cx="621506" cy="628651"/>
          </a:xfrm>
          <a:prstGeom prst="rect">
            <a:avLst/>
          </a:prstGeom>
        </p:spPr>
      </p:pic>
      <p:pic>
        <p:nvPicPr>
          <p:cNvPr id="43" name="Рисунок 42">
            <a:extLst>
              <a:ext uri="{FF2B5EF4-FFF2-40B4-BE49-F238E27FC236}">
                <a16:creationId xmlns:a16="http://schemas.microsoft.com/office/drawing/2014/main" id="{20C6E46C-1C8C-4CE7-A0E2-3D5534BEDF7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048863" y="1196049"/>
            <a:ext cx="1034700" cy="561908"/>
          </a:xfrm>
          <a:prstGeom prst="rect">
            <a:avLst/>
          </a:prstGeom>
        </p:spPr>
      </p:pic>
      <p:pic>
        <p:nvPicPr>
          <p:cNvPr id="44" name="Рисунок 43">
            <a:extLst>
              <a:ext uri="{FF2B5EF4-FFF2-40B4-BE49-F238E27FC236}">
                <a16:creationId xmlns:a16="http://schemas.microsoft.com/office/drawing/2014/main" id="{6088A31A-77BF-4574-BBF7-7FF4599864D0}"/>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6995683" y="1157129"/>
            <a:ext cx="1034700" cy="561908"/>
          </a:xfrm>
          <a:prstGeom prst="rect">
            <a:avLst/>
          </a:prstGeom>
        </p:spPr>
      </p:pic>
      <p:pic>
        <p:nvPicPr>
          <p:cNvPr id="45" name="Рисунок 44">
            <a:extLst>
              <a:ext uri="{FF2B5EF4-FFF2-40B4-BE49-F238E27FC236}">
                <a16:creationId xmlns:a16="http://schemas.microsoft.com/office/drawing/2014/main" id="{4E614D09-687C-42A4-9540-5D7D98A66C18}"/>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8536451" y="1191586"/>
            <a:ext cx="1072847" cy="628651"/>
          </a:xfrm>
          <a:prstGeom prst="rect">
            <a:avLst/>
          </a:prstGeom>
        </p:spPr>
      </p:pic>
      <p:pic>
        <p:nvPicPr>
          <p:cNvPr id="46" name="Рисунок 45">
            <a:extLst>
              <a:ext uri="{FF2B5EF4-FFF2-40B4-BE49-F238E27FC236}">
                <a16:creationId xmlns:a16="http://schemas.microsoft.com/office/drawing/2014/main" id="{44CE8BF4-934D-48D5-893B-4631C53F7298}"/>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9675376" y="1157129"/>
            <a:ext cx="907593" cy="628651"/>
          </a:xfrm>
          <a:prstGeom prst="rect">
            <a:avLst/>
          </a:prstGeom>
        </p:spPr>
      </p:pic>
      <p:pic>
        <p:nvPicPr>
          <p:cNvPr id="49" name="Рисунок 48">
            <a:extLst>
              <a:ext uri="{FF2B5EF4-FFF2-40B4-BE49-F238E27FC236}">
                <a16:creationId xmlns:a16="http://schemas.microsoft.com/office/drawing/2014/main" id="{95308696-196C-4B58-9F95-8C9A282CEA81}"/>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624185" y="1023713"/>
            <a:ext cx="1097280" cy="940236"/>
          </a:xfrm>
          <a:prstGeom prst="rect">
            <a:avLst/>
          </a:prstGeom>
        </p:spPr>
      </p:pic>
      <p:pic>
        <p:nvPicPr>
          <p:cNvPr id="53" name="Рисунок 52">
            <a:extLst>
              <a:ext uri="{FF2B5EF4-FFF2-40B4-BE49-F238E27FC236}">
                <a16:creationId xmlns:a16="http://schemas.microsoft.com/office/drawing/2014/main" id="{964141BC-C1B7-44C4-97C1-B884BA08D7FE}"/>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val="22790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6" y="1212491"/>
            <a:ext cx="10120819" cy="5765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3000" dirty="0">
                <a:solidFill>
                  <a:prstClr val="white"/>
                </a:solidFill>
              </a:rPr>
              <a:t>1. Назвіть </a:t>
            </a:r>
            <a:r>
              <a:rPr lang="ru-RU" sz="3000" dirty="0" err="1">
                <a:solidFill>
                  <a:prstClr val="white"/>
                </a:solidFill>
              </a:rPr>
              <a:t>планети</a:t>
            </a:r>
            <a:r>
              <a:rPr lang="ru-RU" sz="3000" dirty="0">
                <a:solidFill>
                  <a:prstClr val="white"/>
                </a:solidFill>
              </a:rPr>
              <a:t> </a:t>
            </a:r>
            <a:r>
              <a:rPr lang="ru-RU" sz="3000" dirty="0" err="1">
                <a:solidFill>
                  <a:prstClr val="white"/>
                </a:solidFill>
              </a:rPr>
              <a:t>земної</a:t>
            </a:r>
            <a:r>
              <a:rPr lang="ru-RU" sz="3000" dirty="0">
                <a:solidFill>
                  <a:prstClr val="white"/>
                </a:solidFill>
              </a:rPr>
              <a:t> </a:t>
            </a:r>
            <a:r>
              <a:rPr lang="ru-RU" sz="3000" dirty="0" err="1">
                <a:solidFill>
                  <a:prstClr val="white"/>
                </a:solidFill>
              </a:rPr>
              <a:t>групи</a:t>
            </a:r>
            <a:r>
              <a:rPr lang="ru-RU" sz="3000" dirty="0">
                <a:solidFill>
                  <a:prstClr val="white"/>
                </a:solidFill>
              </a:rPr>
              <a:t>.</a:t>
            </a:r>
            <a:endParaRPr lang="uk-UA" sz="30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873762" y="4604761"/>
            <a:ext cx="2213900" cy="2213901"/>
          </a:xfrm>
          <a:prstGeom prst="rect">
            <a:avLst/>
          </a:prstGeom>
          <a:noFill/>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51344" y="1911610"/>
            <a:ext cx="10120821" cy="88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3000" dirty="0">
                <a:solidFill>
                  <a:prstClr val="white"/>
                </a:solidFill>
              </a:rPr>
              <a:t>2. </a:t>
            </a:r>
            <a:r>
              <a:rPr lang="ru-RU" sz="3000" dirty="0" err="1">
                <a:solidFill>
                  <a:prstClr val="white"/>
                </a:solidFill>
              </a:rPr>
              <a:t>Складіть</a:t>
            </a:r>
            <a:r>
              <a:rPr lang="ru-RU" sz="3000" dirty="0">
                <a:solidFill>
                  <a:prstClr val="white"/>
                </a:solidFill>
              </a:rPr>
              <a:t> </a:t>
            </a:r>
            <a:r>
              <a:rPr lang="ru-RU" sz="3000" dirty="0" err="1">
                <a:solidFill>
                  <a:prstClr val="white"/>
                </a:solidFill>
              </a:rPr>
              <a:t>розповідь</a:t>
            </a:r>
            <a:r>
              <a:rPr lang="ru-RU" sz="3000" dirty="0">
                <a:solidFill>
                  <a:prstClr val="white"/>
                </a:solidFill>
              </a:rPr>
              <a:t> про одну з планет, </a:t>
            </a:r>
            <a:r>
              <a:rPr lang="ru-RU" sz="3000" dirty="0" err="1">
                <a:solidFill>
                  <a:prstClr val="white"/>
                </a:solidFill>
              </a:rPr>
              <a:t>використовуючи</a:t>
            </a:r>
            <a:endParaRPr lang="ru-RU" sz="3000" dirty="0">
              <a:solidFill>
                <a:prstClr val="white"/>
              </a:solidFill>
            </a:endParaRPr>
          </a:p>
          <a:p>
            <a:r>
              <a:rPr lang="ru-RU" sz="3000" dirty="0">
                <a:solidFill>
                  <a:prstClr val="white"/>
                </a:solidFill>
              </a:rPr>
              <a:t>текст </a:t>
            </a:r>
            <a:r>
              <a:rPr lang="ru-RU" sz="3000" dirty="0" err="1">
                <a:solidFill>
                  <a:prstClr val="white"/>
                </a:solidFill>
              </a:rPr>
              <a:t>підручника</a:t>
            </a:r>
            <a:r>
              <a:rPr lang="ru-RU" sz="3000" dirty="0">
                <a:solidFill>
                  <a:prstClr val="white"/>
                </a:solidFill>
              </a:rPr>
              <a:t> та </a:t>
            </a:r>
            <a:r>
              <a:rPr lang="ru-RU" sz="3000" dirty="0" err="1">
                <a:solidFill>
                  <a:prstClr val="white"/>
                </a:solidFill>
              </a:rPr>
              <a:t>інші</a:t>
            </a:r>
            <a:r>
              <a:rPr lang="ru-RU" sz="3000" dirty="0">
                <a:solidFill>
                  <a:prstClr val="white"/>
                </a:solidFill>
              </a:rPr>
              <a:t> </a:t>
            </a:r>
            <a:r>
              <a:rPr lang="ru-RU" sz="3000" dirty="0" err="1">
                <a:solidFill>
                  <a:prstClr val="white"/>
                </a:solidFill>
              </a:rPr>
              <a:t>джерела</a:t>
            </a:r>
            <a:r>
              <a:rPr lang="ru-RU" sz="3000" dirty="0">
                <a:solidFill>
                  <a:prstClr val="white"/>
                </a:solidFill>
              </a:rPr>
              <a:t> </a:t>
            </a:r>
            <a:r>
              <a:rPr lang="ru-RU" sz="3000" dirty="0" err="1">
                <a:solidFill>
                  <a:prstClr val="white"/>
                </a:solidFill>
              </a:rPr>
              <a:t>інформації</a:t>
            </a:r>
            <a:r>
              <a:rPr lang="ru-RU" sz="3000" dirty="0">
                <a:solidFill>
                  <a:prstClr val="white"/>
                </a:solidFill>
              </a:rPr>
              <a:t>.</a:t>
            </a:r>
            <a:endParaRPr lang="uk-UA" sz="3000" dirty="0">
              <a:solidFill>
                <a:srgbClr val="FFFF00"/>
              </a:solidFill>
            </a:endParaRPr>
          </a:p>
        </p:txBody>
      </p:sp>
      <p:sp>
        <p:nvSpPr>
          <p:cNvPr id="12" name="Скругленный прямоугольник 11"/>
          <p:cNvSpPr/>
          <p:nvPr/>
        </p:nvSpPr>
        <p:spPr>
          <a:xfrm>
            <a:off x="251344" y="2925253"/>
            <a:ext cx="10120821" cy="802733"/>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000" dirty="0">
                <a:solidFill>
                  <a:prstClr val="white"/>
                </a:solidFill>
              </a:rPr>
              <a:t>3. Подумайте, </a:t>
            </a:r>
            <a:r>
              <a:rPr lang="ru-RU" sz="3000" dirty="0" err="1">
                <a:solidFill>
                  <a:prstClr val="white"/>
                </a:solidFill>
              </a:rPr>
              <a:t>завдяки</a:t>
            </a:r>
            <a:r>
              <a:rPr lang="ru-RU" sz="3000" dirty="0">
                <a:solidFill>
                  <a:prstClr val="white"/>
                </a:solidFill>
              </a:rPr>
              <a:t> </a:t>
            </a:r>
            <a:r>
              <a:rPr lang="ru-RU" sz="3000" dirty="0" err="1">
                <a:solidFill>
                  <a:prstClr val="white"/>
                </a:solidFill>
              </a:rPr>
              <a:t>чому</a:t>
            </a:r>
            <a:r>
              <a:rPr lang="ru-RU" sz="3000" dirty="0">
                <a:solidFill>
                  <a:prstClr val="white"/>
                </a:solidFill>
              </a:rPr>
              <a:t> на </a:t>
            </a:r>
            <a:r>
              <a:rPr lang="ru-RU" sz="3000" dirty="0" err="1">
                <a:solidFill>
                  <a:prstClr val="white"/>
                </a:solidFill>
              </a:rPr>
              <a:t>планеті</a:t>
            </a:r>
            <a:r>
              <a:rPr lang="ru-RU" sz="3000" dirty="0">
                <a:solidFill>
                  <a:prstClr val="white"/>
                </a:solidFill>
              </a:rPr>
              <a:t> Земля </a:t>
            </a:r>
            <a:r>
              <a:rPr lang="ru-RU" sz="3000" dirty="0" err="1">
                <a:solidFill>
                  <a:prstClr val="white"/>
                </a:solidFill>
              </a:rPr>
              <a:t>існує</a:t>
            </a:r>
            <a:r>
              <a:rPr lang="ru-RU" sz="3000" dirty="0">
                <a:solidFill>
                  <a:prstClr val="white"/>
                </a:solidFill>
              </a:rPr>
              <a:t> </a:t>
            </a:r>
            <a:r>
              <a:rPr lang="ru-RU" sz="3000" dirty="0" err="1">
                <a:solidFill>
                  <a:prstClr val="white"/>
                </a:solidFill>
              </a:rPr>
              <a:t>життя</a:t>
            </a:r>
            <a:r>
              <a:rPr lang="ru-RU" sz="3000" dirty="0">
                <a:solidFill>
                  <a:prstClr val="white"/>
                </a:solidFill>
              </a:rPr>
              <a:t>.</a:t>
            </a:r>
            <a:endParaRPr lang="uk-UA" sz="3000" dirty="0">
              <a:solidFill>
                <a:srgbClr val="FFFF00"/>
              </a:solidFill>
            </a:endParaRPr>
          </a:p>
        </p:txBody>
      </p:sp>
      <p:sp>
        <p:nvSpPr>
          <p:cNvPr id="13" name="Скругленный прямоугольник 12"/>
          <p:cNvSpPr/>
          <p:nvPr/>
        </p:nvSpPr>
        <p:spPr>
          <a:xfrm>
            <a:off x="1310055" y="3855880"/>
            <a:ext cx="8686800" cy="2034966"/>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3000" dirty="0">
                <a:solidFill>
                  <a:prstClr val="white"/>
                </a:solidFill>
              </a:rPr>
              <a:t>4. </a:t>
            </a:r>
            <a:r>
              <a:rPr lang="ru-RU" sz="3000" dirty="0" err="1">
                <a:solidFill>
                  <a:prstClr val="white"/>
                </a:solidFill>
              </a:rPr>
              <a:t>Продовжіть</a:t>
            </a:r>
            <a:r>
              <a:rPr lang="ru-RU" sz="3000" dirty="0">
                <a:solidFill>
                  <a:prstClr val="white"/>
                </a:solidFill>
              </a:rPr>
              <a:t> речення:</a:t>
            </a:r>
          </a:p>
          <a:p>
            <a:r>
              <a:rPr lang="ru-RU" sz="3000" dirty="0">
                <a:solidFill>
                  <a:prstClr val="white"/>
                </a:solidFill>
              </a:rPr>
              <a:t> «Для мене стало </a:t>
            </a:r>
            <a:r>
              <a:rPr lang="ru-RU" sz="3000" dirty="0" err="1">
                <a:solidFill>
                  <a:prstClr val="white"/>
                </a:solidFill>
              </a:rPr>
              <a:t>новим</a:t>
            </a:r>
            <a:r>
              <a:rPr lang="ru-RU" sz="3000" dirty="0">
                <a:solidFill>
                  <a:prstClr val="white"/>
                </a:solidFill>
              </a:rPr>
              <a:t>…»;</a:t>
            </a:r>
          </a:p>
          <a:p>
            <a:r>
              <a:rPr lang="ru-RU" sz="3000" dirty="0">
                <a:solidFill>
                  <a:prstClr val="white"/>
                </a:solidFill>
              </a:rPr>
              <a:t> «</a:t>
            </a:r>
            <a:r>
              <a:rPr lang="ru-RU" sz="3000" dirty="0" err="1">
                <a:solidFill>
                  <a:prstClr val="white"/>
                </a:solidFill>
              </a:rPr>
              <a:t>Мені</a:t>
            </a:r>
            <a:r>
              <a:rPr lang="ru-RU" sz="3000" dirty="0">
                <a:solidFill>
                  <a:prstClr val="white"/>
                </a:solidFill>
              </a:rPr>
              <a:t> </a:t>
            </a:r>
            <a:r>
              <a:rPr lang="ru-RU" sz="3000" dirty="0" err="1">
                <a:solidFill>
                  <a:prstClr val="white"/>
                </a:solidFill>
              </a:rPr>
              <a:t>захотілося</a:t>
            </a:r>
            <a:r>
              <a:rPr lang="ru-RU" sz="3000" dirty="0">
                <a:solidFill>
                  <a:prstClr val="white"/>
                </a:solidFill>
              </a:rPr>
              <a:t>…»;</a:t>
            </a:r>
          </a:p>
          <a:p>
            <a:r>
              <a:rPr lang="ru-RU" sz="3000" dirty="0">
                <a:solidFill>
                  <a:prstClr val="white"/>
                </a:solidFill>
              </a:rPr>
              <a:t> «Мене </a:t>
            </a:r>
            <a:r>
              <a:rPr lang="ru-RU" sz="3000" dirty="0" err="1">
                <a:solidFill>
                  <a:prstClr val="white"/>
                </a:solidFill>
              </a:rPr>
              <a:t>надихнуло</a:t>
            </a:r>
            <a:r>
              <a:rPr lang="ru-RU" sz="3000" dirty="0">
                <a:solidFill>
                  <a:prstClr val="white"/>
                </a:solidFill>
              </a:rPr>
              <a:t>…».</a:t>
            </a:r>
            <a:endParaRPr lang="uk-UA" sz="3000" dirty="0">
              <a:solidFill>
                <a:prstClr val="white"/>
              </a:solidFill>
            </a:endParaRPr>
          </a:p>
        </p:txBody>
      </p:sp>
    </p:spTree>
    <p:extLst>
      <p:ext uri="{BB962C8B-B14F-4D97-AF65-F5344CB8AC3E}">
        <p14:creationId xmlns:p14="http://schemas.microsoft.com/office/powerpoint/2010/main" val="3810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76601" y="3568823"/>
            <a:ext cx="2967993" cy="314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4404946" y="1265380"/>
            <a:ext cx="7682716" cy="44320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a:t>
            </a:r>
            <a:r>
              <a:rPr lang="ru-RU" sz="3500" dirty="0" err="1"/>
              <a:t>учені</a:t>
            </a:r>
            <a:r>
              <a:rPr lang="ru-RU" sz="3500" dirty="0"/>
              <a:t> </a:t>
            </a:r>
            <a:r>
              <a:rPr lang="ru-RU" sz="3500" dirty="0" err="1"/>
              <a:t>припускають</a:t>
            </a:r>
            <a:r>
              <a:rPr lang="ru-RU" sz="3500" dirty="0"/>
              <a:t>, </a:t>
            </a:r>
            <a:r>
              <a:rPr lang="ru-RU" sz="3500" dirty="0" err="1"/>
              <a:t>що</a:t>
            </a:r>
            <a:r>
              <a:rPr lang="ru-RU" sz="3500" dirty="0"/>
              <a:t> колись на </a:t>
            </a:r>
            <a:r>
              <a:rPr lang="ru-RU" sz="3500" dirty="0" err="1"/>
              <a:t>Марсі</a:t>
            </a:r>
            <a:r>
              <a:rPr lang="ru-RU" sz="3500" dirty="0"/>
              <a:t> </a:t>
            </a:r>
            <a:r>
              <a:rPr lang="ru-RU" sz="3500" dirty="0" err="1"/>
              <a:t>було</a:t>
            </a:r>
            <a:r>
              <a:rPr lang="ru-RU" sz="3500" dirty="0"/>
              <a:t> </a:t>
            </a:r>
            <a:r>
              <a:rPr lang="ru-RU" sz="3500" dirty="0" err="1"/>
              <a:t>багато</a:t>
            </a:r>
            <a:r>
              <a:rPr lang="ru-RU" sz="3500" dirty="0"/>
              <a:t> води, а </a:t>
            </a:r>
            <a:r>
              <a:rPr lang="ru-RU" sz="3500" dirty="0" err="1"/>
              <a:t>його</a:t>
            </a:r>
            <a:r>
              <a:rPr lang="ru-RU" sz="3500" dirty="0"/>
              <a:t> </a:t>
            </a:r>
            <a:r>
              <a:rPr lang="ru-RU" sz="3500" dirty="0" err="1"/>
              <a:t>поверхнею</a:t>
            </a:r>
            <a:r>
              <a:rPr lang="ru-RU" sz="3500" dirty="0"/>
              <a:t> </a:t>
            </a:r>
            <a:r>
              <a:rPr lang="ru-RU" sz="3500" dirty="0" err="1"/>
              <a:t>протікали</a:t>
            </a:r>
            <a:r>
              <a:rPr lang="ru-RU" sz="3500" dirty="0"/>
              <a:t> </a:t>
            </a:r>
            <a:r>
              <a:rPr lang="ru-RU" sz="3500" dirty="0" err="1"/>
              <a:t>великі</a:t>
            </a:r>
            <a:r>
              <a:rPr lang="ru-RU" sz="3500" dirty="0"/>
              <a:t> </a:t>
            </a:r>
            <a:r>
              <a:rPr lang="ru-RU" sz="3500" dirty="0" err="1"/>
              <a:t>річки</a:t>
            </a:r>
            <a:r>
              <a:rPr lang="ru-RU" sz="3500" dirty="0"/>
              <a:t>. Зараз </a:t>
            </a:r>
            <a:r>
              <a:rPr lang="ru-RU" sz="3500" dirty="0" err="1"/>
              <a:t>південний</a:t>
            </a:r>
            <a:r>
              <a:rPr lang="ru-RU" sz="3500" dirty="0"/>
              <a:t> і </a:t>
            </a:r>
            <a:r>
              <a:rPr lang="ru-RU" sz="3500" dirty="0" err="1"/>
              <a:t>північний</a:t>
            </a:r>
            <a:r>
              <a:rPr lang="ru-RU" sz="3500" dirty="0"/>
              <a:t> </a:t>
            </a:r>
            <a:r>
              <a:rPr lang="ru-RU" sz="3500" dirty="0" err="1"/>
              <a:t>полюси</a:t>
            </a:r>
            <a:r>
              <a:rPr lang="ru-RU" sz="3500" dirty="0"/>
              <a:t> Марса </a:t>
            </a:r>
            <a:r>
              <a:rPr lang="ru-RU" sz="3500" dirty="0" err="1"/>
              <a:t>вкриті</a:t>
            </a:r>
            <a:r>
              <a:rPr lang="ru-RU" sz="3500" dirty="0"/>
              <a:t> </a:t>
            </a:r>
            <a:r>
              <a:rPr lang="ru-RU" sz="3500" dirty="0" err="1"/>
              <a:t>крижаними</a:t>
            </a:r>
            <a:r>
              <a:rPr lang="ru-RU" sz="3500" dirty="0"/>
              <a:t> шапками. Але </a:t>
            </a:r>
            <a:r>
              <a:rPr lang="ru-RU" sz="3500" dirty="0" err="1"/>
              <a:t>ця</a:t>
            </a:r>
            <a:r>
              <a:rPr lang="ru-RU" sz="3500" dirty="0"/>
              <a:t> </a:t>
            </a:r>
            <a:r>
              <a:rPr lang="ru-RU" sz="3500" dirty="0" err="1"/>
              <a:t>крига</a:t>
            </a:r>
            <a:r>
              <a:rPr lang="ru-RU" sz="3500" dirty="0"/>
              <a:t> </a:t>
            </a:r>
            <a:r>
              <a:rPr lang="ru-RU" sz="3500" dirty="0" err="1"/>
              <a:t>складається</a:t>
            </a:r>
            <a:r>
              <a:rPr lang="ru-RU" sz="3500" dirty="0"/>
              <a:t> не з води, а </a:t>
            </a:r>
            <a:r>
              <a:rPr lang="ru-RU" sz="3500" dirty="0" err="1"/>
              <a:t>із</a:t>
            </a:r>
            <a:r>
              <a:rPr lang="ru-RU" sz="3500" dirty="0"/>
              <a:t> </a:t>
            </a:r>
            <a:r>
              <a:rPr lang="ru-RU" sz="3500" dirty="0" err="1"/>
              <a:t>застиглого</a:t>
            </a:r>
            <a:r>
              <a:rPr lang="ru-RU" sz="3500" dirty="0"/>
              <a:t> </a:t>
            </a:r>
            <a:r>
              <a:rPr lang="ru-RU" sz="3500" dirty="0" err="1"/>
              <a:t>вуглекислого</a:t>
            </a:r>
            <a:r>
              <a:rPr lang="ru-RU" sz="3500" dirty="0"/>
              <a:t> газу.</a:t>
            </a:r>
            <a:endParaRPr lang="uk-UA" sz="3500" dirty="0"/>
          </a:p>
        </p:txBody>
      </p:sp>
      <p:sp>
        <p:nvSpPr>
          <p:cNvPr id="9" name="Прямоугольник 4">
            <a:extLst>
              <a:ext uri="{FF2B5EF4-FFF2-40B4-BE49-F238E27FC236}">
                <a16:creationId xmlns:a16="http://schemas.microsoft.com/office/drawing/2014/main"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9218" name="Picture 2" descr="MPS: Planets and Comet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1983" y="1597080"/>
            <a:ext cx="3948057" cy="3159560"/>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a16="http://schemas.microsoft.com/office/drawing/2014/main" id="{F35B1DC1-1FB4-485D-B536-AB95778CE417}"/>
              </a:ext>
            </a:extLst>
          </p:cNvPr>
          <p:cNvSpPr/>
          <p:nvPr/>
        </p:nvSpPr>
        <p:spPr>
          <a:xfrm>
            <a:off x="5822576" y="125057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84-86, повідомлення.</a:t>
            </a:r>
          </a:p>
          <a:p>
            <a:pPr algn="ctr"/>
            <a:endParaRPr lang="uk-UA" sz="3000" i="1" dirty="0">
              <a:solidFill>
                <a:srgbClr val="2F3242"/>
              </a:solidFill>
            </a:endParaRPr>
          </a:p>
          <a:p>
            <a:pPr algn="ctr"/>
            <a:r>
              <a:rPr lang="uk-UA" sz="3000" i="1" dirty="0">
                <a:solidFill>
                  <a:srgbClr val="2F3242"/>
                </a:solidFill>
              </a:rPr>
              <a:t>Короткий запис у щоденник</a:t>
            </a:r>
          </a:p>
          <a:p>
            <a:pPr algn="ctr"/>
            <a:r>
              <a:rPr lang="uk-UA" sz="3000" dirty="0">
                <a:solidFill>
                  <a:srgbClr val="2F3242"/>
                </a:solidFill>
              </a:rPr>
              <a:t>с. 84-86, повідомлення.</a:t>
            </a:r>
          </a:p>
        </p:txBody>
      </p:sp>
      <p:pic>
        <p:nvPicPr>
          <p:cNvPr id="6" name="Рисунок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0165" y="1983441"/>
            <a:ext cx="5340365" cy="3913094"/>
          </a:xfrm>
          <a:prstGeom prst="rect">
            <a:avLst/>
          </a:prstGeom>
        </p:spPr>
      </p:pic>
    </p:spTree>
    <p:extLst>
      <p:ext uri="{BB962C8B-B14F-4D97-AF65-F5344CB8AC3E}">
        <p14:creationId xmlns:p14="http://schemas.microsoft.com/office/powerpoint/2010/main" val="40779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88037"/>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«ПОПС»</a:t>
            </a:r>
          </a:p>
        </p:txBody>
      </p:sp>
      <p:sp>
        <p:nvSpPr>
          <p:cNvPr id="2" name="Скругленная прямоугольная выноска 1"/>
          <p:cNvSpPr/>
          <p:nvPr/>
        </p:nvSpPr>
        <p:spPr>
          <a:xfrm>
            <a:off x="7262056" y="1765740"/>
            <a:ext cx="3787452" cy="1829297"/>
          </a:xfrm>
          <a:prstGeom prst="wedgeRoundRectCallout">
            <a:avLst>
              <a:gd name="adj1" fmla="val -67892"/>
              <a:gd name="adj2" fmla="val -318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uk-UA" sz="2800" b="1" dirty="0">
                <a:solidFill>
                  <a:schemeClr val="tx2">
                    <a:lumMod val="75000"/>
                  </a:schemeClr>
                </a:solidFill>
              </a:rPr>
              <a:t>Я вважаю, що …</a:t>
            </a:r>
          </a:p>
          <a:p>
            <a:pPr marL="342900" indent="-342900">
              <a:buFont typeface="Arial" panose="020B0604020202020204" pitchFamily="34" charset="0"/>
              <a:buChar char="•"/>
            </a:pPr>
            <a:r>
              <a:rPr lang="uk-UA" sz="2800" b="1" dirty="0">
                <a:solidFill>
                  <a:schemeClr val="tx2">
                    <a:lumMod val="75000"/>
                  </a:schemeClr>
                </a:solidFill>
              </a:rPr>
              <a:t>Тому що …</a:t>
            </a:r>
          </a:p>
        </p:txBody>
      </p:sp>
      <p:pic>
        <p:nvPicPr>
          <p:cNvPr id="12290" name="Picture 2" descr="Певица — стоковый вектор"/>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667" b="100000" l="0" r="100000">
                        <a14:foregroundMark x1="68496" y1="20333" x2="68496" y2="20333"/>
                        <a14:foregroundMark x1="76626" y1="17000" x2="76626" y2="17000"/>
                        <a14:foregroundMark x1="79878" y1="16000" x2="79878" y2="16000"/>
                        <a14:foregroundMark x1="81911" y1="21667" x2="81911" y2="21667"/>
                        <a14:foregroundMark x1="82317" y1="62833" x2="82317" y2="62833"/>
                        <a14:foregroundMark x1="83130" y1="91000" x2="83130" y2="91000"/>
                        <a14:foregroundMark x1="88618" y1="92667" x2="88618" y2="92667"/>
                        <a14:foregroundMark x1="76220" y1="92667" x2="76220" y2="92667"/>
                        <a14:foregroundMark x1="84350" y1="76167" x2="84350" y2="76167"/>
                        <a14:foregroundMark x1="82317" y1="44167" x2="82317" y2="44167"/>
                        <a14:foregroundMark x1="81504" y1="30667" x2="81504" y2="30667"/>
                        <a14:foregroundMark x1="43699" y1="27333" x2="43699" y2="27333"/>
                        <a14:foregroundMark x1="47764" y1="27333" x2="47764" y2="27333"/>
                        <a14:foregroundMark x1="36585" y1="29000" x2="36585" y2="29000"/>
                        <a14:foregroundMark x1="65650" y1="19000" x2="65650" y2="19000"/>
                        <a14:foregroundMark x1="70935" y1="17667" x2="70935" y2="17667"/>
                        <a14:foregroundMark x1="73780" y1="18667" x2="73780" y2="18667"/>
                        <a14:foregroundMark x1="72154" y1="21000" x2="72154" y2="21000"/>
                        <a14:foregroundMark x1="70528" y1="21000" x2="70528" y2="21000"/>
                        <a14:foregroundMark x1="67276" y1="22333" x2="67276" y2="22333"/>
                        <a14:foregroundMark x1="70935" y1="22333" x2="70935" y2="22333"/>
                        <a14:foregroundMark x1="83537" y1="14000" x2="83537" y2="14000"/>
                        <a14:foregroundMark x1="75813" y1="16333" x2="75813" y2="16333"/>
                        <a14:foregroundMark x1="77846" y1="14667" x2="77846" y2="14667"/>
                        <a14:foregroundMark x1="75000" y1="19333" x2="75000" y2="19333"/>
                        <a14:foregroundMark x1="81098" y1="18667" x2="81098" y2="18667"/>
                        <a14:foregroundMark x1="80691" y1="26667" x2="80691" y2="26667"/>
                        <a14:foregroundMark x1="82724" y1="39167" x2="82724" y2="39167"/>
                        <a14:foregroundMark x1="56707" y1="87333" x2="56707" y2="87333"/>
                        <a14:foregroundMark x1="52236" y1="87000" x2="52236" y2="87000"/>
                        <a14:foregroundMark x1="35366" y1="91000" x2="35366" y2="91000"/>
                        <a14:foregroundMark x1="35366" y1="87000" x2="35366" y2="87000"/>
                        <a14:foregroundMark x1="35366" y1="83333" x2="35366" y2="83333"/>
                        <a14:foregroundMark x1="53455" y1="83333" x2="53455" y2="83333"/>
                        <a14:foregroundMark x1="33740" y1="84333" x2="33740" y2="84333"/>
                        <a14:foregroundMark x1="49797" y1="84333" x2="49797" y2="84333"/>
                        <a14:foregroundMark x1="83943" y1="93333" x2="83943" y2="93333"/>
                        <a14:foregroundMark x1="82724" y1="83667" x2="82724" y2="83667"/>
                        <a14:foregroundMark x1="82724" y1="70167" x2="82724" y2="70167"/>
                        <a14:foregroundMark x1="82724" y1="57833" x2="82724" y2="57833"/>
                        <a14:foregroundMark x1="83130" y1="49833" x2="83130" y2="49833"/>
                        <a14:foregroundMark x1="81911" y1="36000" x2="81911" y2="36000"/>
                        <a14:foregroundMark x1="83537" y1="54167" x2="83537" y2="54167"/>
                        <a14:foregroundMark x1="76626" y1="18667" x2="76626" y2="18667"/>
                        <a14:foregroundMark x1="80691" y1="26000" x2="80691" y2="26000"/>
                        <a14:foregroundMark x1="81911" y1="66500" x2="81911" y2="66500"/>
                        <a14:foregroundMark x1="82317" y1="81333" x2="82317" y2="81333"/>
                        <a14:foregroundMark x1="82724" y1="72167" x2="82724" y2="72167"/>
                        <a14:foregroundMark x1="82317" y1="86333" x2="82317" y2="86333"/>
                        <a14:foregroundMark x1="78659" y1="94000" x2="78659" y2="94000"/>
                        <a14:foregroundMark x1="91870" y1="93333" x2="91870" y2="93333"/>
                        <a14:foregroundMark x1="72154" y1="94333" x2="72154" y2="94333"/>
                        <a14:foregroundMark x1="95528" y1="95000" x2="95528" y2="95000"/>
                        <a14:foregroundMark x1="42073" y1="28333" x2="42073" y2="28333"/>
                        <a14:foregroundMark x1="73374" y1="16667" x2="73374" y2="16667"/>
                      </a14:backgroundRemoval>
                    </a14:imgEffect>
                  </a14:imgLayer>
                </a14:imgProps>
              </a:ext>
              <a:ext uri="{28A0092B-C50C-407E-A947-70E740481C1C}">
                <a14:useLocalDpi xmlns:a14="http://schemas.microsoft.com/office/drawing/2010/main"/>
              </a:ext>
            </a:extLst>
          </a:blip>
          <a:srcRect/>
          <a:stretch/>
        </p:blipFill>
        <p:spPr bwMode="auto">
          <a:xfrm>
            <a:off x="4778468" y="1424184"/>
            <a:ext cx="1978752" cy="241511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Пение Школа мальчик — стоковый вектор"/>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0" b="99500" l="2500" r="93167">
                        <a14:foregroundMark x1="46000" y1="30500" x2="46000" y2="30500"/>
                      </a14:backgroundRemoval>
                    </a14:imgEffect>
                    <a14:imgEffect>
                      <a14:sharpenSoften amount="50000"/>
                    </a14:imgEffect>
                  </a14:imgLayer>
                </a14:imgProps>
              </a:ext>
              <a:ext uri="{28A0092B-C50C-407E-A947-70E740481C1C}">
                <a14:useLocalDpi xmlns:a14="http://schemas.microsoft.com/office/drawing/2010/main"/>
              </a:ext>
            </a:extLst>
          </a:blip>
          <a:srcRect l="18405" r="18067"/>
          <a:stretch/>
        </p:blipFill>
        <p:spPr bwMode="auto">
          <a:xfrm>
            <a:off x="4541827" y="3099023"/>
            <a:ext cx="2215393" cy="3487262"/>
          </a:xfrm>
          <a:prstGeom prst="rect">
            <a:avLst/>
          </a:prstGeom>
          <a:noFill/>
          <a:extLst>
            <a:ext uri="{909E8E84-426E-40DD-AFC4-6F175D3DCCD1}">
              <a14:hiddenFill xmlns:a14="http://schemas.microsoft.com/office/drawing/2010/main">
                <a:solidFill>
                  <a:srgbClr val="FFFFFF"/>
                </a:solidFill>
              </a14:hiddenFill>
            </a:ext>
          </a:extLst>
        </p:spPr>
      </p:pic>
      <p:sp>
        <p:nvSpPr>
          <p:cNvPr id="9" name="Скругленная прямоугольная выноска 8"/>
          <p:cNvSpPr/>
          <p:nvPr/>
        </p:nvSpPr>
        <p:spPr>
          <a:xfrm>
            <a:off x="6919414" y="3755133"/>
            <a:ext cx="4312771" cy="2632019"/>
          </a:xfrm>
          <a:prstGeom prst="wedgeRoundRectCallout">
            <a:avLst>
              <a:gd name="adj1" fmla="val -67892"/>
              <a:gd name="adj2" fmla="val -318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uk-UA" sz="2800" b="1" dirty="0">
                <a:solidFill>
                  <a:schemeClr val="tx2">
                    <a:lumMod val="75000"/>
                  </a:schemeClr>
                </a:solidFill>
              </a:rPr>
              <a:t>Я можу довести це на прикладі …</a:t>
            </a:r>
          </a:p>
          <a:p>
            <a:pPr marL="342900" indent="-342900">
              <a:buFont typeface="Arial" panose="020B0604020202020204" pitchFamily="34" charset="0"/>
              <a:buChar char="•"/>
            </a:pPr>
            <a:r>
              <a:rPr lang="uk-UA" sz="2800" b="1" dirty="0">
                <a:solidFill>
                  <a:schemeClr val="tx2">
                    <a:lumMod val="75000"/>
                  </a:schemeClr>
                </a:solidFill>
              </a:rPr>
              <a:t>Зважаючи на це, я роблю висновок про те, що …</a:t>
            </a:r>
          </a:p>
        </p:txBody>
      </p:sp>
      <p:sp>
        <p:nvSpPr>
          <p:cNvPr id="6" name="Овал 5"/>
          <p:cNvSpPr/>
          <p:nvPr/>
        </p:nvSpPr>
        <p:spPr>
          <a:xfrm>
            <a:off x="341194" y="1513437"/>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П</a:t>
            </a:r>
            <a:endParaRPr lang="ru-RU" sz="4400" b="1" dirty="0">
              <a:solidFill>
                <a:schemeClr val="tx2">
                  <a:lumMod val="75000"/>
                </a:schemeClr>
              </a:solidFill>
            </a:endParaRPr>
          </a:p>
        </p:txBody>
      </p:sp>
      <p:sp>
        <p:nvSpPr>
          <p:cNvPr id="12" name="Овал 11"/>
          <p:cNvSpPr/>
          <p:nvPr/>
        </p:nvSpPr>
        <p:spPr>
          <a:xfrm>
            <a:off x="341194" y="2783825"/>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О</a:t>
            </a:r>
            <a:endParaRPr lang="ru-RU" sz="4400" b="1" dirty="0">
              <a:solidFill>
                <a:schemeClr val="tx2">
                  <a:lumMod val="75000"/>
                </a:schemeClr>
              </a:solidFill>
            </a:endParaRPr>
          </a:p>
        </p:txBody>
      </p:sp>
      <p:sp>
        <p:nvSpPr>
          <p:cNvPr id="13" name="Овал 12"/>
          <p:cNvSpPr/>
          <p:nvPr/>
        </p:nvSpPr>
        <p:spPr>
          <a:xfrm>
            <a:off x="341194" y="4054213"/>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П</a:t>
            </a:r>
            <a:endParaRPr lang="ru-RU" sz="4400" b="1" dirty="0">
              <a:solidFill>
                <a:schemeClr val="tx2">
                  <a:lumMod val="75000"/>
                </a:schemeClr>
              </a:solidFill>
            </a:endParaRPr>
          </a:p>
        </p:txBody>
      </p:sp>
      <p:sp>
        <p:nvSpPr>
          <p:cNvPr id="14" name="Овал 13"/>
          <p:cNvSpPr/>
          <p:nvPr/>
        </p:nvSpPr>
        <p:spPr>
          <a:xfrm>
            <a:off x="341193" y="5290289"/>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С</a:t>
            </a:r>
            <a:endParaRPr lang="ru-RU" sz="4400" b="1" dirty="0">
              <a:solidFill>
                <a:schemeClr val="tx2">
                  <a:lumMod val="75000"/>
                </a:schemeClr>
              </a:solidFill>
            </a:endParaRPr>
          </a:p>
        </p:txBody>
      </p:sp>
      <p:cxnSp>
        <p:nvCxnSpPr>
          <p:cNvPr id="8" name="Прямая со стрелкой 7"/>
          <p:cNvCxnSpPr>
            <a:stCxn id="6" idx="6"/>
          </p:cNvCxnSpPr>
          <p:nvPr/>
        </p:nvCxnSpPr>
        <p:spPr>
          <a:xfrm>
            <a:off x="1445727" y="1999091"/>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1445727" y="3248701"/>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1445727" y="4539867"/>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1445727" y="5810255"/>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6" descr="ÐÐ°ÑÑÐ¸Ð½ÐºÐ¸ Ð¿Ð¾ Ð·Ð°Ð¿ÑÐ¾ÑÑ ÐºÐ»Ð¸Ð¿Ð°ÑÑ Ð²ÐµÑÐµÐ»ÑÐµ ÑÐºÐ¾Ð»ÑÐ½ÑÐµ ÑÑÑÐºÐ¸"/>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10619170" y="4773300"/>
            <a:ext cx="1226030" cy="18129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39952" y="1737481"/>
            <a:ext cx="1897039" cy="523220"/>
          </a:xfrm>
          <a:prstGeom prst="rect">
            <a:avLst/>
          </a:prstGeom>
          <a:noFill/>
        </p:spPr>
        <p:txBody>
          <a:bodyPr wrap="square" rtlCol="0">
            <a:spAutoFit/>
          </a:bodyPr>
          <a:lstStyle/>
          <a:p>
            <a:r>
              <a:rPr lang="uk-UA" sz="2800" b="1" dirty="0">
                <a:solidFill>
                  <a:schemeClr val="tx2">
                    <a:lumMod val="75000"/>
                  </a:schemeClr>
                </a:solidFill>
              </a:rPr>
              <a:t>позиція</a:t>
            </a:r>
            <a:endParaRPr lang="ru-RU" sz="2800" b="1" dirty="0">
              <a:solidFill>
                <a:schemeClr val="tx2">
                  <a:lumMod val="75000"/>
                </a:schemeClr>
              </a:solidFill>
            </a:endParaRPr>
          </a:p>
        </p:txBody>
      </p:sp>
      <p:sp>
        <p:nvSpPr>
          <p:cNvPr id="20" name="TextBox 19"/>
          <p:cNvSpPr txBox="1"/>
          <p:nvPr/>
        </p:nvSpPr>
        <p:spPr>
          <a:xfrm>
            <a:off x="2139952" y="2967105"/>
            <a:ext cx="2476322" cy="523220"/>
          </a:xfrm>
          <a:prstGeom prst="rect">
            <a:avLst/>
          </a:prstGeom>
          <a:noFill/>
        </p:spPr>
        <p:txBody>
          <a:bodyPr wrap="square" rtlCol="0">
            <a:spAutoFit/>
          </a:bodyPr>
          <a:lstStyle/>
          <a:p>
            <a:r>
              <a:rPr lang="uk-UA" sz="2800" b="1" dirty="0">
                <a:solidFill>
                  <a:schemeClr val="tx2">
                    <a:lumMod val="75000"/>
                  </a:schemeClr>
                </a:solidFill>
              </a:rPr>
              <a:t>обґрунтування</a:t>
            </a:r>
            <a:endParaRPr lang="ru-RU" sz="2800" b="1" dirty="0">
              <a:solidFill>
                <a:schemeClr val="tx2">
                  <a:lumMod val="75000"/>
                </a:schemeClr>
              </a:solidFill>
            </a:endParaRPr>
          </a:p>
        </p:txBody>
      </p:sp>
      <p:sp>
        <p:nvSpPr>
          <p:cNvPr id="21" name="TextBox 20"/>
          <p:cNvSpPr txBox="1"/>
          <p:nvPr/>
        </p:nvSpPr>
        <p:spPr>
          <a:xfrm>
            <a:off x="2139952" y="4278257"/>
            <a:ext cx="1897039" cy="523220"/>
          </a:xfrm>
          <a:prstGeom prst="rect">
            <a:avLst/>
          </a:prstGeom>
          <a:noFill/>
        </p:spPr>
        <p:txBody>
          <a:bodyPr wrap="square" rtlCol="0">
            <a:spAutoFit/>
          </a:bodyPr>
          <a:lstStyle/>
          <a:p>
            <a:r>
              <a:rPr lang="uk-UA" sz="2800" b="1" dirty="0">
                <a:solidFill>
                  <a:schemeClr val="tx2">
                    <a:lumMod val="75000"/>
                  </a:schemeClr>
                </a:solidFill>
              </a:rPr>
              <a:t>приклад</a:t>
            </a:r>
            <a:endParaRPr lang="ru-RU" sz="2800" b="1" dirty="0">
              <a:solidFill>
                <a:schemeClr val="tx2">
                  <a:lumMod val="75000"/>
                </a:schemeClr>
              </a:solidFill>
            </a:endParaRPr>
          </a:p>
        </p:txBody>
      </p:sp>
      <p:sp>
        <p:nvSpPr>
          <p:cNvPr id="22" name="TextBox 21"/>
          <p:cNvSpPr txBox="1"/>
          <p:nvPr/>
        </p:nvSpPr>
        <p:spPr>
          <a:xfrm>
            <a:off x="2139952" y="5510657"/>
            <a:ext cx="1897039" cy="523220"/>
          </a:xfrm>
          <a:prstGeom prst="rect">
            <a:avLst/>
          </a:prstGeom>
          <a:noFill/>
        </p:spPr>
        <p:txBody>
          <a:bodyPr wrap="square" rtlCol="0">
            <a:spAutoFit/>
          </a:bodyPr>
          <a:lstStyle/>
          <a:p>
            <a:r>
              <a:rPr lang="uk-UA" sz="2800" b="1" dirty="0">
                <a:solidFill>
                  <a:schemeClr val="tx2">
                    <a:lumMod val="75000"/>
                  </a:schemeClr>
                </a:solidFill>
              </a:rPr>
              <a:t>судження</a:t>
            </a:r>
            <a:endParaRPr lang="ru-RU" sz="2800" b="1" dirty="0">
              <a:solidFill>
                <a:schemeClr val="tx2">
                  <a:lumMod val="75000"/>
                </a:schemeClr>
              </a:solidFill>
            </a:endParaRPr>
          </a:p>
        </p:txBody>
      </p:sp>
    </p:spTree>
    <p:extLst>
      <p:ext uri="{BB962C8B-B14F-4D97-AF65-F5344CB8AC3E}">
        <p14:creationId xmlns:p14="http://schemas.microsoft.com/office/powerpoint/2010/main" val="32590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84</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13894" y="3516923"/>
            <a:ext cx="2348425" cy="3040805"/>
          </a:xfrm>
          <a:prstGeom prst="rect">
            <a:avLst/>
          </a:prstGeom>
        </p:spPr>
      </p:pic>
      <p:sp>
        <p:nvSpPr>
          <p:cNvPr id="11" name="Горизонтальный свиток 10"/>
          <p:cNvSpPr/>
          <p:nvPr/>
        </p:nvSpPr>
        <p:spPr>
          <a:xfrm>
            <a:off x="284284" y="1082842"/>
            <a:ext cx="9017979" cy="1697148"/>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a:t>На </a:t>
            </a:r>
            <a:r>
              <a:rPr lang="ru-RU" sz="3500" dirty="0" err="1"/>
              <a:t>які</a:t>
            </a:r>
            <a:r>
              <a:rPr lang="ru-RU" sz="3500" dirty="0"/>
              <a:t> </a:t>
            </a:r>
            <a:r>
              <a:rPr lang="ru-RU" sz="3500" dirty="0" err="1"/>
              <a:t>групи</a:t>
            </a:r>
            <a:r>
              <a:rPr lang="ru-RU" sz="3500" dirty="0"/>
              <a:t> </a:t>
            </a:r>
            <a:r>
              <a:rPr lang="ru-RU" sz="3500" dirty="0" err="1"/>
              <a:t>поділяють</a:t>
            </a:r>
            <a:r>
              <a:rPr lang="ru-RU" sz="3500" dirty="0"/>
              <a:t> </a:t>
            </a:r>
            <a:r>
              <a:rPr lang="ru-RU" sz="3500" dirty="0" err="1"/>
              <a:t>планети</a:t>
            </a:r>
            <a:r>
              <a:rPr lang="ru-RU" sz="3500" dirty="0"/>
              <a:t> </a:t>
            </a:r>
            <a:r>
              <a:rPr lang="ru-RU" sz="3500" dirty="0" err="1"/>
              <a:t>Сонячної</a:t>
            </a:r>
            <a:r>
              <a:rPr lang="ru-RU" sz="3500" dirty="0"/>
              <a:t> </a:t>
            </a:r>
            <a:r>
              <a:rPr lang="ru-RU" sz="3500" dirty="0" err="1"/>
              <a:t>системи</a:t>
            </a:r>
            <a:r>
              <a:rPr lang="ru-RU" sz="3500" dirty="0"/>
              <a:t>?</a:t>
            </a:r>
            <a:endParaRPr lang="uk-UA" sz="3500" dirty="0"/>
          </a:p>
        </p:txBody>
      </p:sp>
      <p:sp>
        <p:nvSpPr>
          <p:cNvPr id="8" name="Горизонтальный свиток 7"/>
          <p:cNvSpPr/>
          <p:nvPr/>
        </p:nvSpPr>
        <p:spPr>
          <a:xfrm>
            <a:off x="284284" y="2811492"/>
            <a:ext cx="9017979" cy="1268139"/>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Які</a:t>
            </a:r>
            <a:r>
              <a:rPr lang="ru-RU" sz="3500" dirty="0"/>
              <a:t> </a:t>
            </a:r>
            <a:r>
              <a:rPr lang="ru-RU" sz="3500" dirty="0" err="1"/>
              <a:t>планети</a:t>
            </a:r>
            <a:r>
              <a:rPr lang="ru-RU" sz="3500" dirty="0"/>
              <a:t> належать до </a:t>
            </a:r>
            <a:r>
              <a:rPr lang="ru-RU" sz="3500" dirty="0" err="1"/>
              <a:t>земної</a:t>
            </a:r>
            <a:r>
              <a:rPr lang="ru-RU" sz="3500" dirty="0"/>
              <a:t> </a:t>
            </a:r>
            <a:r>
              <a:rPr lang="ru-RU" sz="3500" dirty="0" err="1"/>
              <a:t>групи</a:t>
            </a:r>
            <a:r>
              <a:rPr lang="ru-RU" sz="3500" dirty="0"/>
              <a:t>?</a:t>
            </a:r>
            <a:endParaRPr lang="uk-UA" sz="3500" dirty="0"/>
          </a:p>
        </p:txBody>
      </p:sp>
    </p:spTree>
    <p:extLst>
      <p:ext uri="{BB962C8B-B14F-4D97-AF65-F5344CB8AC3E}">
        <p14:creationId xmlns:p14="http://schemas.microsoft.com/office/powerpoint/2010/main" val="1534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500" b="1" dirty="0">
                <a:solidFill>
                  <a:schemeClr val="bg1"/>
                </a:solidFill>
              </a:rPr>
              <a:t>84-86</a:t>
            </a:r>
            <a:endParaRPr lang="ru-RU" sz="25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 </a:t>
            </a:r>
            <a:r>
              <a:rPr lang="ru-RU" sz="2000" b="1" dirty="0" err="1">
                <a:solidFill>
                  <a:schemeClr val="bg1"/>
                </a:solidFill>
              </a:rPr>
              <a:t>Планети</a:t>
            </a:r>
            <a:r>
              <a:rPr lang="ru-RU" sz="2000" b="1" dirty="0">
                <a:solidFill>
                  <a:schemeClr val="bg1"/>
                </a:solidFill>
              </a:rPr>
              <a:t> </a:t>
            </a:r>
            <a:r>
              <a:rPr lang="ru-RU" sz="2000" b="1" dirty="0" err="1">
                <a:solidFill>
                  <a:schemeClr val="bg1"/>
                </a:solidFill>
              </a:rPr>
              <a:t>земної</a:t>
            </a:r>
            <a:r>
              <a:rPr lang="ru-RU" sz="2000" b="1" dirty="0">
                <a:solidFill>
                  <a:schemeClr val="bg1"/>
                </a:solidFill>
              </a:rPr>
              <a:t> </a:t>
            </a:r>
            <a:r>
              <a:rPr lang="ru-RU" sz="2000" b="1" dirty="0" err="1">
                <a:solidFill>
                  <a:schemeClr val="bg1"/>
                </a:solidFill>
              </a:rPr>
              <a:t>групи</a:t>
            </a:r>
            <a:endParaRPr lang="ru-RU" sz="2000" b="1" dirty="0">
              <a:solidFill>
                <a:schemeClr val="bg1"/>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81</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28229" y="2145323"/>
            <a:ext cx="4712677" cy="4712677"/>
          </a:xfrm>
          <a:prstGeom prst="rect">
            <a:avLst/>
          </a:prstGeom>
        </p:spPr>
      </p:pic>
      <p:pic>
        <p:nvPicPr>
          <p:cNvPr id="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3750" y="1809375"/>
            <a:ext cx="7620000" cy="33147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a:xfrm>
            <a:off x="1797797" y="5316513"/>
            <a:ext cx="64008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altLang="ru-RU" sz="3500" dirty="0"/>
              <a:t>Планети земної групи — Меркурій, Венера, Земля і Марс </a:t>
            </a:r>
            <a:endParaRPr lang="ru-RU" altLang="ru-RU" sz="3500" dirty="0"/>
          </a:p>
        </p:txBody>
      </p:sp>
    </p:spTree>
    <p:extLst>
      <p:ext uri="{BB962C8B-B14F-4D97-AF65-F5344CB8AC3E}">
        <p14:creationId xmlns:p14="http://schemas.microsoft.com/office/powerpoint/2010/main" val="72089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Меркурій</a:t>
            </a:r>
          </a:p>
        </p:txBody>
      </p:sp>
      <p:sp>
        <p:nvSpPr>
          <p:cNvPr id="8" name="Прямоугольник 7"/>
          <p:cNvSpPr/>
          <p:nvPr/>
        </p:nvSpPr>
        <p:spPr>
          <a:xfrm>
            <a:off x="184869" y="1342240"/>
            <a:ext cx="5929060" cy="5201424"/>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Меркурій</a:t>
            </a:r>
          </a:p>
          <a:p>
            <a:pPr algn="just"/>
            <a:r>
              <a:rPr lang="uk-UA" sz="2000" dirty="0">
                <a:latin typeface="Times New Roman" panose="02020603050405020304" pitchFamily="18" charset="0"/>
                <a:cs typeface="Times New Roman" panose="02020603050405020304" pitchFamily="18" charset="0"/>
              </a:rPr>
              <a:t>   Це найближча до Сонця планета, трохи більша за Місяць, однак її середня густина майже така сама, як і в Землі.</a:t>
            </a:r>
          </a:p>
          <a:p>
            <a:pPr algn="just"/>
            <a:r>
              <a:rPr lang="uk-UA" sz="2000" dirty="0">
                <a:latin typeface="Times New Roman" panose="02020603050405020304" pitchFamily="18" charset="0"/>
                <a:cs typeface="Times New Roman" panose="02020603050405020304" pitchFamily="18" charset="0"/>
              </a:rPr>
              <a:t>   Зоряна доба його, тобто період обертання навколо осі відносно зір, становить 58,65 нашої доби. </a:t>
            </a:r>
          </a:p>
          <a:p>
            <a:pPr algn="just"/>
            <a:r>
              <a:rPr lang="uk-UA" sz="2000" dirty="0">
                <a:latin typeface="Times New Roman" panose="02020603050405020304" pitchFamily="18" charset="0"/>
                <a:cs typeface="Times New Roman" panose="02020603050405020304" pitchFamily="18" charset="0"/>
              </a:rPr>
              <a:t>   Сонячна доба на цій планеті (тобто проміжок часу між двома послідовними полуднями) становить близько 176 земних діб. Вона дорівнює двом меркуріанським рокам, оскільки один оберт навколо Сонця Меркурій робить за 88 земних діб.     </a:t>
            </a:r>
          </a:p>
          <a:p>
            <a:pPr algn="just"/>
            <a:r>
              <a:rPr lang="uk-UA" sz="2000" dirty="0">
                <a:latin typeface="Times New Roman" panose="02020603050405020304" pitchFamily="18" charset="0"/>
                <a:cs typeface="Times New Roman" panose="02020603050405020304" pitchFamily="18" charset="0"/>
              </a:rPr>
              <a:t>   Атмосфери на Меркурії практично немає. Тому його денна півкуля дуже нагрівається. У підсонячній точці на Меркурії було виміряно температуру понад 400 °С. При такій температурі плавляться свинець, олово і навіть цинк.</a:t>
            </a: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1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47476" y="2023223"/>
            <a:ext cx="3167063" cy="31400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84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Венера </a:t>
            </a:r>
          </a:p>
        </p:txBody>
      </p:sp>
      <p:sp>
        <p:nvSpPr>
          <p:cNvPr id="8" name="Прямоугольник 7"/>
          <p:cNvSpPr/>
          <p:nvPr/>
        </p:nvSpPr>
        <p:spPr>
          <a:xfrm>
            <a:off x="184869" y="1342240"/>
            <a:ext cx="6682096" cy="5509200"/>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Венера </a:t>
            </a:r>
          </a:p>
          <a:p>
            <a:pPr algn="just"/>
            <a:r>
              <a:rPr lang="uk-UA" sz="2000" dirty="0">
                <a:latin typeface="Times New Roman" panose="02020603050405020304" pitchFamily="18" charset="0"/>
                <a:cs typeface="Times New Roman" panose="02020603050405020304" pitchFamily="18" charset="0"/>
              </a:rPr>
              <a:t>    Планета лише не набагато менша від Землі за об'ємом і масою. Венера оповита суцільними білими хмарами, проникними лише для радіохвиль. Радіолокаційні спостереження виявили, що Венера обертається навколо осі в бік, протилежний тому, у який обертаються всі планети (крім Урана) і в який обертається вона сама навколо Сонця. Сонячна доба на ній становить 117 земних діб.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Нахил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до </a:t>
            </a:r>
            <a:r>
              <a:rPr lang="ru-RU" sz="2000" dirty="0" err="1">
                <a:latin typeface="Times New Roman" panose="02020603050405020304" pitchFamily="18" charset="0"/>
                <a:cs typeface="Times New Roman" panose="02020603050405020304" pitchFamily="18" charset="0"/>
              </a:rPr>
              <a:t>площини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її</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орбіти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близький</a:t>
            </a:r>
            <a:r>
              <a:rPr lang="ru-RU" sz="2000" dirty="0">
                <a:latin typeface="Times New Roman" panose="02020603050405020304" pitchFamily="18" charset="0"/>
                <a:cs typeface="Times New Roman" panose="02020603050405020304" pitchFamily="18" charset="0"/>
              </a:rPr>
              <a:t> до прямого кута, тому </a:t>
            </a:r>
            <a:r>
              <a:rPr lang="ru-RU" sz="2000" dirty="0" err="1">
                <a:latin typeface="Times New Roman" panose="02020603050405020304" pitchFamily="18" charset="0"/>
                <a:cs typeface="Times New Roman" panose="02020603050405020304" pitchFamily="18" charset="0"/>
              </a:rPr>
              <a:t>північна</a:t>
            </a:r>
            <a:r>
              <a:rPr lang="ru-RU" sz="2000" dirty="0">
                <a:latin typeface="Times New Roman" panose="02020603050405020304" pitchFamily="18" charset="0"/>
                <a:cs typeface="Times New Roman" panose="02020603050405020304" pitchFamily="18" charset="0"/>
              </a:rPr>
              <a:t> і </a:t>
            </a:r>
            <a:r>
              <a:rPr lang="ru-RU" sz="2000" dirty="0" err="1">
                <a:latin typeface="Times New Roman" panose="02020603050405020304" pitchFamily="18" charset="0"/>
                <a:cs typeface="Times New Roman" panose="02020603050405020304" pitchFamily="18" charset="0"/>
              </a:rPr>
              <a:t>південна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півкулі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завжди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освітлюються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Сонцем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однаково</a:t>
            </a:r>
            <a:r>
              <a:rPr lang="ru-RU" sz="2000" dirty="0">
                <a:latin typeface="Times New Roman" panose="02020603050405020304" pitchFamily="18" charset="0"/>
                <a:cs typeface="Times New Roman" panose="02020603050405020304" pitchFamily="18" charset="0"/>
              </a:rPr>
              <a:t>.</a:t>
            </a:r>
          </a:p>
          <a:p>
            <a:pPr algn="just"/>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З'ясувалося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що</a:t>
            </a:r>
            <a:r>
              <a:rPr lang="ru-RU" sz="2000" dirty="0">
                <a:latin typeface="Times New Roman" panose="02020603050405020304" pitchFamily="18" charset="0"/>
                <a:cs typeface="Times New Roman" panose="02020603050405020304" pitchFamily="18" charset="0"/>
              </a:rPr>
              <a:t> атмосфера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на 97% за </a:t>
            </a:r>
            <a:r>
              <a:rPr lang="ru-RU" sz="2000" dirty="0" err="1">
                <a:latin typeface="Times New Roman" panose="02020603050405020304" pitchFamily="18" charset="0"/>
                <a:cs typeface="Times New Roman" panose="02020603050405020304" pitchFamily="18" charset="0"/>
              </a:rPr>
              <a:t>масою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складається</a:t>
            </a:r>
            <a:r>
              <a:rPr lang="ru-RU" sz="2000" dirty="0">
                <a:latin typeface="Times New Roman" panose="02020603050405020304" pitchFamily="18" charset="0"/>
                <a:cs typeface="Times New Roman" panose="02020603050405020304" pitchFamily="18" charset="0"/>
              </a:rPr>
              <a:t> з </a:t>
            </a:r>
            <a:r>
              <a:rPr lang="ru-RU" sz="2000" dirty="0" err="1">
                <a:latin typeface="Times New Roman" panose="02020603050405020304" pitchFamily="18" charset="0"/>
                <a:cs typeface="Times New Roman" panose="02020603050405020304" pitchFamily="18" charset="0"/>
              </a:rPr>
              <a:t>вуглекислого</a:t>
            </a:r>
            <a:r>
              <a:rPr lang="ru-RU" sz="2000" dirty="0">
                <a:latin typeface="Times New Roman" panose="02020603050405020304" pitchFamily="18" charset="0"/>
                <a:cs typeface="Times New Roman" panose="02020603050405020304" pitchFamily="18" charset="0"/>
              </a:rPr>
              <a:t> газу. </a:t>
            </a:r>
          </a:p>
          <a:p>
            <a:pPr algn="just"/>
            <a:r>
              <a:rPr lang="ru-RU" sz="2000" dirty="0">
                <a:latin typeface="Times New Roman" panose="02020603050405020304" pitchFamily="18" charset="0"/>
                <a:cs typeface="Times New Roman" panose="02020603050405020304" pitchFamily="18" charset="0"/>
              </a:rPr>
              <a:t>   В </a:t>
            </a:r>
            <a:r>
              <a:rPr lang="ru-RU" sz="2000" dirty="0" err="1">
                <a:latin typeface="Times New Roman" panose="02020603050405020304" pitchFamily="18" charset="0"/>
                <a:cs typeface="Times New Roman" panose="02020603050405020304" pitchFamily="18" charset="0"/>
              </a:rPr>
              <a:t>атмосфері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зареєстровано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грозові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розряди</a:t>
            </a:r>
            <a:r>
              <a:rPr lang="ru-RU" sz="2000" dirty="0">
                <a:latin typeface="Times New Roman" panose="02020603050405020304" pitchFamily="18" charset="0"/>
                <a:cs typeface="Times New Roman" panose="02020603050405020304" pitchFamily="18" charset="0"/>
              </a:rPr>
              <a:t>.</a:t>
            </a:r>
          </a:p>
          <a:p>
            <a:pPr algn="just"/>
            <a:r>
              <a:rPr lang="ru-RU" sz="2000" dirty="0" err="1">
                <a:latin typeface="Times New Roman" panose="02020603050405020304" pitchFamily="18" charset="0"/>
                <a:cs typeface="Times New Roman" panose="02020603050405020304" pitchFamily="18" charset="0"/>
              </a:rPr>
              <a:t>Надзвичайно-висока</a:t>
            </a:r>
            <a:r>
              <a:rPr lang="ru-RU" sz="2000" dirty="0">
                <a:latin typeface="Times New Roman" panose="02020603050405020304" pitchFamily="18" charset="0"/>
                <a:cs typeface="Times New Roman" panose="02020603050405020304" pitchFamily="18" charset="0"/>
              </a:rPr>
              <a:t> температура в </a:t>
            </a:r>
            <a:r>
              <a:rPr lang="ru-RU" sz="2000" dirty="0" err="1">
                <a:latin typeface="Times New Roman" panose="02020603050405020304" pitchFamily="18" charset="0"/>
                <a:cs typeface="Times New Roman" panose="02020603050405020304" pitchFamily="18" charset="0"/>
              </a:rPr>
              <a:t>нижніх</a:t>
            </a:r>
            <a:r>
              <a:rPr lang="ru-RU" sz="2000" dirty="0">
                <a:latin typeface="Times New Roman" panose="02020603050405020304" pitchFamily="18" charset="0"/>
                <a:cs typeface="Times New Roman" panose="02020603050405020304" pitchFamily="18" charset="0"/>
              </a:rPr>
              <a:t> шарах </a:t>
            </a:r>
            <a:r>
              <a:rPr lang="ru-RU" sz="2000" dirty="0" err="1">
                <a:latin typeface="Times New Roman" panose="02020603050405020304" pitchFamily="18" charset="0"/>
                <a:cs typeface="Times New Roman" panose="02020603050405020304" pitchFamily="18" charset="0"/>
              </a:rPr>
              <a:t>атмосфери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планети</a:t>
            </a:r>
            <a:r>
              <a:rPr lang="ru-RU" sz="2000" dirty="0">
                <a:latin typeface="Times New Roman" panose="02020603050405020304" pitchFamily="18" charset="0"/>
                <a:cs typeface="Times New Roman" panose="02020603050405020304" pitchFamily="18" charset="0"/>
              </a:rPr>
              <a:t> і на </a:t>
            </a:r>
            <a:r>
              <a:rPr lang="ru-RU" sz="2000" dirty="0" err="1">
                <a:latin typeface="Times New Roman" panose="02020603050405020304" pitchFamily="18" charset="0"/>
                <a:cs typeface="Times New Roman" panose="02020603050405020304" pitchFamily="18" charset="0"/>
              </a:rPr>
              <a:t>її</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поверхні</a:t>
            </a:r>
            <a:r>
              <a:rPr lang="ru-RU" sz="2000" dirty="0">
                <a:latin typeface="Times New Roman" panose="02020603050405020304" pitchFamily="18" charset="0"/>
                <a:cs typeface="Times New Roman" panose="02020603050405020304" pitchFamily="18" charset="0"/>
              </a:rPr>
              <a:t> великою </a:t>
            </a:r>
            <a:r>
              <a:rPr lang="ru-RU" sz="2000" dirty="0" err="1">
                <a:latin typeface="Times New Roman" panose="02020603050405020304" pitchFamily="18" charset="0"/>
                <a:cs typeface="Times New Roman" panose="02020603050405020304" pitchFamily="18" charset="0"/>
              </a:rPr>
              <a:t>мірою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обумовлена</a:t>
            </a:r>
            <a:r>
              <a:rPr lang="ru-RU" sz="2000" dirty="0">
                <a:latin typeface="Times New Roman" panose="02020603050405020304" pitchFamily="18" charset="0"/>
                <a:cs typeface="Times New Roman" panose="02020603050405020304" pitchFamily="18" charset="0"/>
              </a:rPr>
              <a:t> так </a:t>
            </a:r>
            <a:r>
              <a:rPr lang="ru-RU" sz="2000" dirty="0" err="1">
                <a:latin typeface="Times New Roman" panose="02020603050405020304" pitchFamily="18" charset="0"/>
                <a:cs typeface="Times New Roman" panose="02020603050405020304" pitchFamily="18" charset="0"/>
              </a:rPr>
              <a:t>званим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парниковим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ефектом</a:t>
            </a:r>
            <a:r>
              <a:rPr lang="ru-RU" sz="2000" dirty="0">
                <a:latin typeface="Times New Roman" panose="02020603050405020304" pitchFamily="18" charset="0"/>
                <a:cs typeface="Times New Roman" panose="02020603050405020304" pitchFamily="18" charset="0"/>
              </a:rPr>
              <a:t>». </a:t>
            </a:r>
            <a:endParaRPr lang="uk-UA" sz="2000"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9"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118817" y="1913217"/>
            <a:ext cx="2376487" cy="23764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92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МАРС  </a:t>
            </a:r>
          </a:p>
        </p:txBody>
      </p:sp>
      <p:sp>
        <p:nvSpPr>
          <p:cNvPr id="8" name="Прямоугольник 7"/>
          <p:cNvSpPr/>
          <p:nvPr/>
        </p:nvSpPr>
        <p:spPr>
          <a:xfrm>
            <a:off x="184868" y="1342240"/>
            <a:ext cx="6951037" cy="3662541"/>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МАРС  </a:t>
            </a:r>
          </a:p>
          <a:p>
            <a:pPr algn="just"/>
            <a:r>
              <a:rPr lang="ru-RU" sz="2000" dirty="0">
                <a:latin typeface="Times New Roman" panose="02020603050405020304" pitchFamily="18" charset="0"/>
                <a:cs typeface="Times New Roman" panose="02020603050405020304" pitchFamily="18" charset="0"/>
              </a:rPr>
              <a:t>   Марс </a:t>
            </a:r>
            <a:r>
              <a:rPr lang="ru-RU" sz="2000" dirty="0" err="1">
                <a:latin typeface="Times New Roman" panose="02020603050405020304" pitchFamily="18" charset="0"/>
                <a:cs typeface="Times New Roman" panose="02020603050405020304" pitchFamily="18" charset="0"/>
              </a:rPr>
              <a:t>удвічі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менший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від</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Землі</a:t>
            </a:r>
            <a:r>
              <a:rPr lang="ru-RU" sz="2000" dirty="0">
                <a:latin typeface="Times New Roman" panose="02020603050405020304" pitchFamily="18" charset="0"/>
                <a:cs typeface="Times New Roman" panose="02020603050405020304" pitchFamily="18" charset="0"/>
              </a:rPr>
              <a:t> за </a:t>
            </a:r>
            <a:r>
              <a:rPr lang="ru-RU" sz="2000" dirty="0" err="1">
                <a:latin typeface="Times New Roman" panose="02020603050405020304" pitchFamily="18" charset="0"/>
                <a:cs typeface="Times New Roman" panose="02020603050405020304" pitchFamily="18" charset="0"/>
              </a:rPr>
              <a:t>діаметром</a:t>
            </a:r>
            <a:r>
              <a:rPr lang="ru-RU" sz="2000" dirty="0">
                <a:latin typeface="Times New Roman" panose="02020603050405020304" pitchFamily="18" charset="0"/>
                <a:cs typeface="Times New Roman" panose="02020603050405020304" pitchFamily="18" charset="0"/>
              </a:rPr>
              <a:t>. </a:t>
            </a:r>
          </a:p>
          <a:p>
            <a:pPr algn="just"/>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Рік</a:t>
            </a:r>
            <a:r>
              <a:rPr lang="ru-RU" sz="2000" dirty="0">
                <a:latin typeface="Times New Roman" panose="02020603050405020304" pitchFamily="18" charset="0"/>
                <a:cs typeface="Times New Roman" panose="02020603050405020304" pitchFamily="18" charset="0"/>
              </a:rPr>
              <a:t> Марса </a:t>
            </a:r>
            <a:r>
              <a:rPr lang="ru-RU" sz="2000" dirty="0" err="1">
                <a:latin typeface="Times New Roman" panose="02020603050405020304" pitchFamily="18" charset="0"/>
                <a:cs typeface="Times New Roman" panose="02020603050405020304" pitchFamily="18" charset="0"/>
              </a:rPr>
              <a:t>майже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вдвічі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довший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від</a:t>
            </a:r>
            <a:r>
              <a:rPr lang="ru-RU" sz="2000" dirty="0">
                <a:latin typeface="Times New Roman" panose="02020603050405020304" pitchFamily="18" charset="0"/>
                <a:cs typeface="Times New Roman" panose="02020603050405020304" pitchFamily="18" charset="0"/>
              </a:rPr>
              <a:t> земного.</a:t>
            </a:r>
          </a:p>
          <a:p>
            <a:pPr algn="just"/>
            <a:r>
              <a:rPr lang="ru-RU" sz="2000" dirty="0">
                <a:latin typeface="Times New Roman" panose="02020603050405020304" pitchFamily="18" charset="0"/>
                <a:cs typeface="Times New Roman" panose="02020603050405020304" pitchFamily="18" charset="0"/>
              </a:rPr>
              <a:t>   Атмосфера в основному </a:t>
            </a:r>
            <a:r>
              <a:rPr lang="ru-RU" sz="2000" dirty="0" err="1">
                <a:latin typeface="Times New Roman" panose="02020603050405020304" pitchFamily="18" charset="0"/>
                <a:cs typeface="Times New Roman" panose="02020603050405020304" pitchFamily="18" charset="0"/>
              </a:rPr>
              <a:t>складається</a:t>
            </a:r>
            <a:r>
              <a:rPr lang="ru-RU" sz="2000" dirty="0">
                <a:latin typeface="Times New Roman" panose="02020603050405020304" pitchFamily="18" charset="0"/>
                <a:cs typeface="Times New Roman" panose="02020603050405020304" pitchFamily="18" charset="0"/>
              </a:rPr>
              <a:t> з </a:t>
            </a:r>
            <a:r>
              <a:rPr lang="ru-RU" sz="2000" dirty="0" err="1">
                <a:latin typeface="Times New Roman" panose="02020603050405020304" pitchFamily="18" charset="0"/>
                <a:cs typeface="Times New Roman" panose="02020603050405020304" pitchFamily="18" charset="0"/>
              </a:rPr>
              <a:t>вуглекислого</a:t>
            </a:r>
            <a:r>
              <a:rPr lang="ru-RU" sz="2000" dirty="0">
                <a:latin typeface="Times New Roman" panose="02020603050405020304" pitchFamily="18" charset="0"/>
                <a:cs typeface="Times New Roman" panose="02020603050405020304" pitchFamily="18" charset="0"/>
              </a:rPr>
              <a:t> газу. </a:t>
            </a:r>
            <a:r>
              <a:rPr lang="ru-RU" sz="2000" dirty="0" err="1">
                <a:latin typeface="Times New Roman" panose="02020603050405020304" pitchFamily="18" charset="0"/>
                <a:cs typeface="Times New Roman" panose="02020603050405020304" pitchFamily="18" charset="0"/>
              </a:rPr>
              <a:t>Кисню</a:t>
            </a:r>
            <a:r>
              <a:rPr lang="ru-RU" sz="2000" dirty="0">
                <a:latin typeface="Times New Roman" panose="02020603050405020304" pitchFamily="18" charset="0"/>
                <a:cs typeface="Times New Roman" panose="02020603050405020304" pitchFamily="18" charset="0"/>
              </a:rPr>
              <a:t> й </a:t>
            </a:r>
            <a:r>
              <a:rPr lang="ru-RU" sz="2000" dirty="0" err="1">
                <a:latin typeface="Times New Roman" panose="02020603050405020304" pitchFamily="18" charset="0"/>
                <a:cs typeface="Times New Roman" panose="02020603050405020304" pitchFamily="18" charset="0"/>
              </a:rPr>
              <a:t>водяної</a:t>
            </a:r>
            <a:r>
              <a:rPr lang="ru-RU" sz="2000" dirty="0">
                <a:latin typeface="Times New Roman" panose="02020603050405020304" pitchFamily="18" charset="0"/>
                <a:cs typeface="Times New Roman" panose="02020603050405020304" pitchFamily="18" charset="0"/>
              </a:rPr>
              <a:t> пари в </a:t>
            </a:r>
            <a:r>
              <a:rPr lang="ru-RU" sz="2000" dirty="0" err="1">
                <a:latin typeface="Times New Roman" panose="02020603050405020304" pitchFamily="18" charset="0"/>
                <a:cs typeface="Times New Roman" panose="02020603050405020304" pitchFamily="18" charset="0"/>
              </a:rPr>
              <a:t>ній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дуже</a:t>
            </a:r>
            <a:r>
              <a:rPr lang="ru-RU" sz="2000" dirty="0">
                <a:latin typeface="Times New Roman" panose="02020603050405020304" pitchFamily="18" charset="0"/>
                <a:cs typeface="Times New Roman" panose="02020603050405020304" pitchFamily="18" charset="0"/>
              </a:rPr>
              <a:t> мало. </a:t>
            </a:r>
            <a:r>
              <a:rPr lang="ru-RU" sz="2000" dirty="0" err="1">
                <a:latin typeface="Times New Roman" panose="02020603050405020304" pitchFamily="18" charset="0"/>
                <a:cs typeface="Times New Roman" panose="02020603050405020304" pitchFamily="18" charset="0"/>
              </a:rPr>
              <a:t>Умови</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Марсі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суворі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Навіть</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екваторі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влітку</a:t>
            </a:r>
            <a:r>
              <a:rPr lang="ru-RU" sz="2000" dirty="0">
                <a:latin typeface="Times New Roman" panose="02020603050405020304" pitchFamily="18" charset="0"/>
                <a:cs typeface="Times New Roman" panose="02020603050405020304" pitchFamily="18" charset="0"/>
              </a:rPr>
              <a:t> температура </a:t>
            </a:r>
            <a:r>
              <a:rPr lang="ru-RU" sz="2000" dirty="0" err="1">
                <a:latin typeface="Times New Roman" panose="02020603050405020304" pitchFamily="18" charset="0"/>
                <a:cs typeface="Times New Roman" panose="02020603050405020304" pitchFamily="18" charset="0"/>
              </a:rPr>
              <a:t>рідко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піднімається</a:t>
            </a:r>
            <a:r>
              <a:rPr lang="ru-RU" sz="2000" dirty="0">
                <a:latin typeface="Times New Roman" panose="02020603050405020304" pitchFamily="18" charset="0"/>
                <a:cs typeface="Times New Roman" panose="02020603050405020304" pitchFamily="18" charset="0"/>
              </a:rPr>
              <a:t> до 0 °С, а </a:t>
            </a:r>
            <a:r>
              <a:rPr lang="ru-RU" sz="2000" dirty="0" err="1">
                <a:latin typeface="Times New Roman" panose="02020603050405020304" pitchFamily="18" charset="0"/>
                <a:cs typeface="Times New Roman" panose="02020603050405020304" pitchFamily="18" charset="0"/>
              </a:rPr>
              <a:t>вночі</a:t>
            </a:r>
            <a:r>
              <a:rPr lang="ru-RU" sz="2000" dirty="0">
                <a:latin typeface="Times New Roman" panose="02020603050405020304" pitchFamily="18" charset="0"/>
                <a:cs typeface="Times New Roman" panose="02020603050405020304" pitchFamily="18" charset="0"/>
              </a:rPr>
              <a:t> вона </a:t>
            </a:r>
            <a:r>
              <a:rPr lang="ru-RU" sz="2000" dirty="0" err="1">
                <a:latin typeface="Times New Roman" panose="02020603050405020304" pitchFamily="18" charset="0"/>
                <a:cs typeface="Times New Roman" panose="02020603050405020304" pitchFamily="18" charset="0"/>
              </a:rPr>
              <a:t>знижується</a:t>
            </a:r>
            <a:r>
              <a:rPr lang="ru-RU" sz="2000" dirty="0">
                <a:latin typeface="Times New Roman" panose="02020603050405020304" pitchFamily="18" charset="0"/>
                <a:cs typeface="Times New Roman" panose="02020603050405020304" pitchFamily="18" charset="0"/>
              </a:rPr>
              <a:t> до морозу (—70, —100 °С). </a:t>
            </a:r>
            <a:r>
              <a:rPr lang="ru-RU" sz="2000" dirty="0" err="1">
                <a:latin typeface="Times New Roman" panose="02020603050405020304" pitchFamily="18" charset="0"/>
                <a:cs typeface="Times New Roman" panose="02020603050405020304" pitchFamily="18" charset="0"/>
              </a:rPr>
              <a:t>Добові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температурні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зміни</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Марсі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досягають</a:t>
            </a:r>
            <a:r>
              <a:rPr lang="ru-RU" sz="2000" dirty="0">
                <a:latin typeface="Times New Roman" panose="02020603050405020304" pitchFamily="18" charset="0"/>
                <a:cs typeface="Times New Roman" panose="02020603050405020304" pitchFamily="18" charset="0"/>
              </a:rPr>
              <a:t> 80—100 °С. Особливо холодно на полюсах (до – 130 °С). За таких умов </a:t>
            </a:r>
            <a:r>
              <a:rPr lang="ru-RU" sz="2000" dirty="0" err="1">
                <a:latin typeface="Times New Roman" panose="02020603050405020304" pitchFamily="18" charset="0"/>
                <a:cs typeface="Times New Roman" panose="02020603050405020304" pitchFamily="18" charset="0"/>
              </a:rPr>
              <a:t>замерзає</a:t>
            </a:r>
            <a:r>
              <a:rPr lang="ru-RU" sz="2000" dirty="0">
                <a:latin typeface="Times New Roman" panose="02020603050405020304" pitchFamily="18" charset="0"/>
                <a:cs typeface="Times New Roman" panose="02020603050405020304" pitchFamily="18" charset="0"/>
              </a:rPr>
              <a:t> не </a:t>
            </a:r>
            <a:r>
              <a:rPr lang="ru-RU" sz="2000" dirty="0" err="1">
                <a:latin typeface="Times New Roman" panose="02020603050405020304" pitchFamily="18" charset="0"/>
                <a:cs typeface="Times New Roman" panose="02020603050405020304" pitchFamily="18" charset="0"/>
              </a:rPr>
              <a:t>тільки</a:t>
            </a:r>
            <a:r>
              <a:rPr lang="ru-RU" sz="2000" dirty="0">
                <a:latin typeface="Times New Roman" panose="02020603050405020304" pitchFamily="18" charset="0"/>
                <a:cs typeface="Times New Roman" panose="02020603050405020304" pitchFamily="18" charset="0"/>
              </a:rPr>
              <a:t> вода, а й </a:t>
            </a:r>
            <a:r>
              <a:rPr lang="ru-RU" sz="2000" dirty="0" err="1">
                <a:latin typeface="Times New Roman" panose="02020603050405020304" pitchFamily="18" charset="0"/>
                <a:cs typeface="Times New Roman" panose="02020603050405020304" pitchFamily="18" charset="0"/>
              </a:rPr>
              <a:t>вуглекислий</a:t>
            </a:r>
            <a:r>
              <a:rPr lang="ru-RU" sz="2000" dirty="0">
                <a:latin typeface="Times New Roman" panose="02020603050405020304" pitchFamily="18" charset="0"/>
                <a:cs typeface="Times New Roman" panose="02020603050405020304" pitchFamily="18" charset="0"/>
              </a:rPr>
              <a:t> газ.    </a:t>
            </a:r>
          </a:p>
          <a:p>
            <a:pPr algn="just"/>
            <a:r>
              <a:rPr lang="ru-RU" sz="2000" dirty="0">
                <a:latin typeface="Times New Roman" panose="02020603050405020304" pitchFamily="18" charset="0"/>
                <a:cs typeface="Times New Roman" panose="02020603050405020304" pitchFamily="18" charset="0"/>
              </a:rPr>
              <a:t>   Марс, </a:t>
            </a:r>
            <a:r>
              <a:rPr lang="ru-RU" sz="2000" dirty="0" err="1">
                <a:latin typeface="Times New Roman" panose="02020603050405020304" pitchFamily="18" charset="0"/>
                <a:cs typeface="Times New Roman" panose="02020603050405020304" pitchFamily="18" charset="0"/>
              </a:rPr>
              <a:t>подібно</a:t>
            </a:r>
            <a:r>
              <a:rPr lang="ru-RU" sz="2000" dirty="0">
                <a:latin typeface="Times New Roman" panose="02020603050405020304" pitchFamily="18" charset="0"/>
                <a:cs typeface="Times New Roman" panose="02020603050405020304" pitchFamily="18" charset="0"/>
              </a:rPr>
              <a:t> до </a:t>
            </a:r>
            <a:r>
              <a:rPr lang="ru-RU" sz="2000" dirty="0" err="1">
                <a:latin typeface="Times New Roman" panose="02020603050405020304" pitchFamily="18" charset="0"/>
                <a:cs typeface="Times New Roman" panose="02020603050405020304" pitchFamily="18" charset="0"/>
              </a:rPr>
              <a:t>Місяця</a:t>
            </a:r>
            <a:r>
              <a:rPr lang="ru-RU" sz="2000" dirty="0">
                <a:latin typeface="Times New Roman" panose="02020603050405020304" pitchFamily="18" charset="0"/>
                <a:cs typeface="Times New Roman" panose="02020603050405020304" pitchFamily="18" charset="0"/>
              </a:rPr>
              <a:t> й </a:t>
            </a:r>
            <a:r>
              <a:rPr lang="ru-RU" sz="2000" dirty="0" err="1">
                <a:latin typeface="Times New Roman" panose="02020603050405020304" pitchFamily="18" charset="0"/>
                <a:cs typeface="Times New Roman" panose="02020603050405020304" pitchFamily="18" charset="0"/>
              </a:rPr>
              <a:t>Меркурія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укритий</a:t>
            </a:r>
            <a:r>
              <a:rPr lang="ru-RU" sz="2000" dirty="0">
                <a:latin typeface="Times New Roman" panose="02020603050405020304" pitchFamily="18" charset="0"/>
                <a:cs typeface="Times New Roman" panose="02020603050405020304" pitchFamily="18" charset="0"/>
              </a:rPr>
              <a:t> кратерами.</a:t>
            </a: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1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59257" y="2317283"/>
            <a:ext cx="2381250" cy="23812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Земля    </a:t>
            </a:r>
          </a:p>
        </p:txBody>
      </p:sp>
      <p:sp>
        <p:nvSpPr>
          <p:cNvPr id="8" name="Прямоугольник 7"/>
          <p:cNvSpPr/>
          <p:nvPr/>
        </p:nvSpPr>
        <p:spPr>
          <a:xfrm>
            <a:off x="549364" y="1600183"/>
            <a:ext cx="5283602" cy="3785652"/>
          </a:xfrm>
          <a:prstGeom prst="rect">
            <a:avLst/>
          </a:prstGeom>
        </p:spPr>
        <p:txBody>
          <a:bodyPr wrap="square">
            <a:spAutoFit/>
          </a:bodyPr>
          <a:lstStyle/>
          <a:p>
            <a:pPr algn="ctr"/>
            <a:r>
              <a:rPr lang="uk-UA" sz="3600" b="1" i="1" dirty="0">
                <a:latin typeface="Times New Roman" panose="02020603050405020304" pitchFamily="18" charset="0"/>
                <a:cs typeface="Times New Roman" panose="02020603050405020304" pitchFamily="18" charset="0"/>
              </a:rPr>
              <a:t>Земля    </a:t>
            </a:r>
          </a:p>
          <a:p>
            <a:pPr algn="ctr"/>
            <a:endParaRPr lang="uk-UA" sz="3600" b="1" i="1" dirty="0">
              <a:latin typeface="Times New Roman" panose="02020603050405020304" pitchFamily="18" charset="0"/>
              <a:cs typeface="Times New Roman" panose="02020603050405020304" pitchFamily="18" charset="0"/>
            </a:endParaRPr>
          </a:p>
          <a:p>
            <a:pPr algn="just"/>
            <a:r>
              <a:rPr lang="uk-UA" sz="2400" dirty="0">
                <a:latin typeface="Times New Roman" panose="02020603050405020304" pitchFamily="18" charset="0"/>
                <a:cs typeface="Times New Roman" panose="02020603050405020304" pitchFamily="18" charset="0"/>
              </a:rPr>
              <a:t>Земля́ — третя від Сонця планета Сонячної системи, єдина планета, на якій відоме життя, домівка людства. Земля належить до планет земної групи і є найбільшою з цих планет у Сонячній системі. </a:t>
            </a:r>
          </a:p>
          <a:p>
            <a:pPr algn="just"/>
            <a:endParaRPr lang="uk-UA" sz="2400"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9"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00252" y="2415148"/>
            <a:ext cx="2846387" cy="28463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3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6665</TotalTime>
  <Words>1171</Words>
  <Application>Microsoft Office PowerPoint</Application>
  <PresentationFormat>Широкоэкранный</PresentationFormat>
  <Paragraphs>249</Paragraphs>
  <Slides>24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Monotype Corsiva</vt:lpstr>
      <vt:lpstr>Times New Roman</vt:lpstr>
      <vt:lpstr>1_Тема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Школа</cp:lastModifiedBy>
  <cp:revision>2051</cp:revision>
  <dcterms:created xsi:type="dcterms:W3CDTF">2018-01-05T16:38:53Z</dcterms:created>
  <dcterms:modified xsi:type="dcterms:W3CDTF">2022-04-07T05:10:15Z</dcterms:modified>
</cp:coreProperties>
</file>