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97" r:id="rId3"/>
    <p:sldId id="278" r:id="rId4"/>
    <p:sldId id="298" r:id="rId5"/>
    <p:sldId id="299" r:id="rId6"/>
    <p:sldId id="300" r:id="rId7"/>
    <p:sldId id="301" r:id="rId8"/>
    <p:sldId id="302" r:id="rId9"/>
    <p:sldId id="303" r:id="rId10"/>
    <p:sldId id="284" r:id="rId11"/>
    <p:sldId id="304" r:id="rId12"/>
    <p:sldId id="305" r:id="rId13"/>
    <p:sldId id="285" r:id="rId14"/>
    <p:sldId id="286" r:id="rId15"/>
    <p:sldId id="287" r:id="rId16"/>
    <p:sldId id="306" r:id="rId17"/>
    <p:sldId id="307" r:id="rId18"/>
    <p:sldId id="308" r:id="rId19"/>
    <p:sldId id="309" r:id="rId20"/>
    <p:sldId id="288" r:id="rId21"/>
    <p:sldId id="289" r:id="rId22"/>
    <p:sldId id="290" r:id="rId23"/>
    <p:sldId id="31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52" d="100"/>
          <a:sy n="52" d="100"/>
        </p:scale>
        <p:origin x="-102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№57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0269" y="3445651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 smtClean="0">
                <a:solidFill>
                  <a:srgbClr val="2F3242"/>
                </a:solidFill>
              </a:rPr>
              <a:t>Як </a:t>
            </a:r>
            <a:r>
              <a:rPr lang="ru-RU" sz="7200" b="1" dirty="0" err="1" smtClean="0">
                <a:solidFill>
                  <a:srgbClr val="2F3242"/>
                </a:solidFill>
              </a:rPr>
              <a:t>зимують</a:t>
            </a:r>
            <a:r>
              <a:rPr lang="ru-RU" sz="7200" b="1" dirty="0" smtClean="0">
                <a:solidFill>
                  <a:srgbClr val="2F3242"/>
                </a:solidFill>
              </a:rPr>
              <a:t> </a:t>
            </a:r>
            <a:r>
              <a:rPr lang="ru-RU" sz="7200" b="1" dirty="0" err="1" smtClean="0">
                <a:solidFill>
                  <a:srgbClr val="2F3242"/>
                </a:solidFill>
              </a:rPr>
              <a:t>комахи</a:t>
            </a:r>
            <a:r>
              <a:rPr lang="ru-RU" sz="7200" b="1" dirty="0" smtClean="0">
                <a:solidFill>
                  <a:srgbClr val="2F3242"/>
                </a:solidFill>
              </a:rPr>
              <a:t> та </a:t>
            </a:r>
            <a:r>
              <a:rPr lang="ru-RU" sz="7200" b="1" dirty="0" err="1" smtClean="0">
                <a:solidFill>
                  <a:srgbClr val="2F3242"/>
                </a:solidFill>
              </a:rPr>
              <a:t>риби</a:t>
            </a:r>
            <a:endParaRPr lang="ru-RU" sz="72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54" y="422789"/>
            <a:ext cx="2942598" cy="22380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731" y="93224"/>
            <a:ext cx="1925698" cy="25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Метелик Совка озима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5920" y="2176530"/>
            <a:ext cx="4964571" cy="371357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Лялечка цього метелика зимує в ґрунті.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81" y="2074563"/>
            <a:ext cx="6290077" cy="391750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9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Попелиця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8798" y="1333926"/>
            <a:ext cx="6535794" cy="226781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Комаха, яка все літо живилася соком рослин, гине.</a:t>
            </a:r>
            <a:endParaRPr lang="ru-RU" sz="40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96072" y="3825027"/>
            <a:ext cx="6535794" cy="284623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Залишаються зимувати її яйця. Вони прикріплені до гілок дерев і не гинуть навіть у лютий мороз.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49" y="4122633"/>
            <a:ext cx="3517123" cy="234474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26" y="1171113"/>
            <a:ext cx="3908971" cy="27607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0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Пригадай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230" y="1880315"/>
            <a:ext cx="5046623" cy="407881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Як готуються до зими оси?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31" y="2137893"/>
            <a:ext cx="6223444" cy="3563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Джмелі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6745" y="1622739"/>
            <a:ext cx="5986782" cy="449094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Джмелі, так само як і оси живуть один рік.</a:t>
            </a:r>
            <a:endParaRPr lang="ru-RU" sz="5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15" y="2025556"/>
            <a:ext cx="5198708" cy="36853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9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6556" y="1850011"/>
            <a:ext cx="5961024" cy="443942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Молоді самки джмелів зимують </a:t>
            </a:r>
            <a:r>
              <a:rPr lang="uk-UA" sz="5400" b="1" dirty="0"/>
              <a:t>в</a:t>
            </a:r>
            <a:r>
              <a:rPr lang="uk-UA" sz="5400" b="1" dirty="0" smtClean="0"/>
              <a:t> моху, соломі і ґрунті.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2610" r="1569" b="5494"/>
          <a:stretch/>
        </p:blipFill>
        <p:spPr>
          <a:xfrm>
            <a:off x="6426558" y="2292438"/>
            <a:ext cx="5473522" cy="355456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5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зимують риби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230" y="1441970"/>
            <a:ext cx="6952697" cy="498080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Зимовий </a:t>
            </a:r>
            <a:r>
              <a:rPr lang="ru-RU" sz="3200" b="1" dirty="0" err="1"/>
              <a:t>період</a:t>
            </a:r>
            <a:r>
              <a:rPr lang="ru-RU" sz="3200" b="1" dirty="0"/>
              <a:t> </a:t>
            </a:r>
            <a:r>
              <a:rPr lang="ru-RU" sz="3200" b="1" dirty="0" err="1"/>
              <a:t>риби</a:t>
            </a:r>
            <a:r>
              <a:rPr lang="ru-RU" sz="3200" b="1" dirty="0"/>
              <a:t> </a:t>
            </a:r>
            <a:r>
              <a:rPr lang="ru-RU" sz="3200" b="1" dirty="0" err="1"/>
              <a:t>переносять</a:t>
            </a:r>
            <a:r>
              <a:rPr lang="ru-RU" sz="3200" b="1" dirty="0"/>
              <a:t> </a:t>
            </a:r>
            <a:r>
              <a:rPr lang="ru-RU" sz="3200" b="1" dirty="0" err="1"/>
              <a:t>по-різному</a:t>
            </a:r>
            <a:r>
              <a:rPr lang="ru-RU" sz="3200" b="1" dirty="0"/>
              <a:t>. У них </a:t>
            </a:r>
            <a:r>
              <a:rPr lang="ru-RU" sz="3200" b="1" dirty="0" err="1"/>
              <a:t>знижуються</a:t>
            </a:r>
            <a:r>
              <a:rPr lang="ru-RU" sz="3200" b="1" dirty="0"/>
              <a:t> </a:t>
            </a:r>
            <a:r>
              <a:rPr lang="ru-RU" sz="3200" b="1" dirty="0" err="1"/>
              <a:t>всі</a:t>
            </a:r>
            <a:r>
              <a:rPr lang="ru-RU" sz="3200" b="1" dirty="0"/>
              <a:t> </a:t>
            </a:r>
            <a:r>
              <a:rPr lang="ru-RU" sz="3200" b="1" dirty="0" err="1"/>
              <a:t>життєві</a:t>
            </a:r>
            <a:r>
              <a:rPr lang="ru-RU" sz="3200" b="1" dirty="0"/>
              <a:t> </a:t>
            </a:r>
            <a:r>
              <a:rPr lang="ru-RU" sz="3200" b="1" dirty="0" err="1"/>
              <a:t>процеси</a:t>
            </a:r>
            <a:r>
              <a:rPr lang="ru-RU" sz="3200" b="1" dirty="0"/>
              <a:t>, </a:t>
            </a:r>
            <a:r>
              <a:rPr lang="ru-RU" sz="3200" b="1" dirty="0" err="1"/>
              <a:t>більшість</a:t>
            </a:r>
            <a:r>
              <a:rPr lang="ru-RU" sz="3200" b="1" dirty="0"/>
              <a:t> </a:t>
            </a:r>
            <a:r>
              <a:rPr lang="ru-RU" sz="3200" b="1" dirty="0" err="1"/>
              <a:t>риб</a:t>
            </a:r>
            <a:r>
              <a:rPr lang="ru-RU" sz="3200" b="1" dirty="0"/>
              <a:t> </a:t>
            </a:r>
            <a:r>
              <a:rPr lang="ru-RU" sz="3200" b="1" dirty="0" err="1"/>
              <a:t>перестає</a:t>
            </a:r>
            <a:r>
              <a:rPr lang="ru-RU" sz="3200" b="1" dirty="0"/>
              <a:t> </a:t>
            </a:r>
            <a:r>
              <a:rPr lang="ru-RU" sz="3200" b="1" dirty="0" err="1"/>
              <a:t>харчуватися</a:t>
            </a:r>
            <a:r>
              <a:rPr lang="ru-RU" sz="3200" b="1" dirty="0"/>
              <a:t> та </a:t>
            </a:r>
            <a:r>
              <a:rPr lang="ru-RU" sz="3200" b="1" dirty="0" err="1"/>
              <a:t>живе</a:t>
            </a:r>
            <a:r>
              <a:rPr lang="ru-RU" sz="3200" b="1" dirty="0"/>
              <a:t> коштом </a:t>
            </a:r>
            <a:r>
              <a:rPr lang="ru-RU" sz="3200" b="1" dirty="0" err="1"/>
              <a:t>накопиченого</a:t>
            </a:r>
            <a:r>
              <a:rPr lang="ru-RU" sz="3200" b="1" dirty="0"/>
              <a:t> </a:t>
            </a:r>
            <a:r>
              <a:rPr lang="ru-RU" sz="3200" b="1" dirty="0" err="1"/>
              <a:t>влітку</a:t>
            </a:r>
            <a:r>
              <a:rPr lang="ru-RU" sz="3200" b="1" dirty="0"/>
              <a:t> жиру. </a:t>
            </a:r>
            <a:r>
              <a:rPr lang="ru-RU" sz="3200" b="1" dirty="0" smtClean="0"/>
              <a:t>Вони </a:t>
            </a:r>
            <a:r>
              <a:rPr lang="ru-RU" sz="3200" b="1" dirty="0" err="1" smtClean="0"/>
              <a:t>спускаються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ближче</a:t>
            </a:r>
            <a:r>
              <a:rPr lang="ru-RU" sz="3200" b="1" dirty="0" smtClean="0"/>
              <a:t> до дна. Температура </a:t>
            </a:r>
            <a:r>
              <a:rPr lang="ru-RU" sz="3200" b="1" dirty="0" err="1" smtClean="0"/>
              <a:t>під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льодом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зберігається</a:t>
            </a:r>
            <a:r>
              <a:rPr lang="ru-RU" sz="3200" b="1" dirty="0" smtClean="0"/>
              <a:t> не </a:t>
            </a:r>
            <a:r>
              <a:rPr lang="ru-RU" sz="3200" b="1" dirty="0" err="1" smtClean="0"/>
              <a:t>нижче</a:t>
            </a:r>
            <a:r>
              <a:rPr lang="ru-RU" sz="3200" b="1" dirty="0" smtClean="0"/>
              <a:t> +4 </a:t>
            </a:r>
            <a:r>
              <a:rPr lang="ru-RU" sz="3200" b="1" dirty="0" err="1" smtClean="0"/>
              <a:t>градусів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7" t="-1" r="18118" b="-823"/>
          <a:stretch/>
        </p:blipFill>
        <p:spPr>
          <a:xfrm>
            <a:off x="7933766" y="1698448"/>
            <a:ext cx="3861412" cy="48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зимують  риби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9965" y="1456401"/>
            <a:ext cx="5392649" cy="495784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/>
              <a:t>Коропи</a:t>
            </a:r>
            <a:r>
              <a:rPr lang="ru-RU" sz="3200" b="1" dirty="0" smtClean="0"/>
              <a:t> і </a:t>
            </a:r>
            <a:r>
              <a:rPr lang="uk-UA" sz="3200" b="1" dirty="0" smtClean="0"/>
              <a:t>соми  покриваються товстим шаром слизу, скупчуються в зимувальних ямах </a:t>
            </a:r>
            <a:r>
              <a:rPr lang="ru-RU" sz="3200" b="1" dirty="0" err="1" smtClean="0"/>
              <a:t>групами</a:t>
            </a:r>
            <a:r>
              <a:rPr lang="ru-RU" sz="3200" b="1" dirty="0" smtClean="0"/>
              <a:t> </a:t>
            </a:r>
            <a:r>
              <a:rPr lang="ru-RU" sz="3200" b="1" dirty="0"/>
              <a:t>одного виду</a:t>
            </a:r>
            <a:r>
              <a:rPr lang="ru-RU" sz="3600" b="1" dirty="0"/>
              <a:t>,</a:t>
            </a:r>
            <a:r>
              <a:rPr lang="ru-RU" sz="3200" b="1" dirty="0"/>
              <a:t> та </a:t>
            </a:r>
            <a:r>
              <a:rPr lang="ru-RU" sz="3200" b="1" dirty="0" err="1"/>
              <a:t>майже</a:t>
            </a:r>
            <a:r>
              <a:rPr lang="ru-RU" sz="3200" b="1" dirty="0"/>
              <a:t> всю зиму не </a:t>
            </a:r>
            <a:r>
              <a:rPr lang="ru-RU" sz="3200" b="1" dirty="0" err="1"/>
              <a:t>рухаються</a:t>
            </a:r>
            <a:r>
              <a:rPr lang="ru-RU" sz="3200" b="1" dirty="0"/>
              <a:t>, притиснувшись один до одного.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80" y="3935323"/>
            <a:ext cx="3543331" cy="27702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87" y="1320123"/>
            <a:ext cx="3860486" cy="242781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3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Як зимують  риби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2996" y="1533786"/>
            <a:ext cx="11213899" cy="1004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Лини впадають в сплячку, зарившись в мул.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9" y="2820733"/>
            <a:ext cx="7838372" cy="36579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88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Як зимують  риби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571" y="1305466"/>
            <a:ext cx="11638903" cy="13733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Карасю не </a:t>
            </a:r>
            <a:r>
              <a:rPr lang="ru-RU" sz="3600" b="1" dirty="0" err="1"/>
              <a:t>страшне</a:t>
            </a:r>
            <a:r>
              <a:rPr lang="ru-RU" sz="3600" b="1" dirty="0"/>
              <a:t> </a:t>
            </a:r>
            <a:r>
              <a:rPr lang="ru-RU" sz="3600" b="1" dirty="0" err="1"/>
              <a:t>навіть</a:t>
            </a:r>
            <a:r>
              <a:rPr lang="ru-RU" sz="3600" b="1" dirty="0"/>
              <a:t> </a:t>
            </a:r>
            <a:r>
              <a:rPr lang="ru-RU" sz="3600" b="1" dirty="0" err="1"/>
              <a:t>промерзання</a:t>
            </a:r>
            <a:r>
              <a:rPr lang="ru-RU" sz="3600" b="1" dirty="0"/>
              <a:t> води до самого дна, </a:t>
            </a:r>
            <a:r>
              <a:rPr lang="ru-RU" sz="3600" b="1" dirty="0" err="1"/>
              <a:t>навесні</a:t>
            </a:r>
            <a:r>
              <a:rPr lang="ru-RU" sz="3600" b="1" dirty="0"/>
              <a:t> </a:t>
            </a:r>
            <a:r>
              <a:rPr lang="ru-RU" sz="3600" b="1" dirty="0" err="1"/>
              <a:t>лід</a:t>
            </a:r>
            <a:r>
              <a:rPr lang="ru-RU" sz="3600" b="1" dirty="0"/>
              <a:t> </a:t>
            </a:r>
            <a:r>
              <a:rPr lang="ru-RU" sz="3600" b="1" dirty="0" err="1"/>
              <a:t>відтане</a:t>
            </a:r>
            <a:r>
              <a:rPr lang="ru-RU" sz="3600" b="1" dirty="0"/>
              <a:t> й </a:t>
            </a:r>
            <a:r>
              <a:rPr lang="ru-RU" sz="3600" b="1" dirty="0" err="1"/>
              <a:t>риба</a:t>
            </a:r>
            <a:r>
              <a:rPr lang="ru-RU" sz="3600" b="1" dirty="0"/>
              <a:t> </a:t>
            </a:r>
            <a:r>
              <a:rPr lang="ru-RU" sz="3600" b="1" dirty="0" err="1"/>
              <a:t>живе</a:t>
            </a:r>
            <a:r>
              <a:rPr lang="ru-RU" sz="3600" b="1" dirty="0"/>
              <a:t> </a:t>
            </a:r>
            <a:r>
              <a:rPr lang="ru-RU" sz="3600" b="1" dirty="0" err="1"/>
              <a:t>далі</a:t>
            </a:r>
            <a:r>
              <a:rPr lang="ru-RU" sz="3600" b="1" dirty="0" smtClean="0"/>
              <a:t>. 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61" y="2945827"/>
            <a:ext cx="6729212" cy="372630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Як зимують  риби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8299" y="1950171"/>
            <a:ext cx="5366890" cy="39270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Минь – найактивніша риба взимку. Вони підіймаються на верхів’я річки та відкладають ікру.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65" y="1950171"/>
            <a:ext cx="4762500" cy="42767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75826" y="1504164"/>
            <a:ext cx="10264253" cy="99508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Як одним словом  можна назвати цих тварин?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08" y="2884282"/>
            <a:ext cx="2607445" cy="34765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8" y="3023105"/>
            <a:ext cx="2356399" cy="3337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98" y="2884282"/>
            <a:ext cx="3442562" cy="34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 загрожує рибам взимку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5723" y="1441969"/>
            <a:ext cx="11329809" cy="15605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Лід вкриває поверхню водойми і не пропускає повітря, і життю риб загрожує – задуха.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7" y="3232480"/>
            <a:ext cx="6223291" cy="350060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07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допомогти рибам взимку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58146" y="1755723"/>
            <a:ext cx="5289618" cy="444377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Щоб врятувати риб від замору люди прорубують ополонки, і вставляють сніпки соломи або очерету, щоб по стеблах проходив у воду кисень.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70" y="1970468"/>
            <a:ext cx="6343550" cy="42290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37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Обери</a:t>
            </a:r>
            <a:r>
              <a:rPr lang="uk-UA" sz="2000" b="1" dirty="0" smtClean="0">
                <a:solidFill>
                  <a:schemeClr val="bg1"/>
                </a:solidFill>
              </a:rPr>
              <a:t> правильну відповідь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46604" y="1271955"/>
            <a:ext cx="6614050" cy="10876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З настанням холоду гинуть. Залишаються зимувати лише молоді самки.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6604" y="2507478"/>
            <a:ext cx="6614050" cy="94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Впадають в сплячку, зарившись в мул.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2488" y="3595913"/>
            <a:ext cx="6598166" cy="9971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Яйця цієї комахи зимують на гілочках дерев, а сама комаха гине.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0720" y="4717590"/>
            <a:ext cx="6614050" cy="815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Лялечка цього метелика, зимує в ґрунті.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6604" y="5710264"/>
            <a:ext cx="6614050" cy="8982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Не страшне промерзання води, навіть до самого </a:t>
            </a:r>
            <a:r>
              <a:rPr lang="uk-UA" sz="2800" b="1" dirty="0" err="1" smtClean="0"/>
              <a:t>дна</a:t>
            </a:r>
            <a:r>
              <a:rPr lang="uk-UA" sz="2800" b="1" dirty="0" smtClean="0"/>
              <a:t>.</a:t>
            </a:r>
            <a:endParaRPr lang="ru-RU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782475" y="2507478"/>
            <a:ext cx="4089700" cy="940536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Карась  </a:t>
            </a:r>
            <a:endParaRPr lang="ru-RU" sz="40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782475" y="4717590"/>
            <a:ext cx="4089700" cy="81566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Попелиця</a:t>
            </a:r>
            <a:endParaRPr lang="ru-RU" sz="40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782475" y="3595913"/>
            <a:ext cx="4089700" cy="944672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Совка озима</a:t>
            </a:r>
            <a:endParaRPr lang="ru-RU" sz="40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782475" y="5710264"/>
            <a:ext cx="4121240" cy="898266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Джмелі</a:t>
            </a:r>
            <a:endParaRPr lang="ru-RU" sz="40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82475" y="1271955"/>
            <a:ext cx="4089700" cy="105851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Линок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942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33 0.0243 L -0.06133 0.02454 C -0.06601 0.02106 -0.0707 0.01875 -0.07513 0.01481 C -0.08034 0.01018 -0.07786 0.01204 -0.08255 0.00926 C -0.08528 0.00532 -0.08906 0.00301 -0.09101 -0.00209 C -0.09388 -0.00996 -0.09219 -0.00625 -0.09622 -0.01343 C -0.097 -0.01713 -0.09778 -0.02084 -0.09831 -0.02454 C -0.09922 -0.02963 -0.09961 -0.03472 -0.10052 -0.03959 L -0.1026 -0.05093 C -0.10299 -0.05463 -0.10325 -0.05857 -0.10364 -0.06227 C -0.10403 -0.06528 -0.10469 -0.06852 -0.10469 -0.07153 C -0.10573 -0.12477 -0.10586 -0.17801 -0.10677 -0.23125 C -0.10703 -0.24005 -0.10742 -0.24884 -0.10781 -0.25764 C -0.10872 -0.27269 -0.10872 -0.26435 -0.11002 -0.27639 C -0.11081 -0.2838 -0.11211 -0.29884 -0.11211 -0.29861 C -0.11315 -0.4007 -0.11393 -0.40834 -0.11211 -0.5169 C -0.11211 -0.51875 -0.11146 -0.5206 -0.11107 -0.52246 C -0.11068 -0.5294 -0.11068 -0.53634 -0.11002 -0.54306 C -0.10963 -0.54699 -0.10846 -0.55046 -0.10781 -0.5544 C -0.10703 -0.55996 -0.10677 -0.56574 -0.10573 -0.5713 C -0.10534 -0.57408 -0.10416 -0.57616 -0.10364 -0.57871 C -0.10273 -0.5831 -0.10221 -0.5875 -0.10156 -0.5919 C -0.10117 -0.59445 -0.10104 -0.59699 -0.10052 -0.59954 C -0.09987 -0.60209 -0.09896 -0.6044 -0.09831 -0.60695 C -0.09596 -0.61713 -0.09922 -0.60903 -0.09414 -0.62199 C -0.09284 -0.62523 -0.09127 -0.62824 -0.08997 -0.63148 C -0.08737 -0.63727 -0.08698 -0.64074 -0.08359 -0.64653 C -0.07565 -0.65949 -0.0763 -0.65787 -0.06875 -0.66343 C -0.06771 -0.66528 -0.0668 -0.66736 -0.06562 -0.66898 C -0.06458 -0.67037 -0.06341 -0.67408 -0.0625 -0.67269 C -0.06068 -0.67014 -0.06159 -0.66482 -0.06028 -0.66134 C -0.06015 -0.66088 -0.05416 -0.64445 -0.05286 -0.64259 C -0.05169 -0.64074 -0.05013 -0.64028 -0.0487 -0.63889 C -0.04765 -0.63773 -0.04674 -0.63565 -0.04557 -0.63519 C -0.03528 -0.63171 -0.00026 -0.63334 0.00209 -0.63334 L 0.00209 -0.6331 " pathEditMode="relative" rAng="0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34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62 -0.00509 L -0.06862 -0.00486 C -0.0737 -0.00185 -0.07826 0.00139 -0.08346 0.00417 C -0.08477 0.00486 -0.0862 0.00532 -0.08763 0.00602 C -0.08945 0.00718 -0.09115 0.00856 -0.09297 0.00972 C -0.09401 0.01042 -0.09505 0.01111 -0.09609 0.01157 C -0.10234 0.01505 -0.10234 0.01528 -0.10768 0.01736 C -0.10977 0.01991 -0.11263 0.02106 -0.11406 0.02477 C -0.1168 0.03241 -0.1151 0.02917 -0.11927 0.03426 C -0.1207 0.03796 -0.12201 0.0419 -0.12357 0.04537 C -0.12747 0.05486 -0.12565 0.05023 -0.12878 0.05856 C -0.13138 0.07222 -0.13034 0.06597 -0.1319 0.07731 C -0.13164 0.08472 -0.13229 0.09282 -0.13086 0.09977 C -0.12721 0.11852 -0.12201 0.12245 -0.11406 0.13356 C -0.11224 0.13611 -0.11055 0.13866 -0.10872 0.1412 C -0.10729 0.14306 -0.10625 0.14606 -0.10456 0.14676 L -0.10026 0.14861 C -0.09857 0.15046 -0.09675 0.15231 -0.09505 0.15417 C -0.09388 0.15532 -0.09297 0.15718 -0.0918 0.1581 C -0.0905 0.15903 -0.08906 0.15926 -0.08763 0.15995 C -0.08034 0.16366 -0.08958 0.16019 -0.07813 0.16366 C -0.07669 0.16481 -0.07539 0.16667 -0.07396 0.16736 C -0.07109 0.16852 -0.06823 0.16852 -0.0655 0.16921 C -0.06406 0.16968 -0.06263 0.1706 -0.0612 0.17106 C -0.06016 0.17245 -0.05938 0.17431 -0.05807 0.17477 C -0.0543 0.17639 -0.05039 0.17662 -0.04648 0.17685 C -0.03242 0.17731 -0.01836 0.17685 -0.00417 0.17685 L -0.00417 0.17708 " pathEditMode="relative" rAng="0" ptsTypes="AAAAAAAAAAAAAAAAAAAAAAAA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0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0.00486 L -0.03164 0.0051 C -0.0349 0.00232 -0.03802 -0.00046 -0.04115 -0.00277 C -0.04219 -0.00347 -0.04336 -0.0037 -0.04427 -0.00463 C -0.04766 -0.0081 -0.05117 -0.01111 -0.05378 -0.01597 C -0.05599 -0.01967 -0.05833 -0.02291 -0.06016 -0.02708 C -0.07448 -0.06111 -0.0599 -0.02592 -0.0707 -0.05347 C -0.07175 -0.05601 -0.07305 -0.05833 -0.07396 -0.06088 C -0.07552 -0.06574 -0.07708 -0.0706 -0.07813 -0.07592 C -0.07852 -0.07777 -0.07891 -0.07963 -0.07917 -0.08171 C -0.07956 -0.08402 -0.07969 -0.0868 -0.08021 -0.08912 C -0.08073 -0.0912 -0.08164 -0.09282 -0.08229 -0.09467 C -0.08203 -0.09907 -0.08255 -0.10393 -0.08125 -0.10787 C -0.0806 -0.11041 -0.07852 -0.11064 -0.07708 -0.11157 C -0.07357 -0.11435 -0.07005 -0.11713 -0.06654 -0.11921 C -0.05469 -0.12615 -0.06589 -0.12037 -0.04961 -0.12476 C -0.04609 -0.12569 -0.04258 -0.12754 -0.03906 -0.12847 C -0.0362 -0.12939 -0.03346 -0.12986 -0.0306 -0.13032 C -0.02956 -0.13171 -0.02852 -0.1331 -0.02747 -0.13426 C -0.02643 -0.13518 -0.02539 -0.13588 -0.02422 -0.13611 C -0.0151 -0.13726 -0.00599 -0.13726 0.00325 -0.13796 C 0.00182 -0.1449 0.0026 -0.14189 0.00104 -0.14722 L 0.00104 -0.14699 " pathEditMode="relative" rAng="0" ptsTypes="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-7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4.16667E-7 0.00023 L -0.00247 0.00439 C -0.00313 0.00601 -0.00365 0.00601 -0.0043 0.00949 C -0.00456 0.01157 -0.00482 0.01412 -0.00521 0.01643 C -0.0056 0.01967 -0.00599 0.02338 -0.00638 0.02615 C -0.00677 0.028 -0.00703 0.02939 -0.00729 0.03148 C -0.00755 0.0331 -0.00781 0.03449 -0.00794 0.03657 C -0.0082 0.03842 -0.0082 0.0412 -0.00859 0.04282 C -0.00885 0.04513 -0.00938 0.04652 -0.00977 0.04814 C -0.0099 0.04976 -0.00977 0.05208 -0.01003 0.053 C -0.01055 0.05555 -0.01107 0.05625 -0.01172 0.05787 C -0.01185 0.05902 -0.01224 0.06018 -0.01263 0.06134 C -0.01536 0.075 -0.01367 0.07129 -0.01563 0.07453 L -0.01693 0.08495 C -0.01706 0.08634 -0.01732 0.08796 -0.01745 0.08981 L -0.01771 0.09467 C -0.01823 0.11412 -0.01849 0.11365 -0.01771 0.14166 C -0.01771 0.14375 -0.01745 0.1456 -0.01719 0.14675 C -0.01667 0.14838 -0.01602 0.14884 -0.01536 0.14976 L -0.01445 0.15162 C -0.01406 0.15208 -0.0138 0.153 -0.01354 0.15347 L -0.00768 0.15671 C -0.00677 0.15717 -0.00573 0.1574 -0.00482 0.15833 C -0.0043 0.15856 -0.00391 0.15972 -0.00339 0.15995 C -0.00208 0.16088 -0.00065 0.16088 0.00065 0.1618 C 0.00182 0.16296 0.00325 0.16458 0.0043 0.16504 C 0.00898 0.16713 0.01341 0.16666 0.00964 0.16666 L 0.00964 0.16713 " pathEditMode="relative" rAng="0" ptsTypes="AAAAAAAAAAAAAAAAAAAAAAAAAAA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8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 -0.01551 L -0.0401 -0.01528 L -0.05169 -0.01181 C -0.05313 -0.01134 -0.05456 -0.01111 -0.05599 -0.00995 C -0.05716 -0.00903 -0.05794 -0.00718 -0.05911 -0.00625 C -0.06953 0.00301 -0.05143 -0.0169 -0.06758 0.00139 C -0.0681 0.00185 -0.07695 0.01204 -0.07813 0.01435 C -0.08047 0.01898 -0.08229 0.02454 -0.08451 0.0294 C -0.08581 0.03264 -0.0875 0.03542 -0.08867 0.03889 C -0.08971 0.0419 -0.09063 0.04514 -0.0918 0.04815 C -0.0931 0.05162 -0.09479 0.0544 -0.09609 0.05764 C -0.09844 0.06319 -0.09896 0.0662 -0.10143 0.07268 C -0.10495 0.08218 -0.10469 0.0787 -0.10768 0.08958 C -0.1082 0.0912 -0.10833 0.09329 -0.10872 0.09514 C -0.11016 0.10162 -0.11094 0.10417 -0.11198 0.11018 C -0.11289 0.1162 -0.11471 0.13125 -0.1151 0.13472 C -0.1155 0.13704 -0.11589 0.13958 -0.11615 0.14213 C -0.11654 0.14514 -0.1168 0.14838 -0.11719 0.15162 C -0.11784 0.15602 -0.11862 0.16018 -0.11927 0.16458 C -0.11966 0.16968 -0.12005 0.17477 -0.12044 0.17963 C -0.12083 0.18588 -0.12083 0.19236 -0.12148 0.19838 C -0.12227 0.20741 -0.12396 0.21597 -0.12461 0.22477 L -0.12565 0.23981 C -0.12604 0.25486 -0.1263 0.26991 -0.12669 0.28495 C -0.12695 0.29167 -0.12786 0.29861 -0.12773 0.30555 C -0.1276 0.31944 -0.13281 0.38727 -0.12357 0.42014 C -0.12305 0.42199 -0.12214 0.42384 -0.12148 0.42569 C -0.12109 0.42755 -0.12083 0.42963 -0.12044 0.43125 C -0.11849 0.43796 -0.11133 0.45116 -0.10977 0.45208 C -0.10872 0.45255 -0.10768 0.45347 -0.10664 0.45393 C -0.10391 0.45532 -0.09818 0.45764 -0.09818 0.45787 C -0.09714 0.4588 -0.09622 0.46042 -0.09505 0.46134 C -0.09375 0.4625 -0.09219 0.4625 -0.09076 0.46319 C -0.08971 0.46389 -0.08867 0.46435 -0.08763 0.46505 C -0.0862 0.4662 -0.0849 0.46805 -0.08346 0.46898 C -0.07318 0.47454 -0.07175 0.4743 -0.06224 0.47639 C -0.06081 0.47708 -0.05951 0.47801 -0.05807 0.47824 C -0.05495 0.47917 -0.05169 0.4794 -0.04857 0.48009 C -0.04635 0.48079 -0.04427 0.48148 -0.04219 0.48218 C -0.03763 0.48148 -0.03294 0.48148 -0.02852 0.48009 C -0.0263 0.47963 -0.02214 0.47639 -0.02214 0.47662 C -0.02109 0.47523 -0.02005 0.47361 -0.01901 0.47268 C -0.01745 0.4713 -0.01289 0.46944 -0.01159 0.46898 C -0.0013 0.47083 -0.00521 0.47083 0.00013 0.47083 L 0.00013 0.47106 " pathEditMode="relative" rAng="0" ptsTypes="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2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669" y="6233375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на </a:t>
            </a:r>
            <a:r>
              <a:rPr lang="uk-UA" sz="2800" b="1" dirty="0" smtClean="0">
                <a:solidFill>
                  <a:schemeClr val="bg1"/>
                </a:solidFill>
              </a:rPr>
              <a:t>с.8-9</a:t>
            </a:r>
            <a:endParaRPr lang="uk-UA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-23" r="7686" b="10979"/>
          <a:stretch/>
        </p:blipFill>
        <p:spPr>
          <a:xfrm>
            <a:off x="3355596" y="1142657"/>
            <a:ext cx="5849471" cy="50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Пригадаймо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2654" y="2225165"/>
            <a:ext cx="6751626" cy="346441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Як комахи готувалися до зими?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" b="7451"/>
          <a:stretch/>
        </p:blipFill>
        <p:spPr>
          <a:xfrm>
            <a:off x="7315947" y="1241473"/>
            <a:ext cx="3750984" cy="54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зимують метелики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3070" y="1794807"/>
            <a:ext cx="6535270" cy="437029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Білан капустяний гине, але його гусінь перетворюється у лялечку прикріплюється до дерева, стіни будівлі.</a:t>
            </a:r>
            <a:endParaRPr lang="ru-RU" sz="4000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7566987" y="1223682"/>
            <a:ext cx="4024378" cy="5190564"/>
            <a:chOff x="7647670" y="1651746"/>
            <a:chExt cx="3171826" cy="47625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670" y="1651746"/>
              <a:ext cx="3171825" cy="4762500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Прямоугольник 8"/>
            <p:cNvSpPr/>
            <p:nvPr/>
          </p:nvSpPr>
          <p:spPr>
            <a:xfrm>
              <a:off x="9386048" y="5957048"/>
              <a:ext cx="1433448" cy="457198"/>
            </a:xfrm>
            <a:prstGeom prst="rect">
              <a:avLst/>
            </a:prstGeom>
            <a:solidFill>
              <a:srgbClr val="E8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05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 </a:t>
            </a:r>
            <a:r>
              <a:rPr lang="uk-UA" sz="2000" b="1" dirty="0" smtClean="0">
                <a:solidFill>
                  <a:schemeClr val="bg1"/>
                </a:solidFill>
              </a:rPr>
              <a:t>зимує метелик Лимонниця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9155" y="1896035"/>
            <a:ext cx="5808574" cy="406101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Метелик лимонниця восени не гине, а згорнувши крильця, ховаються в дупла, під кору дерев, і сидять до весни.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36" y="2232212"/>
            <a:ext cx="5594533" cy="326347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959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до зими готуються </a:t>
            </a:r>
            <a:r>
              <a:rPr lang="uk-UA" sz="2000" b="1" dirty="0" err="1" smtClean="0">
                <a:solidFill>
                  <a:schemeClr val="bg1"/>
                </a:solidFill>
              </a:rPr>
              <a:t>мурахи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1479" y="1613647"/>
            <a:ext cx="6102085" cy="465268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err="1" smtClean="0"/>
              <a:t>Мурахи</a:t>
            </a:r>
            <a:r>
              <a:rPr lang="uk-UA" sz="3600" b="1" dirty="0" smtClean="0"/>
              <a:t>, з приходом осені шукають схованки у підземних норах мурашника. У своєму тілі вони накопичують особливу рідину, яка рятує їх від лютих морозів.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59" y="1956451"/>
            <a:ext cx="5289428" cy="39670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Де зимує колорадський жук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4435" y="1379775"/>
            <a:ext cx="11080378" cy="129126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Колорадський жук, шукає схованку в ґрунті, і там перезимовує.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85" y="2883237"/>
            <a:ext cx="7389127" cy="369456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38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готується до зими жук сонечко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34518" y="1922930"/>
            <a:ext cx="5513294" cy="39534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Жук сонечко ховається в </a:t>
            </a:r>
            <a:r>
              <a:rPr lang="uk-UA" sz="3600" b="1" dirty="0" err="1" smtClean="0"/>
              <a:t>тріщинах</a:t>
            </a:r>
            <a:r>
              <a:rPr lang="uk-UA" sz="3600" b="1" dirty="0" smtClean="0"/>
              <a:t> дерев, під корою, в купах листя і впадають в сплячку.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60" y="1396542"/>
            <a:ext cx="5265823" cy="52658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9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Де взимку ховаються мухи та комарі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7283" y="1982209"/>
            <a:ext cx="5647764" cy="416858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Мухи та комарі також шукають схованки на горищі, в віконних рамах, у підвалах, старих дуплах і там чекають весни.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36" y="1247208"/>
            <a:ext cx="3937052" cy="265619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42" y="3903406"/>
            <a:ext cx="3744152" cy="280811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3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501</Words>
  <Application>Microsoft Office PowerPoint</Application>
  <PresentationFormat>Произвольный</PresentationFormat>
  <Paragraphs>104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122</cp:revision>
  <dcterms:created xsi:type="dcterms:W3CDTF">2018-01-05T16:38:53Z</dcterms:created>
  <dcterms:modified xsi:type="dcterms:W3CDTF">2022-01-19T17:38:43Z</dcterms:modified>
</cp:coreProperties>
</file>