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3300" r:id="rId3"/>
    <p:sldId id="3301" r:id="rId4"/>
    <p:sldId id="3302" r:id="rId5"/>
    <p:sldId id="3303" r:id="rId6"/>
    <p:sldId id="3369" r:id="rId7"/>
    <p:sldId id="3450" r:id="rId8"/>
    <p:sldId id="3459" r:id="rId9"/>
    <p:sldId id="3460" r:id="rId10"/>
    <p:sldId id="3461" r:id="rId11"/>
    <p:sldId id="3462" r:id="rId12"/>
    <p:sldId id="3463" r:id="rId13"/>
    <p:sldId id="3430" r:id="rId14"/>
    <p:sldId id="3464" r:id="rId15"/>
    <p:sldId id="3465" r:id="rId16"/>
    <p:sldId id="3466" r:id="rId17"/>
    <p:sldId id="3468" r:id="rId18"/>
    <p:sldId id="3407" r:id="rId19"/>
    <p:sldId id="3469" r:id="rId20"/>
    <p:sldId id="3470" r:id="rId21"/>
    <p:sldId id="3370" r:id="rId22"/>
    <p:sldId id="3448" r:id="rId23"/>
    <p:sldId id="3445" r:id="rId24"/>
    <p:sldId id="3447" r:id="rId25"/>
    <p:sldId id="3410" r:id="rId26"/>
    <p:sldId id="3471" r:id="rId27"/>
    <p:sldId id="3381" r:id="rId28"/>
    <p:sldId id="3382" r:id="rId29"/>
    <p:sldId id="338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4E9"/>
    <a:srgbClr val="295FFF"/>
    <a:srgbClr val="FF00FF"/>
    <a:srgbClr val="3333CC"/>
    <a:srgbClr val="BA1CBA"/>
    <a:srgbClr val="FF3131"/>
    <a:srgbClr val="D81E6E"/>
    <a:srgbClr val="CC392A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71" autoAdjust="0"/>
    <p:restoredTop sz="95294" autoAdjust="0"/>
  </p:normalViewPr>
  <p:slideViewPr>
    <p:cSldViewPr snapToGrid="0">
      <p:cViewPr varScale="1">
        <p:scale>
          <a:sx n="73" d="100"/>
          <a:sy n="73" d="100"/>
        </p:scale>
        <p:origin x="32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721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№63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Українська мова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9377" y="309486"/>
            <a:ext cx="8670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Розвиток зв'язного мовлення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1788" y="5261497"/>
            <a:ext cx="9090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tx2">
                    <a:lumMod val="75000"/>
                  </a:schemeClr>
                </a:solidFill>
              </a:rPr>
              <a:t>Розвиток зв'язного мовлення. Написання розповіді про своє ставлення до персонажів тексту. Тема для спілкування: «Стосунки між однолітками»</a:t>
            </a:r>
            <a:endParaRPr lang="uk-UA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314" name="Picture 2" descr="Учебная экскурсия школы в природе Иллюстрация вектора - иллюстрации  насчитывающей зрачок, чертеж: 11526729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1127" y="1115037"/>
            <a:ext cx="6628298" cy="4034977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Актуалізація знань</a:t>
            </a:r>
            <a:r>
              <a:rPr lang="uk-UA" sz="2000" b="1" dirty="0" smtClean="0">
                <a:solidFill>
                  <a:schemeClr val="bg1"/>
                </a:solidFill>
              </a:rPr>
              <a:t>. Бесіда за темою «Дружба».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15" y="2486949"/>
            <a:ext cx="2826787" cy="40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21367573" flipH="1">
            <a:off x="2554370" y="1510710"/>
            <a:ext cx="8805840" cy="4857902"/>
          </a:xfrm>
          <a:prstGeom prst="cloudCallout">
            <a:avLst>
              <a:gd name="adj1" fmla="val 52103"/>
              <a:gd name="adj2" fmla="val -38904"/>
            </a:avLst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91165" y="2112985"/>
            <a:ext cx="70896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Щодня ми спілкуємося з близькими людьми, зі своїми друзями. Часто друзі звертаються до нас за допомогою, про щось просять. І в дружбі, і в спілкуванні ми можемо поводитись по-різному. Іноді наша поведінка всіх радує і всім приємно з нами дружити. А іноді ми робимо такі вчинки, від яких нам стає соромно, а друзям - боляче. І мине багато часу, перш ніж ми зрозуміємо, як недобре зробили людині.</a:t>
            </a:r>
            <a:endParaRPr lang="ru-RU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ru-RU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26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Актуалізація знань</a:t>
            </a:r>
            <a:r>
              <a:rPr lang="uk-UA" sz="2000" b="1" dirty="0" smtClean="0">
                <a:solidFill>
                  <a:schemeClr val="bg1"/>
                </a:solidFill>
              </a:rPr>
              <a:t>. Бесіда за темою «Дружба».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044430" y="2435190"/>
            <a:ext cx="2826787" cy="40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232427">
            <a:off x="622053" y="1374344"/>
            <a:ext cx="8805840" cy="4857902"/>
          </a:xfrm>
          <a:prstGeom prst="cloudCallout">
            <a:avLst>
              <a:gd name="adj1" fmla="val 52103"/>
              <a:gd name="adj2" fmla="val -38904"/>
            </a:avLst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3068" y="1952118"/>
            <a:ext cx="68367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Дружба – це правда, доброта, чесність кожного. Обов’язково слід поважати тих, з ким дружите. Ніколи не обманюйте і не ображайте їх. Будьте терплячими. Завжди грайте чесно, не дражніться.</a:t>
            </a:r>
            <a:endParaRPr lang="ru-RU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 доводилося вам чути на свою адресу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дражнилки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 образи? Від кого? Як ви реагували на образи?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505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Повідомлення теми уроку.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674" y="2440152"/>
            <a:ext cx="2826787" cy="40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21367573" flipH="1">
            <a:off x="2480448" y="1700275"/>
            <a:ext cx="7125121" cy="4487366"/>
          </a:xfrm>
          <a:prstGeom prst="cloudCallout">
            <a:avLst>
              <a:gd name="adj1" fmla="val 52103"/>
              <a:gd name="adj2" fmla="val -38904"/>
            </a:avLst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2933" y="2248699"/>
            <a:ext cx="61284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Сьогодні ви прочитаєте текст про те, як ваш ровесник відреагував на </a:t>
            </a:r>
            <a:r>
              <a:rPr lang="uk-UA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дражнилку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Будете письмово висловлювати свою оцінку поведінки персонажів тексту.</a:t>
            </a:r>
            <a:endParaRPr lang="ru-RU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ru-RU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723 [преобразованный] - Student Cartoon Clipart - Large Size Png Image -  Pik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9557" y="1464719"/>
            <a:ext cx="2990762" cy="348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91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Милый маленький мальчик злится и преследует испуганного друга | Премиум  векторы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18580" y="3715825"/>
            <a:ext cx="1828801" cy="274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Завдання 1. Прослухайте текст. Читання тексту вчителем.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0063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«Малюю словом»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28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47381" y="1691994"/>
            <a:ext cx="80743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err="1"/>
              <a:t>Дражнилка</a:t>
            </a:r>
            <a:endParaRPr lang="ru-RU" sz="2800" dirty="0"/>
          </a:p>
          <a:p>
            <a:r>
              <a:rPr lang="uk-UA" sz="2800" dirty="0" smtClean="0"/>
              <a:t>      </a:t>
            </a:r>
            <a:r>
              <a:rPr lang="uk-UA" sz="2800" b="1" dirty="0" smtClean="0"/>
              <a:t>Цей </a:t>
            </a:r>
            <a:r>
              <a:rPr lang="uk-UA" sz="2800" b="1" dirty="0"/>
              <a:t>Толик такий </a:t>
            </a:r>
            <a:r>
              <a:rPr lang="uk-UA" sz="2800" b="1" dirty="0" err="1"/>
              <a:t>вреднющий</a:t>
            </a:r>
            <a:r>
              <a:rPr lang="uk-UA" sz="2800" b="1" dirty="0"/>
              <a:t>, що в цілім світі не знайти. Усім дітям у нашому дворі він придумує образливі прізвиська. А вчора потрапив йому на очі я, і він мало не довів мене до сліз</a:t>
            </a:r>
            <a:endParaRPr lang="ru-RU" sz="2800" b="1" dirty="0"/>
          </a:p>
          <a:p>
            <a:r>
              <a:rPr lang="uk-UA" sz="2800" b="1" dirty="0" smtClean="0"/>
              <a:t>      Ми </a:t>
            </a:r>
            <a:r>
              <a:rPr lang="uk-UA" sz="2800" b="1" dirty="0"/>
              <a:t>гралися у дворі, й тут моя бабуся вийшла на балкон і гукнула:</a:t>
            </a:r>
            <a:endParaRPr lang="ru-RU" sz="2800" b="1" dirty="0"/>
          </a:p>
          <a:p>
            <a:r>
              <a:rPr lang="uk-UA" sz="2800" b="1" dirty="0" smtClean="0"/>
              <a:t>      -</a:t>
            </a:r>
            <a:r>
              <a:rPr lang="uk-UA" sz="2800" b="1" dirty="0"/>
              <a:t> </a:t>
            </a:r>
            <a:r>
              <a:rPr lang="uk-UA" sz="2800" b="1" dirty="0" smtClean="0"/>
              <a:t>Вітю</a:t>
            </a:r>
            <a:r>
              <a:rPr lang="uk-UA" sz="2800" b="1" dirty="0"/>
              <a:t>, додому!</a:t>
            </a:r>
            <a:endParaRPr lang="ru-RU" sz="2800" b="1" dirty="0"/>
          </a:p>
          <a:p>
            <a:r>
              <a:rPr lang="uk-UA" sz="2800" b="1" dirty="0" smtClean="0"/>
              <a:t>      А </a:t>
            </a:r>
            <a:r>
              <a:rPr lang="uk-UA" sz="2800" b="1" dirty="0"/>
              <a:t>Толик тут як тут:</a:t>
            </a:r>
            <a:endParaRPr lang="ru-RU" sz="2800" b="1" dirty="0"/>
          </a:p>
          <a:p>
            <a:r>
              <a:rPr lang="uk-UA" sz="2800" b="1" dirty="0" smtClean="0"/>
              <a:t>      -</a:t>
            </a:r>
            <a:r>
              <a:rPr lang="uk-UA" sz="2800" b="1" dirty="0"/>
              <a:t> </a:t>
            </a:r>
            <a:r>
              <a:rPr lang="uk-UA" sz="2800" b="1" dirty="0" smtClean="0"/>
              <a:t>Вітя-</a:t>
            </a:r>
            <a:r>
              <a:rPr lang="uk-UA" sz="2800" b="1" dirty="0" err="1" smtClean="0"/>
              <a:t>муритя</a:t>
            </a:r>
            <a:r>
              <a:rPr lang="uk-UA" sz="2800" b="1" dirty="0"/>
              <a:t>, солона </a:t>
            </a:r>
            <a:r>
              <a:rPr lang="uk-UA" sz="2800" b="1" dirty="0" err="1"/>
              <a:t>копитя</a:t>
            </a:r>
            <a:r>
              <a:rPr lang="uk-UA" sz="2800" b="1" dirty="0" smtClean="0"/>
              <a:t>.</a:t>
            </a:r>
            <a:endParaRPr lang="ru-RU" sz="2800" b="1" dirty="0"/>
          </a:p>
        </p:txBody>
      </p:sp>
      <p:pic>
        <p:nvPicPr>
          <p:cNvPr id="7172" name="Picture 4" descr="Милый маленький мальчик злится и преследует испуганного друга | Премиум  векторы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1137" y="1410159"/>
            <a:ext cx="2063418" cy="280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5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Милый маленький мальчик злится и преследует испуганного друга | Премиум  векторы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71657" y="4026390"/>
            <a:ext cx="1876942" cy="25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Завдання 1. Прослухайте текст. Читання тексту вчителем.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0063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«Малюю словом»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28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10988" y="1606405"/>
            <a:ext cx="80107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smtClean="0"/>
              <a:t>І </a:t>
            </a:r>
            <a:r>
              <a:rPr lang="uk-UA" sz="2800" b="1" dirty="0"/>
              <a:t>всі почали сміятися з мене й повторювати цю нісенітницю. Мені було дуже </a:t>
            </a:r>
            <a:r>
              <a:rPr lang="uk-UA" sz="2800" b="1" dirty="0" err="1"/>
              <a:t>прикро.</a:t>
            </a:r>
            <a:r>
              <a:rPr lang="uk-UA" sz="2800" b="1" dirty="0" err="1" smtClean="0"/>
              <a:t>Але</a:t>
            </a:r>
            <a:r>
              <a:rPr lang="uk-UA" sz="2800" b="1" dirty="0"/>
              <a:t>, як на зло, я нічого не міг придумати у відповідь і пішов додому з єдиним наміром – скласти про Толика якусь смішну й дошкульну </a:t>
            </a:r>
            <a:r>
              <a:rPr lang="uk-UA" sz="2800" b="1" dirty="0" err="1"/>
              <a:t>дражнилку</a:t>
            </a:r>
            <a:r>
              <a:rPr lang="uk-UA" sz="2800" b="1" dirty="0" smtClean="0"/>
              <a:t>.</a:t>
            </a:r>
          </a:p>
          <a:p>
            <a:r>
              <a:rPr lang="uk-UA" sz="2800" b="1" dirty="0" smtClean="0"/>
              <a:t>      Після </a:t>
            </a:r>
            <a:r>
              <a:rPr lang="uk-UA" sz="2800" b="1" dirty="0"/>
              <a:t>обіду я став підбирати до слова «Толик» якесь співзвучне слово. Спочатку придумав «Толик-</a:t>
            </a:r>
            <a:r>
              <a:rPr lang="uk-UA" sz="2800" b="1" dirty="0" err="1"/>
              <a:t>нолик</a:t>
            </a:r>
            <a:r>
              <a:rPr lang="uk-UA" sz="2800" b="1" dirty="0"/>
              <a:t>». Але це було зовсім не образливе прізвисько. Я ще трохи напружився – і в мене вийшло «Толик, Толик – круглий </a:t>
            </a:r>
            <a:r>
              <a:rPr lang="uk-UA" sz="2800" b="1" dirty="0" err="1"/>
              <a:t>нолик</a:t>
            </a:r>
            <a:r>
              <a:rPr lang="uk-UA" sz="2800" b="1" dirty="0"/>
              <a:t>». </a:t>
            </a:r>
            <a:endParaRPr lang="ru-RU" sz="2800" b="1" dirty="0"/>
          </a:p>
        </p:txBody>
      </p:sp>
      <p:pic>
        <p:nvPicPr>
          <p:cNvPr id="8194" name="Picture 2" descr="Kids Children Laughing Together Vector Stock Vector (Royalty Free)  1451766956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2" b="95000" l="0" r="98396">
                        <a14:foregroundMark x1="53889" y1="14595" x2="53889" y2="14595"/>
                        <a14:foregroundMark x1="61026" y1="14324" x2="61026" y2="14324"/>
                        <a14:foregroundMark x1="44988" y1="26622" x2="44988" y2="26622"/>
                        <a14:foregroundMark x1="50361" y1="25676" x2="50361" y2="25676"/>
                        <a14:foregroundMark x1="67442" y1="80878" x2="67442" y2="80878"/>
                        <a14:foregroundMark x1="83480" y1="81486" x2="83480" y2="81486"/>
                        <a14:foregroundMark x1="76343" y1="82365" x2="76343" y2="82365"/>
                        <a14:foregroundMark x1="72815" y1="82973" x2="72815" y2="82973"/>
                        <a14:foregroundMark x1="87410" y1="81757" x2="87410" y2="81757"/>
                        <a14:foregroundMark x1="79230" y1="81757" x2="79230" y2="81757"/>
                        <a14:foregroundMark x1="69607" y1="82095" x2="69607" y2="82095"/>
                        <a14:foregroundMark x1="65357" y1="82095" x2="65357" y2="82095"/>
                        <a14:foregroundMark x1="85966" y1="82973" x2="85966" y2="82973"/>
                        <a14:foregroundMark x1="83480" y1="83919" x2="83480" y2="83919"/>
                        <a14:foregroundMark x1="16520" y1="34122" x2="16520" y2="34122"/>
                        <a14:foregroundMark x1="14435" y1="53581" x2="14435" y2="53581"/>
                        <a14:foregroundMark x1="22614" y1="56622" x2="22614" y2="56622"/>
                        <a14:foregroundMark x1="11548" y1="81216" x2="11548" y2="81216"/>
                        <a14:foregroundMark x1="24379" y1="82973" x2="24379" y2="82973"/>
                        <a14:foregroundMark x1="17963" y1="82365" x2="17963" y2="82365"/>
                        <a14:foregroundMark x1="8019" y1="82365" x2="8019" y2="82365"/>
                        <a14:foregroundMark x1="15798" y1="82703" x2="15798" y2="82703"/>
                        <a14:foregroundMark x1="21492" y1="82703" x2="21492" y2="82703"/>
                        <a14:foregroundMark x1="27907" y1="82973" x2="27907" y2="82973"/>
                        <a14:foregroundMark x1="9463" y1="83311" x2="9463" y2="83311"/>
                        <a14:foregroundMark x1="12590" y1="83919" x2="12590" y2="83919"/>
                        <a14:foregroundMark x1="42181" y1="41892" x2="42181" y2="418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3035" y="914491"/>
            <a:ext cx="3094187" cy="367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78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Завдання 1. Прослухайте текст. Читання тексту вчителем.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0063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«Малюю словом»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28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22005" y="1605729"/>
            <a:ext cx="799970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Ні, не те – якась ніжна дражнила</a:t>
            </a:r>
            <a:r>
              <a:rPr lang="uk-UA" sz="2800" b="1" dirty="0" smtClean="0"/>
              <a:t>. Я </a:t>
            </a:r>
            <a:r>
              <a:rPr lang="uk-UA" sz="2800" b="1" dirty="0"/>
              <a:t>помучився ще може з півгодини й придумав «</a:t>
            </a:r>
            <a:r>
              <a:rPr lang="uk-UA" sz="2800" b="1" dirty="0" err="1"/>
              <a:t>Толька</a:t>
            </a:r>
            <a:r>
              <a:rPr lang="uk-UA" sz="2800" b="1" dirty="0"/>
              <a:t>, </a:t>
            </a:r>
            <a:r>
              <a:rPr lang="uk-UA" sz="2800" b="1" dirty="0" err="1"/>
              <a:t>Толька</a:t>
            </a:r>
            <a:r>
              <a:rPr lang="uk-UA" sz="2800" b="1" dirty="0"/>
              <a:t> – зелена квасолька». Та це було знов не те, що мені хотілось. Я пішов до свого старшого брата по</a:t>
            </a:r>
            <a:endParaRPr lang="ru-RU" sz="2800" b="1" dirty="0"/>
          </a:p>
          <a:p>
            <a:r>
              <a:rPr lang="uk-UA" sz="2800" b="1" dirty="0" smtClean="0"/>
              <a:t>допомогу</a:t>
            </a:r>
            <a:r>
              <a:rPr lang="uk-UA" sz="2800" b="1" dirty="0"/>
              <a:t>. Але Олег попросив не заважати йому робити </a:t>
            </a:r>
            <a:r>
              <a:rPr lang="uk-UA" sz="2800" b="1" dirty="0" err="1"/>
              <a:t>уроки</a:t>
            </a:r>
            <a:r>
              <a:rPr lang="uk-UA" sz="2800" b="1" dirty="0" smtClean="0"/>
              <a:t>.</a:t>
            </a:r>
          </a:p>
          <a:p>
            <a:r>
              <a:rPr lang="uk-UA" sz="2800" b="1" dirty="0" smtClean="0"/>
              <a:t>      Йти </a:t>
            </a:r>
            <a:r>
              <a:rPr lang="uk-UA" sz="2800" b="1" dirty="0"/>
              <a:t>надвір мені не хотілося. Однак треба було вигуляти песика </a:t>
            </a:r>
            <a:r>
              <a:rPr lang="uk-UA" sz="2800" b="1" dirty="0" err="1"/>
              <a:t>Кузика</a:t>
            </a:r>
            <a:r>
              <a:rPr lang="uk-UA" sz="2800" b="1" dirty="0"/>
              <a:t>. Я взяв м’яча, і ми з </a:t>
            </a:r>
            <a:r>
              <a:rPr lang="uk-UA" sz="2800" b="1" dirty="0" err="1"/>
              <a:t>Кузею</a:t>
            </a:r>
            <a:r>
              <a:rPr lang="uk-UA" sz="2800" b="1" dirty="0"/>
              <a:t> пішли. Толик сидів на лавочці. Побачивши мене, він </a:t>
            </a:r>
            <a:r>
              <a:rPr lang="uk-UA" sz="2800" b="1" dirty="0" err="1"/>
              <a:t>кисло</a:t>
            </a:r>
            <a:r>
              <a:rPr lang="uk-UA" sz="2800" b="1" dirty="0"/>
              <a:t> скривився. </a:t>
            </a:r>
            <a:endParaRPr lang="ru-RU" sz="2800" b="1" dirty="0"/>
          </a:p>
        </p:txBody>
      </p:sp>
      <p:pic>
        <p:nvPicPr>
          <p:cNvPr id="9218" name="Picture 2" descr="Маленький мальчик со своей собакой на белом фоне векторное изображение  ©tigatelu 9111959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7048" y="4142451"/>
            <a:ext cx="2304957" cy="218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Мальчик сидит на стуле | Бесплатно вектор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83893" y="1526828"/>
            <a:ext cx="1990182" cy="24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Завдання 1. Прослухайте текст. Читання тексту вчителем.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0063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«Малюю словом»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29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77089" y="1709247"/>
            <a:ext cx="79446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smtClean="0"/>
              <a:t>Я </a:t>
            </a:r>
            <a:r>
              <a:rPr lang="uk-UA" sz="2800" b="1" dirty="0"/>
              <a:t>гарячково став пригадувати свої дражнили про нього. І раптом зрозумів, що робити цього зовсім не слід. Мені </a:t>
            </a:r>
            <a:r>
              <a:rPr lang="uk-UA" sz="2800" b="1" dirty="0" err="1"/>
              <a:t>перехотілося</a:t>
            </a:r>
            <a:r>
              <a:rPr lang="uk-UA" sz="2800" b="1" dirty="0"/>
              <a:t> казати Толикові образливі слова, і я запропонував</a:t>
            </a:r>
            <a:r>
              <a:rPr lang="uk-UA" sz="2800" b="1" dirty="0" smtClean="0"/>
              <a:t>:</a:t>
            </a:r>
          </a:p>
          <a:p>
            <a:r>
              <a:rPr lang="uk-UA" sz="2800" b="1" dirty="0" smtClean="0"/>
              <a:t>      - Толику</a:t>
            </a:r>
            <a:r>
              <a:rPr lang="uk-UA" sz="2800" b="1" dirty="0"/>
              <a:t>, ходімо пограємо з </a:t>
            </a:r>
            <a:r>
              <a:rPr lang="uk-UA" sz="2800" b="1" dirty="0" err="1"/>
              <a:t>м’ячем</a:t>
            </a:r>
            <a:r>
              <a:rPr lang="uk-UA" sz="2800" b="1" dirty="0"/>
              <a:t>. – Толик страшенно здивувався. Тому мить помовчав, а потім відповів:</a:t>
            </a:r>
            <a:endParaRPr lang="ru-RU" sz="2800" b="1" dirty="0"/>
          </a:p>
          <a:p>
            <a:r>
              <a:rPr lang="uk-UA" sz="2800" b="1" dirty="0" smtClean="0"/>
              <a:t>      -</a:t>
            </a:r>
            <a:r>
              <a:rPr lang="uk-UA" sz="2800" b="1" dirty="0"/>
              <a:t> Гаразд, Вітю, ходімо.</a:t>
            </a:r>
            <a:endParaRPr lang="ru-RU" sz="2800" b="1" dirty="0"/>
          </a:p>
          <a:p>
            <a:r>
              <a:rPr lang="uk-UA" sz="2800" b="1" dirty="0" smtClean="0"/>
              <a:t>      Він </a:t>
            </a:r>
            <a:r>
              <a:rPr lang="uk-UA" sz="2800" b="1" dirty="0"/>
              <a:t>більше ніколи не згадував ту неприємну </a:t>
            </a:r>
            <a:r>
              <a:rPr lang="uk-UA" sz="2800" b="1" dirty="0" err="1"/>
              <a:t>дражнилку</a:t>
            </a:r>
            <a:r>
              <a:rPr lang="uk-UA" sz="2800" b="1" dirty="0" smtClean="0"/>
              <a:t>.</a:t>
            </a:r>
            <a:endParaRPr lang="ru-RU" sz="2800" b="1" dirty="0"/>
          </a:p>
        </p:txBody>
      </p:sp>
      <p:pic>
        <p:nvPicPr>
          <p:cNvPr id="10246" name="Picture 6" descr="Пин на доске Spor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623" y="2169061"/>
            <a:ext cx="3370165" cy="34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08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8389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</a:t>
            </a:r>
            <a:r>
              <a:rPr lang="uk-UA" sz="2000" b="1" dirty="0" smtClean="0">
                <a:solidFill>
                  <a:schemeClr val="bg1"/>
                </a:solidFill>
              </a:rPr>
              <a:t>2. Поясни, як ти розумієш значення поданих слів.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4194" y="572592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«Малюю словом»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2</a:t>
            </a:r>
            <a:r>
              <a:rPr lang="ru-RU" sz="28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27" name="Picture 4" descr="Разные картинки - Картинки - Фотоальбом, текстуры, обои, картинки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0166" y="1456402"/>
            <a:ext cx="8802744" cy="49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Прямоугольник 40"/>
          <p:cNvSpPr/>
          <p:nvPr/>
        </p:nvSpPr>
        <p:spPr>
          <a:xfrm>
            <a:off x="5714961" y="57587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endParaRPr lang="ru-RU" dirty="0"/>
          </a:p>
        </p:txBody>
      </p:sp>
      <p:pic>
        <p:nvPicPr>
          <p:cNvPr id="42" name="Picture 10" descr="Dictionary clipart 2 » Clipart Station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127" y="2082597"/>
            <a:ext cx="2395039" cy="27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26943" y="2301506"/>
            <a:ext cx="6053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err="1" smtClean="0">
                <a:solidFill>
                  <a:schemeClr val="tx2">
                    <a:lumMod val="75000"/>
                  </a:schemeClr>
                </a:solidFill>
              </a:rPr>
              <a:t>Дражнилка</a:t>
            </a:r>
            <a:r>
              <a:rPr lang="uk-UA" sz="3600" b="1" dirty="0" smtClean="0">
                <a:solidFill>
                  <a:schemeClr val="tx2">
                    <a:lumMod val="75000"/>
                  </a:schemeClr>
                </a:solidFill>
              </a:rPr>
              <a:t>, шкодливий, прізвисько, нісенітниця, прикро, намір, дошкульний, образливий, гарячково. </a:t>
            </a:r>
            <a:endParaRPr lang="uk-UA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34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8389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</a:t>
            </a:r>
            <a:r>
              <a:rPr lang="uk-UA" sz="2000" b="1" dirty="0" smtClean="0">
                <a:solidFill>
                  <a:schemeClr val="bg1"/>
                </a:solidFill>
              </a:rPr>
              <a:t>2. Поясни, як ти розумієш значення поданих слів.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4194" y="572592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«Малюю словом»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2</a:t>
            </a:r>
            <a:r>
              <a:rPr lang="ru-RU" sz="28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27" name="Picture 4" descr="Разные картинки - Картинки - Фотоальбом, текстуры, обои, картинки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6717" y="1456402"/>
            <a:ext cx="8746193" cy="49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Прямоугольник 40"/>
          <p:cNvSpPr/>
          <p:nvPr/>
        </p:nvSpPr>
        <p:spPr>
          <a:xfrm>
            <a:off x="5714961" y="57587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endParaRPr lang="ru-RU" dirty="0"/>
          </a:p>
        </p:txBody>
      </p:sp>
      <p:pic>
        <p:nvPicPr>
          <p:cNvPr id="42" name="Picture 10" descr="Dictionary clipart 2 » Clipart Station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722" y="2082597"/>
            <a:ext cx="2395039" cy="27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37162" y="2478494"/>
            <a:ext cx="66078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chemeClr val="tx2">
                    <a:lumMod val="75000"/>
                  </a:schemeClr>
                </a:solidFill>
              </a:rPr>
              <a:t>Дражнилка</a:t>
            </a:r>
            <a:r>
              <a:rPr lang="uk-UA" sz="2400" b="1" dirty="0" smtClean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дошкульні слова, які говорять, для того щоб когось </a:t>
            </a:r>
            <a:r>
              <a:rPr lang="uk-UA" sz="2400" dirty="0" smtClean="0">
                <a:solidFill>
                  <a:schemeClr val="tx2">
                    <a:lumMod val="75000"/>
                  </a:schemeClr>
                </a:solidFill>
              </a:rPr>
              <a:t>образити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uk-UA" sz="2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uk-UA" sz="2400" b="1" dirty="0" smtClean="0">
                <a:solidFill>
                  <a:schemeClr val="tx2">
                    <a:lumMod val="75000"/>
                  </a:schemeClr>
                </a:solidFill>
              </a:rPr>
              <a:t>Шкодливий – </a:t>
            </a:r>
            <a:r>
              <a:rPr lang="uk-UA" sz="2400" dirty="0" smtClean="0">
                <a:solidFill>
                  <a:schemeClr val="tx2">
                    <a:lumMod val="75000"/>
                  </a:schemeClr>
                </a:solidFill>
              </a:rPr>
              <a:t>який завдає або може завдати шкоди здоров'ю, негативно впливає на когось, щось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uk-UA" sz="2400" b="1" dirty="0">
                <a:solidFill>
                  <a:schemeClr val="tx2">
                    <a:lumMod val="75000"/>
                  </a:schemeClr>
                </a:solidFill>
              </a:rPr>
              <a:t>Намір – </a:t>
            </a:r>
            <a:r>
              <a:rPr lang="uk-UA" sz="2400" dirty="0" smtClean="0">
                <a:solidFill>
                  <a:schemeClr val="tx2">
                    <a:lumMod val="75000"/>
                  </a:schemeClr>
                </a:solidFill>
              </a:rPr>
              <a:t>задум, бажання зробити що-небудь</a:t>
            </a:r>
            <a:r>
              <a:rPr lang="ru-RU" dirty="0" smtClean="0"/>
              <a:t>.</a:t>
            </a:r>
            <a:r>
              <a:rPr lang="ru-RU" dirty="0"/>
              <a:t> </a:t>
            </a:r>
            <a:endParaRPr lang="uk-UA" sz="24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uk-UA" sz="24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9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8389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</a:t>
            </a:r>
            <a:r>
              <a:rPr lang="uk-UA" sz="2000" b="1" dirty="0" smtClean="0">
                <a:solidFill>
                  <a:schemeClr val="bg1"/>
                </a:solidFill>
              </a:rPr>
              <a:t>2. Поясни, як ти розумієш значення поданих слів.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4194" y="572592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«Малюю словом»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2</a:t>
            </a:r>
            <a:r>
              <a:rPr lang="ru-RU" sz="28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27" name="Picture 4" descr="Разные картинки - Картинки - Фотоальбом, текстуры, обои, картинки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6717" y="1456402"/>
            <a:ext cx="8746193" cy="49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Прямоугольник 40"/>
          <p:cNvSpPr/>
          <p:nvPr/>
        </p:nvSpPr>
        <p:spPr>
          <a:xfrm>
            <a:off x="5714961" y="57587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endParaRPr lang="ru-RU" dirty="0"/>
          </a:p>
        </p:txBody>
      </p:sp>
      <p:pic>
        <p:nvPicPr>
          <p:cNvPr id="42" name="Picture 10" descr="Dictionary clipart 2 » Clipart Station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722" y="2082597"/>
            <a:ext cx="2395039" cy="27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37162" y="2453422"/>
            <a:ext cx="66078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>
                <a:solidFill>
                  <a:schemeClr val="tx2">
                    <a:lumMod val="75000"/>
                  </a:schemeClr>
                </a:solidFill>
              </a:rPr>
              <a:t>Горячково</a:t>
            </a:r>
            <a:r>
              <a:rPr lang="uk-UA" sz="2400" b="1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uk-UA" sz="2400" dirty="0" err="1">
                <a:solidFill>
                  <a:schemeClr val="tx2">
                    <a:lumMod val="75000"/>
                  </a:schemeClr>
                </a:solidFill>
              </a:rPr>
              <a:t>хворобливо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-збудливо, нервово, надмірно поспішно.</a:t>
            </a:r>
          </a:p>
          <a:p>
            <a:r>
              <a:rPr lang="uk-UA" sz="2400" b="1" dirty="0" smtClean="0">
                <a:solidFill>
                  <a:schemeClr val="tx2">
                    <a:lumMod val="75000"/>
                  </a:schemeClr>
                </a:solidFill>
              </a:rPr>
              <a:t>Нісенітниця -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щось безглузде, нерозумне, без усякого змісту, дурниця</a:t>
            </a:r>
            <a:r>
              <a:rPr lang="uk-UA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uk-UA" sz="2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uk-UA" sz="2400" b="1" dirty="0" smtClean="0">
                <a:solidFill>
                  <a:schemeClr val="tx2">
                    <a:lumMod val="75000"/>
                  </a:schemeClr>
                </a:solidFill>
              </a:rPr>
              <a:t>Дошкульний -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той, який викликає, спричиняє біль, ображає кого-небудь уїдливими словами; їдкий, </a:t>
            </a:r>
            <a:r>
              <a:rPr lang="uk-UA" sz="2400" dirty="0" err="1" smtClean="0">
                <a:solidFill>
                  <a:schemeClr val="tx2">
                    <a:lumMod val="75000"/>
                  </a:schemeClr>
                </a:solidFill>
              </a:rPr>
              <a:t>злобнонасмішкуватий</a:t>
            </a:r>
            <a:r>
              <a:rPr lang="uk-UA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68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Скругленный прямоугольник 32"/>
          <p:cNvSpPr/>
          <p:nvPr/>
        </p:nvSpPr>
        <p:spPr>
          <a:xfrm>
            <a:off x="6447388" y="1639194"/>
            <a:ext cx="5181893" cy="4456805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5"/>
            <a:ext cx="8732066" cy="68715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Емоційне налаштування.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33336" y="2159436"/>
            <a:ext cx="4822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Якщо друг у тебе є,</a:t>
            </a:r>
          </a:p>
          <a:p>
            <a:pPr algn="ctr"/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Життя радісним стає.</a:t>
            </a:r>
          </a:p>
          <a:p>
            <a:pPr algn="ctr"/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Разом можна все зробити,</a:t>
            </a:r>
          </a:p>
          <a:p>
            <a:pPr algn="ctr"/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Тож без друга не прожити.</a:t>
            </a:r>
            <a:endParaRPr lang="uk-UA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2" descr="Снег идет-счастливая примета - Зима картинки - Анимационные блестящие  картинки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156" y="1381527"/>
            <a:ext cx="5292015" cy="398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Окно 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843" y="1361284"/>
            <a:ext cx="5830643" cy="402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Похожее изображение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704" y="3193283"/>
            <a:ext cx="2628114" cy="33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4720" y="3080056"/>
            <a:ext cx="2380068" cy="34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9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8389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</a:t>
            </a:r>
            <a:r>
              <a:rPr lang="uk-UA" sz="2000" b="1" dirty="0" smtClean="0">
                <a:solidFill>
                  <a:schemeClr val="bg1"/>
                </a:solidFill>
              </a:rPr>
              <a:t>2. Поясни, як ти розумієш значення поданих слів.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4194" y="572592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«Малюю словом»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2</a:t>
            </a:r>
            <a:r>
              <a:rPr lang="ru-RU" sz="28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27" name="Picture 4" descr="Разные картинки - Картинки - Фотоальбом, текстуры, обои, картинки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6717" y="1456402"/>
            <a:ext cx="8746193" cy="49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Прямоугольник 40"/>
          <p:cNvSpPr/>
          <p:nvPr/>
        </p:nvSpPr>
        <p:spPr>
          <a:xfrm>
            <a:off x="5714961" y="57587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endParaRPr lang="ru-RU" dirty="0"/>
          </a:p>
        </p:txBody>
      </p:sp>
      <p:pic>
        <p:nvPicPr>
          <p:cNvPr id="42" name="Picture 10" descr="Dictionary clipart 2 » Clipart Station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722" y="2082597"/>
            <a:ext cx="2395039" cy="27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37162" y="2391049"/>
            <a:ext cx="66078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tx2">
                    <a:lumMod val="75000"/>
                  </a:schemeClr>
                </a:solidFill>
              </a:rPr>
              <a:t>Прикро –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неприємно.</a:t>
            </a:r>
          </a:p>
          <a:p>
            <a:r>
              <a:rPr lang="uk-UA" sz="2400" b="1" dirty="0" smtClean="0">
                <a:solidFill>
                  <a:schemeClr val="tx2">
                    <a:lumMod val="75000"/>
                  </a:schemeClr>
                </a:solidFill>
              </a:rPr>
              <a:t>Образливий -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слово або вчинок, які викликають почуття гіркоти, </a:t>
            </a:r>
            <a:r>
              <a:rPr lang="uk-UA" sz="2400" dirty="0" smtClean="0">
                <a:solidFill>
                  <a:schemeClr val="tx2">
                    <a:lumMod val="75000"/>
                  </a:schemeClr>
                </a:solidFill>
              </a:rPr>
              <a:t>досади.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uk-UA" sz="2400" b="1" dirty="0" smtClean="0">
                <a:solidFill>
                  <a:schemeClr val="tx2">
                    <a:lumMod val="75000"/>
                  </a:schemeClr>
                </a:solidFill>
              </a:rPr>
              <a:t>Прізвисько </a:t>
            </a:r>
            <a:r>
              <a:rPr lang="uk-UA" sz="2400" b="1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найменування, яке іноді дається людині (крім справжнього прізвища та імені) і вказує на яку-небудь рису її характеру, зовнішності, діяльності, звичок.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uk-UA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2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inging microphone cartoon character design Vector Image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3664" y="2098732"/>
            <a:ext cx="2383675" cy="340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Скругленная прямоугольная выноска 14"/>
          <p:cNvSpPr/>
          <p:nvPr/>
        </p:nvSpPr>
        <p:spPr>
          <a:xfrm>
            <a:off x="3330724" y="1960197"/>
            <a:ext cx="8350370" cy="4250821"/>
          </a:xfrm>
          <a:prstGeom prst="wedgeRoundRectCallout">
            <a:avLst>
              <a:gd name="adj1" fmla="val -59294"/>
              <a:gd name="adj2" fmla="val -47625"/>
              <a:gd name="adj3" fmla="val 16667"/>
            </a:avLst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600" b="1" i="1" dirty="0" smtClean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10530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Завдання 3. Разом з однокласниками й однокласницями обговоріть ситуацію, описану в тексті, за поданими запитаннями.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Зображення &quot;Дівчина-Осінь&quot; 63х80 см"/>
          <p:cNvSpPr>
            <a:spLocks noChangeAspect="1" noChangeArrowheads="1"/>
          </p:cNvSpPr>
          <p:nvPr/>
        </p:nvSpPr>
        <p:spPr bwMode="auto">
          <a:xfrm>
            <a:off x="1609500" y="-508451"/>
            <a:ext cx="112005" cy="1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0063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«Малюю словом»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29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493474" y="2098732"/>
            <a:ext cx="80449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uk-UA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 думаєте, чому Толик придумував </a:t>
            </a:r>
            <a:r>
              <a:rPr lang="uk-UA" sz="2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дражнилки</a:t>
            </a:r>
            <a:r>
              <a:rPr lang="uk-UA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</a:p>
          <a:p>
            <a:pPr marL="514350" indent="-514350">
              <a:buAutoNum type="arabicPeriod"/>
            </a:pPr>
            <a:r>
              <a:rPr lang="uk-UA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 сподобалось вам, що Вітя так легко пробачив Толикові образу?</a:t>
            </a:r>
          </a:p>
          <a:p>
            <a:pPr marL="514350" indent="-514350">
              <a:buAutoNum type="arabicPeriod"/>
            </a:pPr>
            <a:r>
              <a:rPr lang="uk-UA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 вважаєте ви Вітю слабкодухим?</a:t>
            </a:r>
          </a:p>
          <a:p>
            <a:pPr marL="514350" indent="-514350">
              <a:buAutoNum type="arabicPeriod"/>
            </a:pPr>
            <a:r>
              <a:rPr lang="uk-UA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Як, на вашу думку, можна було провчити Толика?</a:t>
            </a:r>
          </a:p>
          <a:p>
            <a:pPr marL="514350" indent="-514350">
              <a:buAutoNum type="arabicPeriod"/>
            </a:pPr>
            <a:r>
              <a:rPr lang="uk-UA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 зрозумів Толик, що вигадування </a:t>
            </a:r>
            <a:r>
              <a:rPr lang="uk-UA" sz="2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дражнилок</a:t>
            </a:r>
            <a:r>
              <a:rPr lang="uk-UA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погана справа?</a:t>
            </a:r>
          </a:p>
          <a:p>
            <a:pPr marL="514350" indent="-514350">
              <a:buAutoNum type="arabicPeriod"/>
            </a:pPr>
            <a:r>
              <a:rPr lang="uk-UA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 би ви вчинили на місці Віті?</a:t>
            </a:r>
          </a:p>
          <a:p>
            <a:pPr marL="514350" indent="-514350">
              <a:buAutoNum type="arabicPeriod"/>
            </a:pPr>
            <a:r>
              <a:rPr lang="uk-UA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Кому з вас доводилось потрапляти в подібну ситуацію? Як ви з неї виходили?</a:t>
            </a:r>
          </a:p>
          <a:p>
            <a:pPr marL="514350" indent="-514350">
              <a:buAutoNum type="arabicPeriod"/>
            </a:pPr>
            <a:endParaRPr lang="uk-UA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79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93987"/>
            <a:ext cx="8732066" cy="83436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Завдання </a:t>
            </a:r>
            <a:r>
              <a:rPr lang="uk-UA" sz="2000" b="1" dirty="0">
                <a:solidFill>
                  <a:schemeClr val="bg1"/>
                </a:solidFill>
              </a:rPr>
              <a:t>4</a:t>
            </a:r>
            <a:r>
              <a:rPr lang="uk-UA" sz="2000" b="1" dirty="0" smtClean="0">
                <a:solidFill>
                  <a:schemeClr val="bg1"/>
                </a:solidFill>
              </a:rPr>
              <a:t>. </a:t>
            </a:r>
            <a:r>
              <a:rPr lang="uk-UA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Розкажи, як ти оцінюєш поведінку кожного хлопчика. Можеш скористатися запитаннями.</a:t>
            </a:r>
            <a:endParaRPr lang="uk-UA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Зображення &quot;Дівчина-Осінь&quot; 63х80 см"/>
          <p:cNvSpPr>
            <a:spLocks noChangeAspect="1" noChangeArrowheads="1"/>
          </p:cNvSpPr>
          <p:nvPr/>
        </p:nvSpPr>
        <p:spPr bwMode="auto">
          <a:xfrm>
            <a:off x="1609500" y="-508451"/>
            <a:ext cx="112005" cy="1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0820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«Малюю словом»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29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0" name="Скругленная прямоугольная выноска 19"/>
          <p:cNvSpPr/>
          <p:nvPr/>
        </p:nvSpPr>
        <p:spPr>
          <a:xfrm>
            <a:off x="3657600" y="1766988"/>
            <a:ext cx="7832784" cy="4289465"/>
          </a:xfrm>
          <a:prstGeom prst="wedgeRoundRectCallout">
            <a:avLst>
              <a:gd name="adj1" fmla="val -56697"/>
              <a:gd name="adj2" fmla="val -49474"/>
              <a:gd name="adj3" fmla="val 16667"/>
            </a:avLst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4800" b="1" i="1" dirty="0" smtClean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916392" y="1865006"/>
            <a:ext cx="7315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Яким був Толик?</a:t>
            </a:r>
          </a:p>
          <a:p>
            <a:pPr marL="742950" indent="-742950">
              <a:buAutoNum type="arabicPeriod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Чим він образив Вітю?</a:t>
            </a:r>
          </a:p>
          <a:p>
            <a:pPr marL="742950" indent="-742950">
              <a:buAutoNum type="arabicPeriod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Яким був Вітя?</a:t>
            </a:r>
          </a:p>
          <a:p>
            <a:pPr marL="742950" indent="-742950">
              <a:buAutoNum type="arabicPeriod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 він поставився до образи Толика?</a:t>
            </a:r>
          </a:p>
          <a:p>
            <a:pPr marL="742950" indent="-742950">
              <a:buAutoNum type="arabicPeriod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 хлопчички помирилися?</a:t>
            </a:r>
          </a:p>
          <a:p>
            <a:pPr marL="742950" indent="-742950">
              <a:buAutoNum type="arabicPeriod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 зрозумів Толик, що поводився з Вітею погано?</a:t>
            </a:r>
          </a:p>
          <a:p>
            <a:pPr marL="742950" indent="-742950">
              <a:buAutoNum type="arabicPeriod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 правильно, на твою думку, вчинив Вітя?</a:t>
            </a:r>
          </a:p>
          <a:p>
            <a:pPr marL="742950" indent="-742950">
              <a:buAutoNum type="arabicPeriod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 вважаєш, чим краще відповідати на зло – злом чи добром? </a:t>
            </a:r>
          </a:p>
        </p:txBody>
      </p:sp>
      <p:pic>
        <p:nvPicPr>
          <p:cNvPr id="10" name="Picture 2" descr="Image clipart Journaliste de nouvelles tenue de script et un microphon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100" y="1761076"/>
            <a:ext cx="2044483" cy="45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8389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Довідка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4194" y="572592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«Малюю словом»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30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27" name="Picture 4" descr="Разные картинки - Картинки - Фотоальбом, текстуры, обои, картинки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068" y="1456402"/>
            <a:ext cx="8335842" cy="49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376895" y="2440129"/>
            <a:ext cx="6096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i="1" dirty="0" smtClean="0">
                <a:solidFill>
                  <a:srgbClr val="FF00FF"/>
                </a:solidFill>
              </a:rPr>
              <a:t>Довідка: </a:t>
            </a:r>
            <a:r>
              <a:rPr lang="uk-UA" sz="3200" b="1" dirty="0" smtClean="0"/>
              <a:t>шкодливий, доброзичливий, стриманий, задерикуватий, знахабнілий, </a:t>
            </a:r>
            <a:r>
              <a:rPr lang="uk-UA" sz="3200" b="1" dirty="0" err="1" smtClean="0"/>
              <a:t>миролюбивий</a:t>
            </a:r>
            <a:r>
              <a:rPr lang="uk-UA" sz="3200" b="1" dirty="0" smtClean="0"/>
              <a:t>, безжальний, добрий.</a:t>
            </a:r>
            <a:r>
              <a:rPr lang="uk-UA" sz="3200" b="1" i="1" dirty="0" smtClean="0">
                <a:solidFill>
                  <a:srgbClr val="FF00FF"/>
                </a:solidFill>
              </a:rPr>
              <a:t> </a:t>
            </a:r>
            <a:endParaRPr lang="uk-UA" sz="3200" b="1" i="1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5714961" y="57587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endParaRPr lang="ru-RU" dirty="0"/>
          </a:p>
        </p:txBody>
      </p:sp>
      <p:pic>
        <p:nvPicPr>
          <p:cNvPr id="42" name="Picture 10" descr="Dictionary clipart 2 » Clipart Station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127" y="2082597"/>
            <a:ext cx="2395039" cy="27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3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News reporter and professional cameraman - Download Free Vectors, Clipart  Graphics &amp; Vector Ar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154054" y="1637992"/>
            <a:ext cx="2211175" cy="470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512345"/>
            <a:ext cx="8732066" cy="7870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</a:t>
            </a:r>
            <a:r>
              <a:rPr lang="uk-UA" sz="2000" b="1" dirty="0" smtClean="0">
                <a:solidFill>
                  <a:schemeClr val="bg1"/>
                </a:solidFill>
              </a:rPr>
              <a:t>5. Підготуйся до складеної розповіді. </a:t>
            </a:r>
            <a:r>
              <a:rPr lang="uk-UA" sz="2000" b="1" dirty="0" err="1" smtClean="0">
                <a:solidFill>
                  <a:schemeClr val="bg1"/>
                </a:solidFill>
              </a:rPr>
              <a:t>Випиши</a:t>
            </a:r>
            <a:r>
              <a:rPr lang="uk-UA" sz="2000" b="1" dirty="0" smtClean="0">
                <a:solidFill>
                  <a:schemeClr val="bg1"/>
                </a:solidFill>
              </a:rPr>
              <a:t> з довідки слова, які характеризують кожного хлопчика.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Зображення &quot;Дівчина-Осінь&quot; 63х80 см"/>
          <p:cNvSpPr>
            <a:spLocks noChangeAspect="1" noChangeArrowheads="1"/>
          </p:cNvSpPr>
          <p:nvPr/>
        </p:nvSpPr>
        <p:spPr bwMode="auto">
          <a:xfrm>
            <a:off x="1609500" y="-508451"/>
            <a:ext cx="112005" cy="1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«Малюю словом»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30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4072595" y="2052060"/>
            <a:ext cx="7486801" cy="3210053"/>
          </a:xfrm>
          <a:prstGeom prst="wedgeRoundRectCallout">
            <a:avLst>
              <a:gd name="adj1" fmla="val -57841"/>
              <a:gd name="adj2" fmla="val -50148"/>
              <a:gd name="adj3" fmla="val 16667"/>
            </a:avLst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600" b="1" i="1" dirty="0" smtClean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433977" y="2311360"/>
            <a:ext cx="7460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Вітя - </a:t>
            </a:r>
            <a:endParaRPr lang="uk-UA" sz="3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848709" y="2311360"/>
            <a:ext cx="53576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</a:t>
            </a: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оброзичливий, стриманий,</a:t>
            </a:r>
          </a:p>
          <a:p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</a:t>
            </a: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иролюбний, добрий.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433977" y="3548547"/>
            <a:ext cx="7460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Толик -</a:t>
            </a:r>
            <a:endParaRPr lang="uk-UA" sz="3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848709" y="3548547"/>
            <a:ext cx="60456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</a:t>
            </a: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кодливий, задерикуватий, знахабнілий, безжальний.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39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 clipart Journaliste de nouvelles tenue de script et un microphon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8777" y="1637992"/>
            <a:ext cx="2044483" cy="45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93987"/>
            <a:ext cx="8732066" cy="79454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Завдання </a:t>
            </a:r>
            <a:r>
              <a:rPr lang="uk-UA" sz="2000" b="1" dirty="0">
                <a:solidFill>
                  <a:schemeClr val="bg1"/>
                </a:solidFill>
              </a:rPr>
              <a:t>6</a:t>
            </a:r>
            <a:r>
              <a:rPr lang="uk-UA" sz="2000" b="1" dirty="0" smtClean="0">
                <a:solidFill>
                  <a:schemeClr val="bg1"/>
                </a:solidFill>
              </a:rPr>
              <a:t>. Запиши свою розповідь. Пригадай, Як треба записувати </a:t>
            </a: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кожну частину тексту? Зразок тексту.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Зображення &quot;Дівчина-Осінь&quot; 63х80 см"/>
          <p:cNvSpPr>
            <a:spLocks noChangeAspect="1" noChangeArrowheads="1"/>
          </p:cNvSpPr>
          <p:nvPr/>
        </p:nvSpPr>
        <p:spPr bwMode="auto">
          <a:xfrm>
            <a:off x="1609500" y="-508451"/>
            <a:ext cx="112005" cy="1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«Малюю словом»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30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91165" y="1533465"/>
            <a:ext cx="859251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uk-UA" sz="2800" b="1" dirty="0">
                <a:solidFill>
                  <a:srgbClr val="000000"/>
                </a:solidFill>
                <a:ea typeface="Times New Roman" panose="02020603050405020304" pitchFamily="18" charset="0"/>
              </a:rPr>
              <a:t>Як краще </a:t>
            </a:r>
            <a:r>
              <a:rPr lang="uk-UA" sz="2800" b="1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провчити?</a:t>
            </a:r>
          </a:p>
          <a:p>
            <a:r>
              <a:rPr lang="uk-UA" sz="2800" dirty="0" smtClean="0"/>
              <a:t>     Толик </a:t>
            </a:r>
            <a:r>
              <a:rPr lang="uk-UA" sz="2800" dirty="0"/>
              <a:t>був задерикуватим </a:t>
            </a:r>
            <a:r>
              <a:rPr lang="uk-UA" sz="2800" dirty="0" smtClean="0"/>
              <a:t>хлопчиком</a:t>
            </a:r>
            <a:r>
              <a:rPr lang="uk-UA" sz="2800" dirty="0"/>
              <a:t>. Всім дітям у дворі він придумував прізвиська. Мало не довів до сліз Вітю, склавши про нього образливу </a:t>
            </a:r>
            <a:r>
              <a:rPr lang="uk-UA" sz="2800" dirty="0" err="1"/>
              <a:t>дражнилку</a:t>
            </a:r>
            <a:r>
              <a:rPr lang="uk-UA" sz="2800" dirty="0"/>
              <a:t>, з якої сміялися всі діти.</a:t>
            </a:r>
            <a:endParaRPr lang="ru-RU" sz="2800" dirty="0"/>
          </a:p>
          <a:p>
            <a:r>
              <a:rPr lang="uk-UA" sz="2800" dirty="0" smtClean="0"/>
              <a:t>     Вітя </a:t>
            </a:r>
            <a:r>
              <a:rPr lang="uk-UA" sz="2800" dirty="0"/>
              <a:t>ж навпаки – доброзичливий і стриманий. Йому було дуже прикро від такої поведінки Толі</a:t>
            </a:r>
            <a:r>
              <a:rPr lang="uk-UA" sz="2800" dirty="0" smtClean="0"/>
              <a:t>. Хлопчик </a:t>
            </a:r>
            <a:r>
              <a:rPr lang="uk-UA" sz="2800" dirty="0"/>
              <a:t>вирішив помститися своєму образнику. Він намагався придумати і на нього якусь дошкульну </a:t>
            </a:r>
            <a:r>
              <a:rPr lang="uk-UA" sz="2800" dirty="0" err="1"/>
              <a:t>дражнилку</a:t>
            </a:r>
            <a:r>
              <a:rPr lang="uk-UA" sz="2800" dirty="0"/>
              <a:t>. Та всі його спроби були марні. Прізвиська виходили зовсім необразливі.</a:t>
            </a:r>
            <a:endParaRPr lang="ru-RU" sz="2800" dirty="0"/>
          </a:p>
          <a:p>
            <a:r>
              <a:rPr lang="uk-UA" sz="2000" dirty="0" smtClean="0"/>
              <a:t>    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5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 clipart Journaliste de nouvelles tenue de script et un microphon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8777" y="1637992"/>
            <a:ext cx="2044483" cy="45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93987"/>
            <a:ext cx="8732066" cy="79454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Завдання </a:t>
            </a:r>
            <a:r>
              <a:rPr lang="uk-UA" sz="2000" b="1" dirty="0">
                <a:solidFill>
                  <a:schemeClr val="bg1"/>
                </a:solidFill>
              </a:rPr>
              <a:t>6</a:t>
            </a:r>
            <a:r>
              <a:rPr lang="uk-UA" sz="2000" b="1" dirty="0" smtClean="0">
                <a:solidFill>
                  <a:schemeClr val="bg1"/>
                </a:solidFill>
              </a:rPr>
              <a:t>. Запиши свою розповідь. Пригадай, Як треба записувати </a:t>
            </a: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кожну частину тексту? Зразок тексту.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Зображення &quot;Дівчина-Осінь&quot; 63х80 см"/>
          <p:cNvSpPr>
            <a:spLocks noChangeAspect="1" noChangeArrowheads="1"/>
          </p:cNvSpPr>
          <p:nvPr/>
        </p:nvSpPr>
        <p:spPr bwMode="auto">
          <a:xfrm>
            <a:off x="1609500" y="-508451"/>
            <a:ext cx="112005" cy="1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«Малюю словом»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30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91165" y="1533465"/>
            <a:ext cx="85925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spcAft>
                <a:spcPts val="0"/>
              </a:spcAft>
            </a:pPr>
            <a:r>
              <a:rPr lang="uk-UA" sz="2800" dirty="0" smtClean="0"/>
              <a:t>Коли </a:t>
            </a:r>
            <a:r>
              <a:rPr lang="uk-UA" sz="2800" dirty="0"/>
              <a:t>їм довелося знову зустрітися, миролюбному Віті зовсім </a:t>
            </a:r>
            <a:r>
              <a:rPr lang="uk-UA" sz="2800" dirty="0" err="1"/>
              <a:t>перехотілося</a:t>
            </a:r>
            <a:r>
              <a:rPr lang="uk-UA" sz="2800" dirty="0"/>
              <a:t> говорити образливі слова. Натомість він запропонував Толику погратися з </a:t>
            </a:r>
            <a:r>
              <a:rPr lang="uk-UA" sz="2800" dirty="0" err="1"/>
              <a:t>м’ячем</a:t>
            </a:r>
            <a:r>
              <a:rPr lang="uk-UA" sz="2800" dirty="0" smtClean="0"/>
              <a:t>. Толя </a:t>
            </a:r>
            <a:r>
              <a:rPr lang="uk-UA" sz="2800" dirty="0"/>
              <a:t>був дуже здивований такій поведінці товариша. Він зрозумів свою помилку і більше ніколи не згадував ту неприємну </a:t>
            </a:r>
            <a:r>
              <a:rPr lang="uk-UA" sz="2800" dirty="0" err="1"/>
              <a:t>дражнилку</a:t>
            </a:r>
            <a:r>
              <a:rPr lang="uk-UA" sz="2800" dirty="0"/>
              <a:t>.</a:t>
            </a:r>
            <a:endParaRPr lang="ru-RU" sz="2800" dirty="0"/>
          </a:p>
          <a:p>
            <a:r>
              <a:rPr lang="uk-UA" sz="2800" dirty="0" smtClean="0"/>
              <a:t>     Я </a:t>
            </a:r>
            <a:r>
              <a:rPr lang="uk-UA" sz="2800" dirty="0"/>
              <a:t>вважаю, що Вітя вчинив правильно, не давши можливості злу перебороти добро. Коли людина робить добро іншій людині, то від цього приємно їм обом. Я вірю, що хлопці стануть хорошими друзями.</a:t>
            </a:r>
            <a:endParaRPr lang="ru-RU" sz="2800" dirty="0"/>
          </a:p>
          <a:p>
            <a:pPr indent="450215">
              <a:spcAft>
                <a:spcPts val="0"/>
              </a:spcAft>
            </a:pP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0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Мальчики играют в футбол на поле | Бесплатно векторы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1974" y="1792007"/>
            <a:ext cx="4426425" cy="2941523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30306"/>
            <a:ext cx="8732066" cy="91803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Завдання 7. </a:t>
            </a:r>
            <a:r>
              <a:rPr lang="uk-UA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Прочитай свою розповідь. Якщо знайдеш помилки – виправ їх.</a:t>
            </a:r>
            <a:endParaRPr lang="uk-UA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Зображення &quot;Дівчина-Осінь&quot; 63х80 см"/>
          <p:cNvSpPr>
            <a:spLocks noChangeAspect="1" noChangeArrowheads="1"/>
          </p:cNvSpPr>
          <p:nvPr/>
        </p:nvSpPr>
        <p:spPr bwMode="auto">
          <a:xfrm>
            <a:off x="1609500" y="-508451"/>
            <a:ext cx="112005" cy="1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«Малюю словом»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31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54099" y="1637992"/>
            <a:ext cx="5150757" cy="3257981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4800" b="1" i="1" dirty="0" smtClean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454773" y="2108607"/>
            <a:ext cx="4349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Прочитай </a:t>
            </a:r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свою розповідь. </a:t>
            </a:r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Якщо знайдеш помилки – </a:t>
            </a:r>
            <a:endParaRPr lang="uk-UA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виправ </a:t>
            </a:r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їх.</a:t>
            </a:r>
          </a:p>
        </p:txBody>
      </p:sp>
      <p:pic>
        <p:nvPicPr>
          <p:cNvPr id="11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93769" y="2979263"/>
            <a:ext cx="2277106" cy="32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7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67833"/>
            <a:ext cx="8732066" cy="7058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8</a:t>
            </a:r>
            <a:r>
              <a:rPr lang="uk-UA" sz="2000" b="1" dirty="0" smtClean="0">
                <a:solidFill>
                  <a:schemeClr val="bg1"/>
                </a:solidFill>
              </a:rPr>
              <a:t>.  Намалюйте </a:t>
            </a:r>
            <a:r>
              <a:rPr lang="uk-UA" sz="2000" b="1" dirty="0">
                <a:solidFill>
                  <a:schemeClr val="bg1"/>
                </a:solidFill>
              </a:rPr>
              <a:t>кольоровими олівцями ілюстрацію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до </a:t>
            </a:r>
            <a:r>
              <a:rPr lang="uk-UA" sz="2000" b="1" dirty="0" smtClean="0">
                <a:solidFill>
                  <a:schemeClr val="bg1"/>
                </a:solidFill>
              </a:rPr>
              <a:t>свого твору.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«Малюю словом»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  <a:endParaRPr lang="uk-UA" b="1" dirty="0">
              <a:solidFill>
                <a:schemeClr val="bg1"/>
              </a:solidFill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31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2290" name="Picture 2" descr="Рисунки детей: стоковые картинки, бесплатные, роялти-фри фото Рисунки детей  | Depositphoto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4827" b="-1"/>
          <a:stretch/>
        </p:blipFill>
        <p:spPr bwMode="auto">
          <a:xfrm>
            <a:off x="1609500" y="1514350"/>
            <a:ext cx="9889106" cy="4955928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53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</a:t>
            </a:r>
            <a:r>
              <a:rPr lang="uk-UA" sz="2000" b="1" dirty="0" smtClean="0"/>
              <a:t>»</a:t>
            </a:r>
            <a:endParaRPr lang="uk-UA" sz="2000" b="1" dirty="0"/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59972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Психологічна настанова на урок. Вправа «</a:t>
            </a:r>
            <a:r>
              <a:rPr lang="uk-UA" sz="2000" b="1" dirty="0" err="1">
                <a:solidFill>
                  <a:schemeClr val="bg1"/>
                </a:solidFill>
              </a:rPr>
              <a:t>Самоналаштування</a:t>
            </a:r>
            <a:r>
              <a:rPr lang="uk-UA" sz="2000" b="1" dirty="0">
                <a:solidFill>
                  <a:schemeClr val="bg1"/>
                </a:solidFill>
              </a:rPr>
              <a:t>».</a:t>
            </a: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765884" y="3146442"/>
            <a:ext cx="50532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Я зможу сьогодні добре працювати на </a:t>
            </a:r>
            <a:r>
              <a:rPr lang="uk-UA" sz="3600" b="1" dirty="0" err="1">
                <a:solidFill>
                  <a:srgbClr val="FFFF00"/>
                </a:solidFill>
              </a:rPr>
              <a:t>уроці</a:t>
            </a:r>
            <a:r>
              <a:rPr lang="uk-UA" sz="3600" b="1" dirty="0">
                <a:solidFill>
                  <a:srgbClr val="FFFF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6239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Психологічна настанова на урок. Вправа «</a:t>
            </a:r>
            <a:r>
              <a:rPr lang="uk-UA" sz="2000" b="1" dirty="0" err="1">
                <a:solidFill>
                  <a:schemeClr val="bg1"/>
                </a:solidFill>
              </a:rPr>
              <a:t>Самоналаштування</a:t>
            </a:r>
            <a:r>
              <a:rPr lang="uk-UA" sz="2000" b="1" dirty="0">
                <a:solidFill>
                  <a:schemeClr val="bg1"/>
                </a:solidFill>
              </a:rPr>
              <a:t>».</a:t>
            </a: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57068" y="3460335"/>
            <a:ext cx="57397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solidFill>
                  <a:srgbClr val="FFFF00"/>
                </a:solidFill>
              </a:rPr>
              <a:t>Я – творча особистість!</a:t>
            </a:r>
          </a:p>
        </p:txBody>
      </p:sp>
    </p:spTree>
    <p:extLst>
      <p:ext uri="{BB962C8B-B14F-4D97-AF65-F5344CB8AC3E}">
        <p14:creationId xmlns:p14="http://schemas.microsoft.com/office/powerpoint/2010/main" val="4852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Психологічна настанова на урок. Вправа «</a:t>
            </a:r>
            <a:r>
              <a:rPr lang="uk-UA" sz="2000" b="1" dirty="0" err="1">
                <a:solidFill>
                  <a:schemeClr val="bg1"/>
                </a:solidFill>
              </a:rPr>
              <a:t>Самоналаштування</a:t>
            </a:r>
            <a:r>
              <a:rPr lang="uk-UA" sz="2000" b="1" dirty="0">
                <a:solidFill>
                  <a:schemeClr val="bg1"/>
                </a:solidFill>
              </a:rPr>
              <a:t>».</a:t>
            </a: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73721" y="3061967"/>
            <a:ext cx="50532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Я бажаю успіхів на </a:t>
            </a:r>
            <a:r>
              <a:rPr lang="uk-UA" sz="3600" b="1" dirty="0" err="1">
                <a:solidFill>
                  <a:srgbClr val="FFFF00"/>
                </a:solidFill>
              </a:rPr>
              <a:t>уроці</a:t>
            </a:r>
            <a:r>
              <a:rPr lang="uk-UA" sz="3600" b="1" dirty="0">
                <a:solidFill>
                  <a:srgbClr val="FFFF00"/>
                </a:solidFill>
              </a:rPr>
              <a:t> і собі, і всім однокласникам.</a:t>
            </a:r>
          </a:p>
        </p:txBody>
      </p:sp>
    </p:spTree>
    <p:extLst>
      <p:ext uri="{BB962C8B-B14F-4D97-AF65-F5344CB8AC3E}">
        <p14:creationId xmlns:p14="http://schemas.microsoft.com/office/powerpoint/2010/main" val="400168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Картинки по запросу &quot;клипарт учень&quot;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511284" y="2593117"/>
            <a:ext cx="2362923" cy="40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Актуалізація знань. Робота над загадкою.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626" y="1963867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20968253" flipH="1">
            <a:off x="3100247" y="1344666"/>
            <a:ext cx="6618243" cy="5024056"/>
          </a:xfrm>
          <a:prstGeom prst="cloudCallout">
            <a:avLst>
              <a:gd name="adj1" fmla="val 50193"/>
              <a:gd name="adj2" fmla="val -46954"/>
            </a:avLst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1642" y="1740301"/>
            <a:ext cx="46754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Знають і дорослі, й діти:</a:t>
            </a:r>
            <a:endParaRPr lang="ru-RU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Є безцінний скарб на світі.</a:t>
            </a:r>
            <a:endParaRPr lang="ru-RU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Скарб не можна цей купити,</a:t>
            </a:r>
            <a:endParaRPr lang="ru-RU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Його треба заслужити</a:t>
            </a:r>
            <a:endParaRPr lang="ru-RU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Добрим серцем, чесним, щирим,</a:t>
            </a:r>
            <a:endParaRPr lang="ru-RU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Відданим і незрадливим,</a:t>
            </a:r>
            <a:endParaRPr lang="ru-RU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Вмінням руку простягти</a:t>
            </a:r>
            <a:endParaRPr lang="ru-RU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в біді допомогти.</a:t>
            </a:r>
            <a:endParaRPr lang="ru-RU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Здогадались, про що йдеться?</a:t>
            </a:r>
            <a:endParaRPr lang="ru-RU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 чудовий скарб цей зветься?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3218" y="5494131"/>
            <a:ext cx="176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Дружба</a:t>
            </a:r>
            <a:endParaRPr lang="uk-UA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358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Актуалізація знань</a:t>
            </a:r>
            <a:r>
              <a:rPr lang="uk-UA" sz="2000" b="1" dirty="0" smtClean="0">
                <a:solidFill>
                  <a:schemeClr val="bg1"/>
                </a:solidFill>
              </a:rPr>
              <a:t>. Бесіда за темою «Дружба».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084571" y="2494815"/>
            <a:ext cx="2826787" cy="40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21367573" flipH="1">
            <a:off x="2317139" y="1682426"/>
            <a:ext cx="7575552" cy="4582005"/>
          </a:xfrm>
          <a:prstGeom prst="cloudCallout">
            <a:avLst>
              <a:gd name="adj1" fmla="val -53440"/>
              <a:gd name="adj2" fmla="val -35391"/>
            </a:avLst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91165" y="2254808"/>
            <a:ext cx="58275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Люди 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постійно спілкуються один з одним. Вони не можуть жити по-іншому. Кожен добре знає, як страшно бути самотнім. Добре, коли є 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товариші, друзі, приятелі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Як ви гадаєте, ці слова мають однакове значення чи різне.</a:t>
            </a:r>
            <a:endParaRPr lang="ru-RU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 descr="Три мальчика игры Клипарт | +1 566 198 клипартов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1228" y1="5669" x2="21228" y2="5669"/>
                        <a14:foregroundMark x1="2813" y1="12925" x2="2813" y2="12925"/>
                        <a14:foregroundMark x1="79795" y1="19501" x2="79795" y2="19501"/>
                        <a14:foregroundMark x1="48593" y1="49433" x2="48593" y2="49433"/>
                        <a14:foregroundMark x1="43478" y1="38549" x2="43478" y2="38549"/>
                        <a14:foregroundMark x1="34271" y1="92971" x2="34271" y2="92971"/>
                        <a14:foregroundMark x1="45013" y1="93424" x2="45013" y2="93424"/>
                        <a14:foregroundMark x1="58824" y1="93424" x2="58824" y2="92971"/>
                        <a14:foregroundMark x1="61637" y1="95465" x2="61637" y2="95465"/>
                        <a14:foregroundMark x1="49616" y1="95918" x2="49616" y2="95918"/>
                        <a14:foregroundMark x1="15857" y1="80726" x2="15857" y2="80726"/>
                        <a14:foregroundMark x1="41176" y1="95918" x2="41176" y2="95918"/>
                        <a14:foregroundMark x1="89514" y1="24036" x2="89514" y2="240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042" y="1431763"/>
            <a:ext cx="2714157" cy="306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2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Актуалізація знань</a:t>
            </a:r>
            <a:r>
              <a:rPr lang="uk-UA" sz="2000" b="1" dirty="0" smtClean="0">
                <a:solidFill>
                  <a:schemeClr val="bg1"/>
                </a:solidFill>
              </a:rPr>
              <a:t>. Бесіда за темою «Дружба».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15" y="2486949"/>
            <a:ext cx="2826787" cy="40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21367573" flipH="1">
            <a:off x="2554370" y="1510710"/>
            <a:ext cx="8805840" cy="4857902"/>
          </a:xfrm>
          <a:prstGeom prst="cloudCallout">
            <a:avLst>
              <a:gd name="adj1" fmla="val 52103"/>
              <a:gd name="adj2" fmla="val -38904"/>
            </a:avLst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91165" y="2112985"/>
            <a:ext cx="7089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Так, це слова-синоніми, а це означає, що вони близькі за значенням, але не однакові. З’ясуйте значення цих слів за словником. Яке з них означає тісні, близькі стосунки</a:t>
            </a:r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Так, це слово 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«друг». </a:t>
            </a:r>
            <a:endParaRPr lang="uk-UA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Доберіть 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антоніми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цього слова. </a:t>
            </a:r>
            <a:endParaRPr lang="uk-UA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8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uk-UA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Ворог, недруг).</a:t>
            </a:r>
            <a:endParaRPr lang="ru-RU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ru-RU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4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Актуалізація знань</a:t>
            </a:r>
            <a:r>
              <a:rPr lang="uk-UA" sz="2000" b="1" dirty="0" smtClean="0">
                <a:solidFill>
                  <a:schemeClr val="bg1"/>
                </a:solidFill>
              </a:rPr>
              <a:t>. Бесіда за темою «Дружба».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044430" y="2435190"/>
            <a:ext cx="2826787" cy="40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232427">
            <a:off x="622053" y="1374344"/>
            <a:ext cx="8805840" cy="4857902"/>
          </a:xfrm>
          <a:prstGeom prst="cloudCallout">
            <a:avLst>
              <a:gd name="adj1" fmla="val 52103"/>
              <a:gd name="adj2" fmla="val -38904"/>
            </a:avLst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0151" y="1952118"/>
            <a:ext cx="70896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Утворіть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спільнокореневі слова. </a:t>
            </a:r>
            <a:endParaRPr lang="uk-UA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uk-UA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Подруга, дружба, дружній, подружитися, дружелюбний</a:t>
            </a:r>
            <a:r>
              <a:rPr lang="uk-UA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 ж якості повинен мати справжній друг? </a:t>
            </a:r>
            <a:endParaRPr lang="uk-UA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uk-UA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Безкорисливість, чесність, вірність, взаємовиручка, </a:t>
            </a:r>
            <a:r>
              <a:rPr lang="uk-UA" sz="2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взаємопідтримка</a:t>
            </a:r>
            <a:r>
              <a:rPr lang="uk-UA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повага, довіра, доброта, справедлива критика, корисні поради</a:t>
            </a:r>
            <a:r>
              <a:rPr lang="uk-UA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uk-UA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66756</TotalTime>
  <Words>1810</Words>
  <Application>Microsoft Office PowerPoint</Application>
  <PresentationFormat>Широкоэкранный</PresentationFormat>
  <Paragraphs>255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5120</cp:revision>
  <dcterms:created xsi:type="dcterms:W3CDTF">2018-01-05T16:38:53Z</dcterms:created>
  <dcterms:modified xsi:type="dcterms:W3CDTF">2022-01-21T08:34:47Z</dcterms:modified>
</cp:coreProperties>
</file>