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  <p:sldMasterId id="2147483696" r:id="rId4"/>
    <p:sldMasterId id="2147483708" r:id="rId5"/>
    <p:sldMasterId id="2147483720" r:id="rId6"/>
  </p:sldMasterIdLst>
  <p:sldIdLst>
    <p:sldId id="259" r:id="rId7"/>
    <p:sldId id="261" r:id="rId8"/>
    <p:sldId id="262" r:id="rId9"/>
    <p:sldId id="263" r:id="rId10"/>
    <p:sldId id="260" r:id="rId11"/>
    <p:sldId id="265" r:id="rId12"/>
    <p:sldId id="266" r:id="rId13"/>
    <p:sldId id="267" r:id="rId14"/>
    <p:sldId id="264" r:id="rId15"/>
    <p:sldId id="268" r:id="rId16"/>
    <p:sldId id="269" r:id="rId17"/>
    <p:sldId id="256" r:id="rId18"/>
    <p:sldId id="257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63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67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80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80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075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745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8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5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37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409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513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355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061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5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52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530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724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8700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7404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4293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1967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6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9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030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2097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9559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824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08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4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5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307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5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811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3651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9779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0677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7842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6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8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3410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8416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2259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13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6472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4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7546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4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090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9864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69586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2705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7075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5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7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71518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0091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16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4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4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4327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77520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3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9014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3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9880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47128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79684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0058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51086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6619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68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7621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9835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21135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65039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89052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15380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34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9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9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4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4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4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34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8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8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8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46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7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7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7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63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6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6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6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83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29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GjEDdYETq4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dgaovSRHGPQ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apps.org/10310557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learningapps.org/17088946" TargetMode="External"/><Relationship Id="rId4" Type="http://schemas.openxmlformats.org/officeDocument/2006/relationships/hyperlink" Target="https://learningapps.org/11217070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starikovanatasha1970@gmail.com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637611" y="1916832"/>
            <a:ext cx="1671154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prstClr val="white"/>
                </a:solidFill>
              </a:rPr>
              <a:pPr algn="ctr"/>
              <a:t>20.03.2022</a:t>
            </a:fld>
            <a:endParaRPr lang="ru-RU" sz="2400" b="1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8066" y="1185188"/>
            <a:ext cx="1401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prstClr val="white"/>
                </a:solidFill>
              </a:rPr>
              <a:t>Сьогодні</a:t>
            </a:r>
            <a:endParaRPr lang="ru-RU" sz="2400" b="1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611" y="2628905"/>
            <a:ext cx="17267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prstClr val="white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3600" b="1" dirty="0" smtClean="0">
                <a:solidFill>
                  <a:prstClr val="white"/>
                </a:solidFill>
                <a:latin typeface="Monotype Corsiva" panose="03010101010201010101" pitchFamily="66" charset="0"/>
              </a:rPr>
              <a:t>№72</a:t>
            </a:r>
            <a:endParaRPr lang="ru-RU" sz="3600" b="1" dirty="0">
              <a:solidFill>
                <a:prstClr val="white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6477" y="3033013"/>
            <a:ext cx="563783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  Узагальнюючий урок за розділом «Я і моє здоров’я»</a:t>
            </a:r>
            <a:endParaRPr lang="uk-UA" sz="4400" b="1" dirty="0">
              <a:solidFill>
                <a:srgbClr val="2F3242"/>
              </a:solidFill>
            </a:endParaRPr>
          </a:p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 </a:t>
            </a:r>
            <a:endParaRPr lang="ru-RU" sz="4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7611" y="178195"/>
            <a:ext cx="1801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prstClr val="white"/>
                </a:solidFill>
              </a:rPr>
              <a:t>Я досліджую світ</a:t>
            </a:r>
            <a:endParaRPr lang="ru-RU" sz="2000" b="1" dirty="0">
              <a:solidFill>
                <a:prstClr val="white"/>
              </a:solidFill>
            </a:endParaRPr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ÐºÐ»Ð¸Ð¿Ð°ÑÑ Ð´ÐµÑÐ¸ ÐµÐ´ÑÑ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471" y="45406"/>
            <a:ext cx="3771137" cy="274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15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1187625" y="548680"/>
            <a:ext cx="2057400" cy="365125"/>
          </a:xfrm>
        </p:spPr>
        <p:txBody>
          <a:bodyPr/>
          <a:lstStyle/>
          <a:p>
            <a:r>
              <a:rPr lang="uk-UA" sz="2000" b="1" dirty="0" smtClean="0">
                <a:solidFill>
                  <a:prstClr val="white"/>
                </a:solidFill>
              </a:rPr>
              <a:t>Сьогодні</a:t>
            </a:r>
          </a:p>
          <a:p>
            <a:fld id="{0A78820F-613B-4084-A210-F6071CA8AA12}" type="datetime1">
              <a:rPr lang="uk-UA" sz="2000" b="1" smtClean="0">
                <a:solidFill>
                  <a:prstClr val="white"/>
                </a:solidFill>
              </a:rPr>
              <a:pPr/>
              <a:t>20.03.2022</a:t>
            </a:fld>
            <a:endParaRPr lang="ru-RU" sz="2000" b="1" dirty="0">
              <a:solidFill>
                <a:prstClr val="white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483768" y="376399"/>
            <a:ext cx="6447664" cy="604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prstClr val="white"/>
                </a:solidFill>
              </a:rPr>
              <a:t>Дослідницькі завдання (за вибором). Обери одну з гіпотез та склади усно розповідь, користуючись запитаннями.</a:t>
            </a:r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6464" y="1187460"/>
            <a:ext cx="7395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 smtClean="0">
                <a:solidFill>
                  <a:srgbClr val="FF0000"/>
                </a:solidFill>
              </a:rPr>
              <a:t>«Вирощування овочів – тривалий процес» 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710680"/>
            <a:ext cx="8463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1</a:t>
            </a:r>
            <a:r>
              <a:rPr lang="uk-UA" sz="2400" dirty="0" smtClean="0"/>
              <a:t>. Ходімо на город. Будемо сіяти овочі.  З чого розпочнемо?</a:t>
            </a:r>
          </a:p>
          <a:p>
            <a:r>
              <a:rPr lang="uk-UA" sz="2400" dirty="0" smtClean="0"/>
              <a:t>2. Що будемо сіяти?</a:t>
            </a:r>
          </a:p>
          <a:p>
            <a:r>
              <a:rPr lang="uk-UA" sz="2400" dirty="0" smtClean="0"/>
              <a:t>3. Чи треба врахувати термін посіву   насіння різних овочів?</a:t>
            </a:r>
          </a:p>
          <a:p>
            <a:r>
              <a:rPr lang="uk-UA" sz="2400" dirty="0" smtClean="0"/>
              <a:t>4. Що далі будемо робити?</a:t>
            </a:r>
          </a:p>
          <a:p>
            <a:r>
              <a:rPr lang="uk-UA" sz="2400" dirty="0" smtClean="0"/>
              <a:t>5. Яка робота нас чекає влітку? Восени?</a:t>
            </a:r>
          </a:p>
          <a:p>
            <a:r>
              <a:rPr lang="uk-UA" sz="2400" dirty="0" smtClean="0"/>
              <a:t>6. Куди потрапляють овочі  після збору з грядок?</a:t>
            </a:r>
            <a:endParaRPr lang="ru-RU" sz="2400" dirty="0"/>
          </a:p>
        </p:txBody>
      </p:sp>
      <p:pic>
        <p:nvPicPr>
          <p:cNvPr id="1028" name="Picture 4" descr="Овочі - вирощування овочів, догляд за овочами, зберігання. Вирощування  овочів у відкритому грунті Що потрібно знати для вирощування овочі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87" y="4149080"/>
            <a:ext cx="8572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99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1187625" y="548680"/>
            <a:ext cx="2057400" cy="365125"/>
          </a:xfrm>
        </p:spPr>
        <p:txBody>
          <a:bodyPr/>
          <a:lstStyle/>
          <a:p>
            <a:r>
              <a:rPr lang="uk-UA" sz="2000" b="1" dirty="0" smtClean="0">
                <a:solidFill>
                  <a:prstClr val="white"/>
                </a:solidFill>
              </a:rPr>
              <a:t>Сьогодні</a:t>
            </a:r>
          </a:p>
          <a:p>
            <a:fld id="{0A78820F-613B-4084-A210-F6071CA8AA12}" type="datetime1">
              <a:rPr lang="uk-UA" sz="2000" b="1" smtClean="0">
                <a:solidFill>
                  <a:prstClr val="white"/>
                </a:solidFill>
              </a:rPr>
              <a:pPr/>
              <a:t>20.03.2022</a:t>
            </a:fld>
            <a:endParaRPr lang="ru-RU" sz="2000" b="1" dirty="0">
              <a:solidFill>
                <a:prstClr val="white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483768" y="376399"/>
            <a:ext cx="6447664" cy="604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prstClr val="white"/>
                </a:solidFill>
              </a:rPr>
              <a:t>Дослідницькі завдання (за вибором). Обери одну з гіпотез та склади усно розповідь, користуючись запитаннями.</a:t>
            </a:r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6464" y="1187460"/>
            <a:ext cx="7395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 smtClean="0">
                <a:solidFill>
                  <a:srgbClr val="FF0000"/>
                </a:solidFill>
              </a:rPr>
              <a:t>«Корова у дворі – молоко на столі» 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710680"/>
            <a:ext cx="8463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uk-UA" sz="2400" dirty="0" smtClean="0">
                <a:solidFill>
                  <a:prstClr val="black"/>
                </a:solidFill>
              </a:rPr>
              <a:t>Корів утримують на фермі. Чим їх годують влітку?</a:t>
            </a:r>
          </a:p>
          <a:p>
            <a:pPr marL="457200" indent="-457200">
              <a:buAutoNum type="arabicPeriod"/>
            </a:pPr>
            <a:r>
              <a:rPr lang="uk-UA" sz="2400" dirty="0" smtClean="0">
                <a:solidFill>
                  <a:prstClr val="black"/>
                </a:solidFill>
              </a:rPr>
              <a:t>Узимку на лузі сніг. Що корівки їдять?</a:t>
            </a:r>
          </a:p>
          <a:p>
            <a:pPr marL="457200" indent="-457200">
              <a:buAutoNum type="arabicPeriod"/>
            </a:pPr>
            <a:r>
              <a:rPr lang="uk-UA" sz="2400" dirty="0" smtClean="0">
                <a:solidFill>
                  <a:prstClr val="black"/>
                </a:solidFill>
              </a:rPr>
              <a:t>Чим ще, крім сіна, годують корів?</a:t>
            </a:r>
          </a:p>
          <a:p>
            <a:pPr marL="457200" indent="-457200">
              <a:buAutoNum type="arabicPeriod"/>
            </a:pPr>
            <a:r>
              <a:rPr lang="uk-UA" sz="2400" dirty="0" smtClean="0">
                <a:solidFill>
                  <a:prstClr val="black"/>
                </a:solidFill>
              </a:rPr>
              <a:t>Де беруть молоко?</a:t>
            </a:r>
          </a:p>
          <a:p>
            <a:pPr marL="457200" indent="-457200">
              <a:buAutoNum type="arabicPeriod"/>
            </a:pPr>
            <a:r>
              <a:rPr lang="uk-UA" sz="2400" dirty="0" smtClean="0">
                <a:solidFill>
                  <a:prstClr val="black"/>
                </a:solidFill>
              </a:rPr>
              <a:t>Що роблять з молоком на  молокозаводах?</a:t>
            </a:r>
          </a:p>
          <a:p>
            <a:pPr marL="457200" indent="-457200">
              <a:buAutoNum type="arabicPeriod"/>
            </a:pPr>
            <a:r>
              <a:rPr lang="uk-UA" sz="2400" dirty="0" smtClean="0">
                <a:solidFill>
                  <a:prstClr val="black"/>
                </a:solidFill>
              </a:rPr>
              <a:t>Яку користь дає молоко?</a:t>
            </a:r>
            <a:endParaRPr lang="ru-RU" sz="2400" dirty="0">
              <a:solidFill>
                <a:prstClr val="black"/>
              </a:solidFill>
            </a:endParaRPr>
          </a:p>
        </p:txBody>
      </p:sp>
      <p:pic>
        <p:nvPicPr>
          <p:cNvPr id="2050" name="Picture 2" descr="Чорно-ряба порода корів: характеристик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61" y="4025565"/>
            <a:ext cx="1945985" cy="145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ws Зображення, стокові фотографії та картинки Cow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019004"/>
            <a:ext cx="2195583" cy="145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Especialista en ganadería: векторна графіка, зображення, Especialista en  ganadería малюнки | Скачати з Depositphotos®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8" descr="Especialista en ganadería: векторна графіка, зображення, Especialista en  ganadería малюнки | Скачати з Depositphotos®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682" y="4009613"/>
            <a:ext cx="1895836" cy="1491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utoShape 11" descr="Женщина доит корову: стоковые векторные изображения, иллюстрации |  Depositphoto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834" y="4025565"/>
            <a:ext cx="2228228" cy="145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 descr="Мультфильм корова с фоном фермы | Премиум векторы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808" y="5342110"/>
            <a:ext cx="2094825" cy="148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ute Cup of Green Tea with a Smile and a Packet of Tea Stock Vector -  Illustration of liquor, happy: 22267580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420231"/>
            <a:ext cx="2255912" cy="135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36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476672"/>
            <a:ext cx="7772400" cy="1470025"/>
          </a:xfrm>
        </p:spPr>
        <p:txBody>
          <a:bodyPr/>
          <a:lstStyle/>
          <a:p>
            <a:r>
              <a:rPr lang="uk-UA" b="1" dirty="0" smtClean="0">
                <a:solidFill>
                  <a:srgbClr val="C00000"/>
                </a:solidFill>
              </a:rPr>
              <a:t>Мультфільм про здоров’я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1844824"/>
            <a:ext cx="6400800" cy="3744416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www.youtube.com/watch?v=8GjEDdYETq4</a:t>
            </a:r>
            <a:endParaRPr lang="uk-UA" dirty="0" smtClean="0"/>
          </a:p>
          <a:p>
            <a:endParaRPr lang="uk-UA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www.youtube.com/watch?v=dgaovSRHGPQ</a:t>
            </a:r>
            <a:endParaRPr lang="uk-UA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44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704" y="764704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solidFill>
                  <a:srgbClr val="FF0000"/>
                </a:solidFill>
              </a:rPr>
              <a:t>Тренажери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844824"/>
            <a:ext cx="756084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 smtClean="0"/>
              <a:t>«Що із чого зроблено?»</a:t>
            </a:r>
            <a:r>
              <a:rPr lang="en-US" sz="3200" b="1" dirty="0"/>
              <a:t> </a:t>
            </a:r>
            <a:r>
              <a:rPr lang="uk-UA" sz="3200" b="1" dirty="0" smtClean="0"/>
              <a:t>   </a:t>
            </a:r>
            <a:r>
              <a:rPr lang="en-US" sz="3200" b="1" dirty="0" smtClean="0">
                <a:hlinkClick r:id="rId3"/>
              </a:rPr>
              <a:t>https</a:t>
            </a:r>
            <a:r>
              <a:rPr lang="en-US" sz="3200" b="1" dirty="0">
                <a:hlinkClick r:id="rId3"/>
              </a:rPr>
              <a:t>://</a:t>
            </a:r>
            <a:r>
              <a:rPr lang="en-US" sz="3200" b="1" dirty="0" smtClean="0">
                <a:hlinkClick r:id="rId3"/>
              </a:rPr>
              <a:t>learningapps.org/10310557</a:t>
            </a:r>
            <a:endParaRPr lang="uk-UA" sz="3200" b="1" dirty="0" smtClean="0"/>
          </a:p>
          <a:p>
            <a:r>
              <a:rPr lang="uk-UA" sz="3200" b="1" dirty="0" smtClean="0"/>
              <a:t>«Здоров’я - наше все» </a:t>
            </a:r>
            <a:r>
              <a:rPr lang="en-US" sz="3200" b="1" dirty="0">
                <a:hlinkClick r:id="rId4"/>
              </a:rPr>
              <a:t>https://</a:t>
            </a:r>
            <a:r>
              <a:rPr lang="en-US" sz="3200" b="1" dirty="0" smtClean="0">
                <a:hlinkClick r:id="rId4"/>
              </a:rPr>
              <a:t>learningapps.org/11217070</a:t>
            </a:r>
            <a:endParaRPr lang="uk-UA" sz="3200" b="1" dirty="0" smtClean="0"/>
          </a:p>
          <a:p>
            <a:r>
              <a:rPr lang="uk-UA" sz="3200" b="1" dirty="0" smtClean="0"/>
              <a:t>«Корисна та шкідлива їжа»</a:t>
            </a:r>
            <a:r>
              <a:rPr lang="en-US" sz="3200" b="1" dirty="0"/>
              <a:t> </a:t>
            </a:r>
            <a:r>
              <a:rPr lang="en-US" sz="3200" b="1" dirty="0">
                <a:hlinkClick r:id="rId5"/>
              </a:rPr>
              <a:t>https://</a:t>
            </a:r>
            <a:r>
              <a:rPr lang="en-US" sz="3200" b="1" dirty="0" smtClean="0">
                <a:hlinkClick r:id="rId5"/>
              </a:rPr>
              <a:t>learningapps.org/17088946</a:t>
            </a:r>
            <a:endParaRPr lang="uk-UA" sz="3200" b="1" dirty="0" smtClean="0"/>
          </a:p>
          <a:p>
            <a:endParaRPr lang="uk-UA" dirty="0" smtClean="0"/>
          </a:p>
          <a:p>
            <a:r>
              <a:rPr lang="uk-UA" dirty="0" smtClean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1838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15616" y="1700808"/>
            <a:ext cx="6858000" cy="1655762"/>
          </a:xfrm>
        </p:spPr>
        <p:txBody>
          <a:bodyPr>
            <a:noAutofit/>
          </a:bodyPr>
          <a:lstStyle/>
          <a:p>
            <a:pPr marL="342900" indent="-342900" algn="l">
              <a:buFont typeface="Wingdings" pitchFamily="2" charset="2"/>
              <a:buChar char="§"/>
            </a:pPr>
            <a:r>
              <a:rPr lang="uk-UA" sz="4000" b="1" i="1" dirty="0" smtClean="0">
                <a:solidFill>
                  <a:srgbClr val="7030A0"/>
                </a:solidFill>
              </a:rPr>
              <a:t>Сільськогосподарської техніки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uk-UA" sz="4000" b="1" i="1" dirty="0" smtClean="0">
                <a:solidFill>
                  <a:srgbClr val="7030A0"/>
                </a:solidFill>
              </a:rPr>
              <a:t>Виробів з борошна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uk-UA" sz="4000" b="1" i="1" dirty="0" smtClean="0">
                <a:solidFill>
                  <a:srgbClr val="7030A0"/>
                </a:solidFill>
              </a:rPr>
              <a:t>Назви зернових культур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uk-UA" sz="4000" b="1" i="1" dirty="0" smtClean="0">
                <a:solidFill>
                  <a:srgbClr val="7030A0"/>
                </a:solidFill>
              </a:rPr>
              <a:t>Корисних продуктів</a:t>
            </a:r>
            <a:endParaRPr lang="ru-RU" sz="4000" b="1" i="1" dirty="0">
              <a:solidFill>
                <a:srgbClr val="7030A0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187624" y="366117"/>
            <a:ext cx="2057400" cy="365125"/>
          </a:xfrm>
        </p:spPr>
        <p:txBody>
          <a:bodyPr/>
          <a:lstStyle/>
          <a:p>
            <a:r>
              <a:rPr lang="uk-UA" sz="1800" b="1" dirty="0" smtClean="0">
                <a:solidFill>
                  <a:schemeClr val="bg1"/>
                </a:solidFill>
              </a:rPr>
              <a:t>Сьогодні</a:t>
            </a:r>
          </a:p>
          <a:p>
            <a:fld id="{00626D62-0A69-489C-AD8A-DBBB454FE69F}" type="datetime1">
              <a:rPr lang="uk-UA" sz="1800" b="1" smtClean="0">
                <a:solidFill>
                  <a:schemeClr val="bg1"/>
                </a:solidFill>
              </a:rPr>
              <a:pPr/>
              <a:t>20.03.2022</a:t>
            </a:fld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131840" y="548680"/>
            <a:ext cx="5472608" cy="5040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Гра «Я знаю п’ять назв….»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239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187624" y="366117"/>
            <a:ext cx="2057400" cy="365125"/>
          </a:xfrm>
        </p:spPr>
        <p:txBody>
          <a:bodyPr/>
          <a:lstStyle/>
          <a:p>
            <a:r>
              <a:rPr lang="uk-UA" sz="1800" b="1" dirty="0" smtClean="0">
                <a:solidFill>
                  <a:prstClr val="white"/>
                </a:solidFill>
              </a:rPr>
              <a:t>Сьогодні</a:t>
            </a:r>
          </a:p>
          <a:p>
            <a:fld id="{00626D62-0A69-489C-AD8A-DBBB454FE69F}" type="datetime1">
              <a:rPr lang="uk-UA" sz="1800" b="1" smtClean="0">
                <a:solidFill>
                  <a:prstClr val="white"/>
                </a:solidFill>
              </a:rPr>
              <a:pPr/>
              <a:t>20.03.2022</a:t>
            </a:fld>
            <a:endParaRPr lang="ru-RU" sz="1800" b="1" dirty="0">
              <a:solidFill>
                <a:prstClr val="white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131840" y="548680"/>
            <a:ext cx="5472608" cy="5040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prstClr val="white"/>
                </a:solidFill>
              </a:rPr>
              <a:t> Рефлексія</a:t>
            </a:r>
            <a:endParaRPr lang="ru-RU" sz="2400" b="1" dirty="0">
              <a:solidFill>
                <a:prstClr val="white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77273" y="5582654"/>
            <a:ext cx="1398383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prstClr val="white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prstClr val="white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prstClr val="white"/>
                </a:solidFill>
              </a:rPr>
              <a:t>39</a:t>
            </a:r>
            <a:endParaRPr lang="ru-RU" sz="4000" b="1" dirty="0">
              <a:solidFill>
                <a:prstClr val="white"/>
              </a:solidFill>
            </a:endParaRPr>
          </a:p>
        </p:txBody>
      </p:sp>
      <p:pic>
        <p:nvPicPr>
          <p:cNvPr id="3075" name="Picture 3" descr="D:\1 клас\Дистанційка\21.03 -01.04\21.03\изображение_viber_2022-02-24_15-20-44-11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39" r="3367" b="22627"/>
          <a:stretch/>
        </p:blipFill>
        <p:spPr bwMode="auto">
          <a:xfrm>
            <a:off x="108105" y="1484784"/>
            <a:ext cx="8841518" cy="314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149081"/>
            <a:ext cx="3801734" cy="25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0822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1115616" y="404664"/>
            <a:ext cx="2057400" cy="365125"/>
          </a:xfrm>
        </p:spPr>
        <p:txBody>
          <a:bodyPr/>
          <a:lstStyle/>
          <a:p>
            <a:r>
              <a:rPr lang="uk-UA" sz="2000" b="1" dirty="0" smtClean="0">
                <a:solidFill>
                  <a:schemeClr val="bg1"/>
                </a:solidFill>
              </a:rPr>
              <a:t>Сьогодні</a:t>
            </a:r>
          </a:p>
          <a:p>
            <a:fld id="{0A78820F-613B-4084-A210-F6071CA8AA12}" type="datetime1">
              <a:rPr lang="uk-UA" sz="2000" b="1" smtClean="0">
                <a:solidFill>
                  <a:schemeClr val="bg1"/>
                </a:solidFill>
              </a:rPr>
              <a:pPr/>
              <a:t>20.03.2022</a:t>
            </a:fld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5656" y="1412776"/>
            <a:ext cx="741682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 smtClean="0"/>
              <a:t>Виконайте завдання на ст. 37-39 зошита, зроби фото на надсилай на</a:t>
            </a:r>
            <a:r>
              <a:rPr lang="ru-RU" sz="2800" b="1" dirty="0" smtClean="0"/>
              <a:t> </a:t>
            </a:r>
            <a:endParaRPr lang="ru-RU" sz="2800" b="1" dirty="0"/>
          </a:p>
          <a:p>
            <a:r>
              <a:rPr lang="ru-RU" sz="2800" b="1" dirty="0" err="1"/>
              <a:t>Вайбер</a:t>
            </a:r>
            <a:r>
              <a:rPr lang="ru-RU" sz="2800" b="1" dirty="0"/>
              <a:t> (0963945180)</a:t>
            </a:r>
          </a:p>
          <a:p>
            <a:r>
              <a:rPr lang="ru-RU" sz="2800" b="1" dirty="0" err="1"/>
              <a:t>Human</a:t>
            </a:r>
            <a:r>
              <a:rPr lang="ru-RU" sz="2800" b="1" dirty="0"/>
              <a:t>,</a:t>
            </a:r>
          </a:p>
          <a:p>
            <a:r>
              <a:rPr lang="ru-RU" sz="2800" b="1" dirty="0" err="1"/>
              <a:t>або</a:t>
            </a:r>
            <a:r>
              <a:rPr lang="ru-RU" sz="2800" b="1" dirty="0"/>
              <a:t> ел. </a:t>
            </a:r>
            <a:r>
              <a:rPr lang="ru-RU" sz="2800" b="1" dirty="0" err="1"/>
              <a:t>пошту</a:t>
            </a:r>
            <a:r>
              <a:rPr lang="ru-RU" sz="2800" b="1" dirty="0"/>
              <a:t>  </a:t>
            </a:r>
            <a:r>
              <a:rPr lang="ru-RU" sz="2800" b="1" dirty="0" smtClean="0">
                <a:hlinkClick r:id="rId2"/>
              </a:rPr>
              <a:t>starikovanatasha1970@gmail.com</a:t>
            </a:r>
            <a:endParaRPr lang="ru-RU" sz="2800" b="1" dirty="0" smtClean="0"/>
          </a:p>
          <a:p>
            <a:endParaRPr lang="ru-RU" b="1" dirty="0"/>
          </a:p>
          <a:p>
            <a:endParaRPr lang="ru-RU" b="1" dirty="0"/>
          </a:p>
          <a:p>
            <a:r>
              <a:rPr lang="uk-UA" b="1" dirty="0" smtClean="0"/>
              <a:t>                                                </a:t>
            </a:r>
            <a:r>
              <a:rPr lang="uk-UA" sz="2800" b="1" dirty="0" smtClean="0">
                <a:solidFill>
                  <a:srgbClr val="C00000"/>
                </a:solidFill>
              </a:rPr>
              <a:t>Дякую за роботу!</a:t>
            </a:r>
            <a:endParaRPr lang="ru-RU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32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207141" y="620773"/>
            <a:ext cx="1186249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prstClr val="white"/>
                </a:solidFill>
              </a:rPr>
              <a:pPr algn="ctr"/>
              <a:t>20.03.2022</a:t>
            </a:fld>
            <a:endParaRPr lang="ru-RU" sz="2400" b="1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9801" y="159141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prstClr val="white"/>
                </a:solidFill>
              </a:rPr>
              <a:t>Сьогодні</a:t>
            </a:r>
            <a:endParaRPr lang="ru-RU" sz="2400" b="1" dirty="0">
              <a:solidFill>
                <a:prstClr val="white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6698" y="494562"/>
            <a:ext cx="6549050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prstClr val="white"/>
                </a:solidFill>
              </a:rPr>
              <a:t>Прослухайте вірш та налаштуймося на роботу.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9" t="1878" r="719" b="13240"/>
          <a:stretch/>
        </p:blipFill>
        <p:spPr>
          <a:xfrm>
            <a:off x="4499992" y="1493950"/>
            <a:ext cx="4565756" cy="476187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06518" y="1227673"/>
            <a:ext cx="4049457" cy="54712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457056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sz="3600" b="1" dirty="0">
                <a:solidFill>
                  <a:srgbClr val="ED7D31">
                    <a:lumMod val="50000"/>
                  </a:srgbClr>
                </a:solidFill>
                <a:latin typeface="Calibri"/>
              </a:rPr>
              <a:t>Пролунав дзвінок веселий. </a:t>
            </a:r>
          </a:p>
          <a:p>
            <a:pPr algn="ctr"/>
            <a:r>
              <a:rPr lang="uk-UA" sz="3600" b="1" dirty="0">
                <a:solidFill>
                  <a:srgbClr val="ED7D31">
                    <a:lumMod val="50000"/>
                  </a:srgbClr>
                </a:solidFill>
                <a:latin typeface="Calibri"/>
              </a:rPr>
              <a:t>Всі готові? Все готово? </a:t>
            </a:r>
          </a:p>
          <a:p>
            <a:pPr algn="ctr"/>
            <a:r>
              <a:rPr lang="uk-UA" sz="3600" b="1" dirty="0">
                <a:solidFill>
                  <a:srgbClr val="ED7D31">
                    <a:lumMod val="50000"/>
                  </a:srgbClr>
                </a:solidFill>
                <a:latin typeface="Calibri"/>
              </a:rPr>
              <a:t>Ми не відпочиваємо, </a:t>
            </a:r>
          </a:p>
          <a:p>
            <a:pPr algn="ctr"/>
            <a:r>
              <a:rPr lang="uk-UA" sz="3600" b="1" dirty="0">
                <a:solidFill>
                  <a:srgbClr val="ED7D31">
                    <a:lumMod val="50000"/>
                  </a:srgbClr>
                </a:solidFill>
                <a:latin typeface="Calibri"/>
              </a:rPr>
              <a:t>Ми працювати починаємо. </a:t>
            </a:r>
          </a:p>
        </p:txBody>
      </p:sp>
    </p:spTree>
    <p:extLst>
      <p:ext uri="{BB962C8B-B14F-4D97-AF65-F5344CB8AC3E}">
        <p14:creationId xmlns:p14="http://schemas.microsoft.com/office/powerpoint/2010/main" val="9735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207137" y="620773"/>
            <a:ext cx="1186249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prstClr val="white"/>
                </a:solidFill>
              </a:rPr>
              <a:pPr algn="ctr"/>
              <a:t>20.03.2022</a:t>
            </a:fld>
            <a:endParaRPr lang="ru-RU" sz="2400" b="1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9801" y="159133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prstClr val="white"/>
                </a:solidFill>
              </a:rPr>
              <a:t>Сьогодні</a:t>
            </a:r>
            <a:endParaRPr lang="ru-RU" sz="2400" b="1" dirty="0">
              <a:solidFill>
                <a:prstClr val="white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6698" y="494554"/>
            <a:ext cx="6549050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prstClr val="white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18754" y="1869264"/>
            <a:ext cx="3197180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prstClr val="white"/>
                </a:solidFill>
              </a:rPr>
              <a:t>Яка зараз пора року?</a:t>
            </a:r>
            <a:endParaRPr lang="ru-RU" sz="3600" b="1" dirty="0">
              <a:solidFill>
                <a:prstClr val="white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18755" y="3428713"/>
            <a:ext cx="3322749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prstClr val="white"/>
                </a:solidFill>
              </a:rPr>
              <a:t>Який місяць?</a:t>
            </a:r>
            <a:endParaRPr lang="ru-RU" sz="3600" b="1" dirty="0">
              <a:solidFill>
                <a:prstClr val="white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18752" y="5050688"/>
            <a:ext cx="3322749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prstClr val="white"/>
                </a:solidFill>
              </a:rPr>
              <a:t>Яке число?</a:t>
            </a:r>
            <a:endParaRPr lang="ru-RU" sz="3600" b="1" dirty="0">
              <a:solidFill>
                <a:prstClr val="white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" t="19906" r="2001" b="9108"/>
          <a:stretch/>
        </p:blipFill>
        <p:spPr>
          <a:xfrm>
            <a:off x="3969913" y="1236378"/>
            <a:ext cx="4877874" cy="516480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754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207132" y="620773"/>
            <a:ext cx="1186249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prstClr val="white"/>
                </a:solidFill>
              </a:rPr>
              <a:pPr algn="ctr"/>
              <a:t>20.03.2022</a:t>
            </a:fld>
            <a:endParaRPr lang="ru-RU" sz="2400" b="1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9801" y="159123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prstClr val="white"/>
                </a:solidFill>
              </a:rPr>
              <a:t>Сьогодні</a:t>
            </a:r>
            <a:endParaRPr lang="ru-RU" sz="2400" b="1" dirty="0">
              <a:solidFill>
                <a:prstClr val="white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6698" y="494544"/>
            <a:ext cx="6549050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prstClr val="white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81538" y="1412049"/>
            <a:ext cx="3197180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prstClr val="white"/>
                </a:solidFill>
              </a:rPr>
              <a:t>Тепло чи холодно надворі?</a:t>
            </a:r>
            <a:endParaRPr lang="ru-RU" sz="2800" b="1" dirty="0">
              <a:solidFill>
                <a:prstClr val="white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18752" y="2802152"/>
            <a:ext cx="3322749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prstClr val="white"/>
                </a:solidFill>
              </a:rPr>
              <a:t>Який стан неба?</a:t>
            </a:r>
            <a:endParaRPr lang="ru-RU" sz="3600" b="1" dirty="0">
              <a:solidFill>
                <a:prstClr val="white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18752" y="4215673"/>
            <a:ext cx="3322749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prstClr val="white"/>
                </a:solidFill>
              </a:rPr>
              <a:t>Яка температура повітря?</a:t>
            </a:r>
            <a:endParaRPr lang="ru-RU" sz="3200" b="1" dirty="0">
              <a:solidFill>
                <a:prstClr val="white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06518" y="5591313"/>
            <a:ext cx="3322749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prstClr val="white"/>
                </a:solidFill>
              </a:rPr>
              <a:t>Чи були протягом дня опади?</a:t>
            </a:r>
            <a:endParaRPr lang="ru-RU" sz="2800" b="1" dirty="0">
              <a:solidFill>
                <a:prstClr val="white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6" t="18029" r="6362" b="12113"/>
          <a:stretch/>
        </p:blipFill>
        <p:spPr>
          <a:xfrm>
            <a:off x="3641503" y="1148901"/>
            <a:ext cx="3599852" cy="330653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35"/>
          <a:stretch/>
        </p:blipFill>
        <p:spPr>
          <a:xfrm>
            <a:off x="6130740" y="3848792"/>
            <a:ext cx="2674217" cy="294463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796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187624" y="692699"/>
            <a:ext cx="2057400" cy="365125"/>
          </a:xfrm>
        </p:spPr>
        <p:txBody>
          <a:bodyPr/>
          <a:lstStyle/>
          <a:p>
            <a:fld id="{00626D62-0A69-489C-AD8A-DBBB454FE69F}" type="datetime1">
              <a:rPr lang="uk-UA" sz="1800" b="1" smtClean="0">
                <a:solidFill>
                  <a:schemeClr val="bg1"/>
                </a:solidFill>
              </a:rPr>
              <a:pPr/>
              <a:t>20.03.2022</a:t>
            </a:fld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7" y="244205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77273" y="5582654"/>
            <a:ext cx="1398383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prstClr val="white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prstClr val="white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prstClr val="white"/>
                </a:solidFill>
              </a:rPr>
              <a:t>37</a:t>
            </a:r>
            <a:endParaRPr lang="ru-RU" sz="4000" b="1" dirty="0">
              <a:solidFill>
                <a:prstClr val="white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8" t="-57" r="10029" b="28757"/>
          <a:stretch/>
        </p:blipFill>
        <p:spPr bwMode="auto">
          <a:xfrm>
            <a:off x="2915816" y="309193"/>
            <a:ext cx="5959298" cy="6411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032385" y="1412776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/>
              <a:t>1</a:t>
            </a:r>
            <a:endParaRPr lang="ru-R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174200" y="1935996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2</a:t>
            </a:r>
            <a:endParaRPr lang="ru-R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236296" y="1660144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6</a:t>
            </a:r>
            <a:endParaRPr lang="ru-RU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035654" y="2359445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5</a:t>
            </a:r>
            <a:endParaRPr lang="ru-RU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7605610" y="2088396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8</a:t>
            </a:r>
            <a:endParaRPr lang="ru-RU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166884" y="3018824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4</a:t>
            </a:r>
            <a:endParaRPr lang="ru-RU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7326852" y="3253113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3</a:t>
            </a:r>
            <a:endParaRPr lang="ru-RU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389586" y="4653136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7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8580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187624" y="692699"/>
            <a:ext cx="2057400" cy="365125"/>
          </a:xfrm>
        </p:spPr>
        <p:txBody>
          <a:bodyPr/>
          <a:lstStyle/>
          <a:p>
            <a:fld id="{00626D62-0A69-489C-AD8A-DBBB454FE69F}" type="datetime1">
              <a:rPr lang="uk-UA" sz="1800" b="1" smtClean="0">
                <a:solidFill>
                  <a:prstClr val="white"/>
                </a:solidFill>
              </a:rPr>
              <a:pPr/>
              <a:t>20.03.2022</a:t>
            </a:fld>
            <a:endParaRPr lang="ru-RU" sz="1800" b="1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7" y="244205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prstClr val="white"/>
                </a:solidFill>
              </a:rPr>
              <a:t>Сьогодні</a:t>
            </a:r>
            <a:endParaRPr lang="ru-RU" sz="2400" b="1" dirty="0">
              <a:solidFill>
                <a:prstClr val="white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77273" y="5582654"/>
            <a:ext cx="1398383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prstClr val="white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prstClr val="white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prstClr val="white"/>
                </a:solidFill>
              </a:rPr>
              <a:t>37</a:t>
            </a:r>
            <a:endParaRPr lang="ru-RU" sz="4000" b="1" dirty="0">
              <a:solidFill>
                <a:prstClr val="white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1" t="69721" r="-987" b="258"/>
          <a:stretch/>
        </p:blipFill>
        <p:spPr bwMode="auto">
          <a:xfrm>
            <a:off x="334428" y="1340768"/>
            <a:ext cx="8702068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220072" y="3631373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>
                <a:solidFill>
                  <a:prstClr val="black"/>
                </a:solidFill>
              </a:rPr>
              <a:t>борщик</a:t>
            </a:r>
            <a:endParaRPr lang="ru-RU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91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1 клас\Дистанційка\21.03 -01.04\21.03\изображение_viber_2022-02-24_15-20-44-30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9" b="54905"/>
          <a:stretch/>
        </p:blipFill>
        <p:spPr bwMode="auto">
          <a:xfrm>
            <a:off x="1441764" y="1155328"/>
            <a:ext cx="7636681" cy="552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1357313" y="597162"/>
            <a:ext cx="2057400" cy="365125"/>
          </a:xfrm>
        </p:spPr>
        <p:txBody>
          <a:bodyPr/>
          <a:lstStyle/>
          <a:p>
            <a:r>
              <a:rPr lang="uk-UA" sz="2000" b="1" dirty="0" smtClean="0">
                <a:solidFill>
                  <a:prstClr val="white"/>
                </a:solidFill>
              </a:rPr>
              <a:t>Сьогодні</a:t>
            </a:r>
          </a:p>
          <a:p>
            <a:fld id="{0A78820F-613B-4084-A210-F6071CA8AA12}" type="datetime1">
              <a:rPr lang="uk-UA" sz="2000" b="1" smtClean="0">
                <a:solidFill>
                  <a:prstClr val="white"/>
                </a:solidFill>
              </a:rPr>
              <a:pPr/>
              <a:t>20.03.2022</a:t>
            </a:fld>
            <a:endParaRPr lang="ru-RU" sz="2000" b="1" dirty="0">
              <a:solidFill>
                <a:prstClr val="white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77273" y="5582654"/>
            <a:ext cx="1398383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prstClr val="white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prstClr val="white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prstClr val="white"/>
                </a:solidFill>
              </a:rPr>
              <a:t>38</a:t>
            </a:r>
            <a:endParaRPr lang="ru-RU" sz="4000" b="1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4086" y="3260654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prstClr val="black"/>
                </a:solidFill>
              </a:rPr>
              <a:t>м</a:t>
            </a:r>
            <a:r>
              <a:rPr lang="uk-UA" sz="3600" b="1" dirty="0" smtClean="0">
                <a:solidFill>
                  <a:prstClr val="black"/>
                </a:solidFill>
              </a:rPr>
              <a:t>олоко </a:t>
            </a:r>
            <a:endParaRPr lang="uk-UA" sz="3600" b="1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8522" y="3426037"/>
            <a:ext cx="1709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 smtClean="0">
                <a:solidFill>
                  <a:prstClr val="black"/>
                </a:solidFill>
              </a:rPr>
              <a:t>риба</a:t>
            </a:r>
            <a:endParaRPr lang="uk-UA" sz="3600" b="1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5656" y="3595693"/>
            <a:ext cx="21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 smtClean="0">
                <a:solidFill>
                  <a:prstClr val="black"/>
                </a:solidFill>
              </a:rPr>
              <a:t>масло</a:t>
            </a:r>
            <a:endParaRPr lang="uk-UA" sz="3600" b="1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5824824"/>
            <a:ext cx="2243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 smtClean="0">
                <a:solidFill>
                  <a:prstClr val="black"/>
                </a:solidFill>
              </a:rPr>
              <a:t>голубці</a:t>
            </a:r>
            <a:endParaRPr lang="uk-UA" sz="3600" b="1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08522" y="5844593"/>
            <a:ext cx="2555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 smtClean="0">
                <a:solidFill>
                  <a:prstClr val="black"/>
                </a:solidFill>
              </a:rPr>
              <a:t>коровай </a:t>
            </a:r>
            <a:endParaRPr lang="uk-UA" sz="3600" b="1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64086" y="5824823"/>
            <a:ext cx="3083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 smtClean="0">
                <a:solidFill>
                  <a:prstClr val="black"/>
                </a:solidFill>
              </a:rPr>
              <a:t>капусняк </a:t>
            </a:r>
            <a:endParaRPr lang="uk-UA" sz="3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58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1 клас\Дистанційка\21.03 -01.04\21.03\изображение_viber_2022-02-24_15-20-44-30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0" t="51559" r="1020" b="6832"/>
          <a:stretch/>
        </p:blipFill>
        <p:spPr bwMode="auto">
          <a:xfrm>
            <a:off x="1156758" y="1470132"/>
            <a:ext cx="7917020" cy="499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1187625" y="548680"/>
            <a:ext cx="2057400" cy="365125"/>
          </a:xfrm>
        </p:spPr>
        <p:txBody>
          <a:bodyPr/>
          <a:lstStyle/>
          <a:p>
            <a:r>
              <a:rPr lang="uk-UA" sz="2000" b="1" dirty="0" smtClean="0">
                <a:solidFill>
                  <a:prstClr val="white"/>
                </a:solidFill>
              </a:rPr>
              <a:t>Сьогодні</a:t>
            </a:r>
          </a:p>
          <a:p>
            <a:fld id="{0A78820F-613B-4084-A210-F6071CA8AA12}" type="datetime1">
              <a:rPr lang="uk-UA" sz="2000" b="1" smtClean="0">
                <a:solidFill>
                  <a:prstClr val="white"/>
                </a:solidFill>
              </a:rPr>
              <a:pPr/>
              <a:t>20.03.2022</a:t>
            </a:fld>
            <a:endParaRPr lang="ru-RU" sz="2000" b="1" dirty="0">
              <a:solidFill>
                <a:prstClr val="white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77273" y="5582654"/>
            <a:ext cx="1398383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prstClr val="white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prstClr val="white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prstClr val="white"/>
                </a:solidFill>
              </a:rPr>
              <a:t>38</a:t>
            </a:r>
            <a:endParaRPr lang="ru-RU" sz="4000" b="1" dirty="0">
              <a:solidFill>
                <a:prstClr val="white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27784" y="404664"/>
            <a:ext cx="6447664" cy="864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uk-UA" dirty="0" smtClean="0"/>
              <a:t> твій улюблений салат? Чи вмієш ти  його готувати? Установи послідовність приготування салату. Пронумеруй малюнки по порядку.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61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1126749" y="358073"/>
            <a:ext cx="2057400" cy="365125"/>
          </a:xfrm>
        </p:spPr>
        <p:txBody>
          <a:bodyPr/>
          <a:lstStyle/>
          <a:p>
            <a:r>
              <a:rPr lang="uk-UA" sz="2000" b="1" dirty="0" smtClean="0">
                <a:solidFill>
                  <a:prstClr val="white"/>
                </a:solidFill>
              </a:rPr>
              <a:t>Сьогодні</a:t>
            </a:r>
          </a:p>
          <a:p>
            <a:fld id="{0A78820F-613B-4084-A210-F6071CA8AA12}" type="datetime1">
              <a:rPr lang="uk-UA" sz="2000" b="1" smtClean="0">
                <a:solidFill>
                  <a:prstClr val="white"/>
                </a:solidFill>
              </a:rPr>
              <a:pPr/>
              <a:t>20.03.2022</a:t>
            </a:fld>
            <a:endParaRPr lang="ru-RU" sz="2000" b="1" dirty="0">
              <a:solidFill>
                <a:prstClr val="white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77273" y="5582654"/>
            <a:ext cx="1398383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prstClr val="white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prstClr val="white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prstClr val="white"/>
                </a:solidFill>
              </a:rPr>
              <a:t>39</a:t>
            </a:r>
            <a:endParaRPr lang="ru-RU" sz="4000" b="1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1132" y="3396346"/>
            <a:ext cx="405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 smtClean="0">
                <a:solidFill>
                  <a:prstClr val="black"/>
                </a:solidFill>
              </a:rPr>
              <a:t>3</a:t>
            </a:r>
            <a:endParaRPr lang="uk-UA" sz="3600" b="1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39852" y="3595693"/>
            <a:ext cx="405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84073" y="4593775"/>
            <a:ext cx="405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80008" y="3272527"/>
            <a:ext cx="405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58205" y="4410864"/>
            <a:ext cx="405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prstClr val="black"/>
                </a:solidFill>
              </a:rPr>
              <a:t>5</a:t>
            </a:r>
          </a:p>
        </p:txBody>
      </p:sp>
      <p:pic>
        <p:nvPicPr>
          <p:cNvPr id="7" name="Picture 2" descr="D:\1 клас\Дистанційка\21.03 -01.04\21.03\изображение_viber_2022-02-24_15-20-44-11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57" r="12546" b="37971"/>
          <a:stretch/>
        </p:blipFill>
        <p:spPr bwMode="auto">
          <a:xfrm>
            <a:off x="2555776" y="361186"/>
            <a:ext cx="6471949" cy="609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7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414</Words>
  <Application>Microsoft Office PowerPoint</Application>
  <PresentationFormat>Экран (4:3)</PresentationFormat>
  <Paragraphs>125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6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Тема Office</vt:lpstr>
      <vt:lpstr>2_Тема Office</vt:lpstr>
      <vt:lpstr>1_Тема Office</vt:lpstr>
      <vt:lpstr>3_Тема Office</vt:lpstr>
      <vt:lpstr>4_Тема Office</vt:lpstr>
      <vt:lpstr>5_Тема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Мультфільм про здоров’я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Наталья</dc:creator>
  <cp:lastModifiedBy>Наталья</cp:lastModifiedBy>
  <cp:revision>11</cp:revision>
  <dcterms:created xsi:type="dcterms:W3CDTF">2022-03-19T18:53:22Z</dcterms:created>
  <dcterms:modified xsi:type="dcterms:W3CDTF">2022-03-20T05:25:16Z</dcterms:modified>
</cp:coreProperties>
</file>