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1696" r:id="rId3"/>
    <p:sldId id="2762" r:id="rId4"/>
    <p:sldId id="2851" r:id="rId5"/>
    <p:sldId id="2826" r:id="rId6"/>
    <p:sldId id="2852" r:id="rId7"/>
    <p:sldId id="2828" r:id="rId8"/>
    <p:sldId id="2853" r:id="rId9"/>
    <p:sldId id="2830" r:id="rId10"/>
    <p:sldId id="2854" r:id="rId11"/>
    <p:sldId id="2832" r:id="rId12"/>
    <p:sldId id="2855" r:id="rId13"/>
    <p:sldId id="2489" r:id="rId14"/>
    <p:sldId id="888" r:id="rId15"/>
    <p:sldId id="2451" r:id="rId16"/>
    <p:sldId id="2856" r:id="rId17"/>
    <p:sldId id="2857" r:id="rId18"/>
    <p:sldId id="2810" r:id="rId19"/>
    <p:sldId id="2800" r:id="rId20"/>
    <p:sldId id="2858" r:id="rId21"/>
    <p:sldId id="2859" r:id="rId22"/>
    <p:sldId id="2834" r:id="rId23"/>
    <p:sldId id="2860" r:id="rId24"/>
    <p:sldId id="2861" r:id="rId25"/>
    <p:sldId id="965" r:id="rId26"/>
    <p:sldId id="2277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762"/>
            <p14:sldId id="2851"/>
            <p14:sldId id="2826"/>
            <p14:sldId id="2852"/>
            <p14:sldId id="2828"/>
            <p14:sldId id="2853"/>
            <p14:sldId id="2830"/>
            <p14:sldId id="2854"/>
            <p14:sldId id="2832"/>
            <p14:sldId id="2855"/>
            <p14:sldId id="2489"/>
            <p14:sldId id="888"/>
            <p14:sldId id="2451"/>
            <p14:sldId id="2856"/>
            <p14:sldId id="2857"/>
            <p14:sldId id="2810"/>
            <p14:sldId id="2800"/>
            <p14:sldId id="2858"/>
            <p14:sldId id="2859"/>
            <p14:sldId id="2834"/>
            <p14:sldId id="2860"/>
            <p14:sldId id="2861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1694E9"/>
    <a:srgbClr val="FF6600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44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46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7.png"/><Relationship Id="rId3" Type="http://schemas.openxmlformats.org/officeDocument/2006/relationships/image" Target="../media/image13.png"/><Relationship Id="rId21" Type="http://schemas.microsoft.com/office/2007/relationships/hdphoto" Target="../media/hdphoto3.wdp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microsoft.com/office/2007/relationships/hdphoto" Target="../media/hdphoto2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13.png"/><Relationship Id="rId21" Type="http://schemas.openxmlformats.org/officeDocument/2006/relationships/image" Target="../media/image5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49.png"/><Relationship Id="rId16" Type="http://schemas.openxmlformats.org/officeDocument/2006/relationships/image" Target="../media/image45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20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44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66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0.png"/><Relationship Id="rId26" Type="http://schemas.openxmlformats.org/officeDocument/2006/relationships/image" Target="../media/image70.png"/><Relationship Id="rId39" Type="http://schemas.openxmlformats.org/officeDocument/2006/relationships/image" Target="../media/image77.png"/><Relationship Id="rId3" Type="http://schemas.openxmlformats.org/officeDocument/2006/relationships/image" Target="../media/image13.png"/><Relationship Id="rId21" Type="http://schemas.openxmlformats.org/officeDocument/2006/relationships/image" Target="../media/image67.png"/><Relationship Id="rId34" Type="http://schemas.openxmlformats.org/officeDocument/2006/relationships/image" Target="../media/image59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56.png"/><Relationship Id="rId33" Type="http://schemas.openxmlformats.org/officeDocument/2006/relationships/image" Target="../media/image72.png"/><Relationship Id="rId38" Type="http://schemas.openxmlformats.org/officeDocument/2006/relationships/image" Target="../media/image76.png"/><Relationship Id="rId2" Type="http://schemas.openxmlformats.org/officeDocument/2006/relationships/image" Target="../media/image49.png"/><Relationship Id="rId16" Type="http://schemas.openxmlformats.org/officeDocument/2006/relationships/image" Target="../media/image45.png"/><Relationship Id="rId20" Type="http://schemas.openxmlformats.org/officeDocument/2006/relationships/image" Target="../media/image52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69.png"/><Relationship Id="rId32" Type="http://schemas.openxmlformats.org/officeDocument/2006/relationships/image" Target="../media/image71.png"/><Relationship Id="rId37" Type="http://schemas.openxmlformats.org/officeDocument/2006/relationships/image" Target="../media/image75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68.png"/><Relationship Id="rId28" Type="http://schemas.openxmlformats.org/officeDocument/2006/relationships/image" Target="../media/image61.png"/><Relationship Id="rId36" Type="http://schemas.openxmlformats.org/officeDocument/2006/relationships/image" Target="../media/image74.png"/><Relationship Id="rId10" Type="http://schemas.openxmlformats.org/officeDocument/2006/relationships/image" Target="../media/image20.png"/><Relationship Id="rId19" Type="http://schemas.openxmlformats.org/officeDocument/2006/relationships/image" Target="../media/image51.png"/><Relationship Id="rId31" Type="http://schemas.openxmlformats.org/officeDocument/2006/relationships/image" Target="../media/image6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4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4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100.png"/><Relationship Id="rId3" Type="http://schemas.openxmlformats.org/officeDocument/2006/relationships/image" Target="../media/image13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42" Type="http://schemas.openxmlformats.org/officeDocument/2006/relationships/image" Target="../media/image10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2" Type="http://schemas.openxmlformats.org/officeDocument/2006/relationships/image" Target="../media/image78.png"/><Relationship Id="rId16" Type="http://schemas.openxmlformats.org/officeDocument/2006/relationships/image" Target="../media/image45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20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4" Type="http://schemas.openxmlformats.org/officeDocument/2006/relationships/image" Target="../media/image10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6983" y="1843988"/>
            <a:ext cx="68568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Випадки множення і ділення в межах 1000, які зводяться до табличних. Розв'язання задач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DA764D4-70D1-483E-A2C2-B658842C96F8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31" y="1201706"/>
            <a:ext cx="3348481" cy="17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5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60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Збільш кожне з чисел у 3 рази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31552" y="1560340"/>
            <a:ext cx="2558166" cy="130755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3629284" y="1560340"/>
            <a:ext cx="2558166" cy="130755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18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6527016" y="1560340"/>
            <a:ext cx="2558166" cy="130755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23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9424748" y="1560340"/>
            <a:ext cx="2558166" cy="1307551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31552" y="3101269"/>
            <a:ext cx="2558166" cy="130755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45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629284" y="3101269"/>
            <a:ext cx="2558166" cy="130755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54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527016" y="3101269"/>
            <a:ext cx="2558166" cy="130755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69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424748" y="3101269"/>
            <a:ext cx="2558166" cy="1307551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165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36" grpId="0" animBg="1"/>
      <p:bldP spid="37" grpId="0" animBg="1"/>
      <p:bldP spid="38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Зменш із чисел у 4 рази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021598" y="1565307"/>
            <a:ext cx="2558166" cy="130755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100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4919330" y="1565307"/>
            <a:ext cx="2558166" cy="130755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400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7817062" y="1565307"/>
            <a:ext cx="2558166" cy="130755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800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021598" y="3106236"/>
            <a:ext cx="2558166" cy="130755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2</a:t>
            </a:r>
            <a:r>
              <a:rPr lang="uk-UA" sz="8800" b="1" dirty="0">
                <a:solidFill>
                  <a:schemeClr val="tx1"/>
                </a:solidFill>
              </a:rPr>
              <a:t>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919330" y="3106236"/>
            <a:ext cx="2558166" cy="130755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100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817062" y="3106236"/>
            <a:ext cx="2558166" cy="130755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200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яйця у лотка[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9683" y="1337459"/>
            <a:ext cx="524991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Усно 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1847" y="1499544"/>
            <a:ext cx="6560106" cy="188568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900 яєць розклали в лотки, </a:t>
            </a:r>
          </a:p>
          <a:p>
            <a:pPr algn="ctr"/>
            <a:r>
              <a:rPr lang="uk-UA" sz="4000" b="1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по 30 у кожний. Скільки потрібно було лотків?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5303280" y="3547311"/>
            <a:ext cx="4176993" cy="90072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900 : 30 = 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306537" y="3547311"/>
            <a:ext cx="2545416" cy="90072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30 (л.)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5303279" y="4579922"/>
            <a:ext cx="6548674" cy="187924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Відповідь: 30 лотків потрібно.</a:t>
            </a:r>
          </a:p>
        </p:txBody>
      </p:sp>
    </p:spTree>
    <p:extLst>
      <p:ext uri="{BB962C8B-B14F-4D97-AF65-F5344CB8AC3E}">
        <p14:creationId xmlns:p14="http://schemas.microsoft.com/office/powerpoint/2010/main" val="19043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850296" y="1499544"/>
            <a:ext cx="7001657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Добова порція кухонної солі для однієї корови становить 65 г. Скільки грамів солі потрібно двом коровам на тиждень?</a:t>
            </a:r>
          </a:p>
        </p:txBody>
      </p:sp>
      <p:pic>
        <p:nvPicPr>
          <p:cNvPr id="2050" name="Picture 2" descr="Результат пошуку зображень за запитом сіль для корови"/>
          <p:cNvPicPr>
            <a:picLocks noChangeAspect="1" noChangeArrowheads="1"/>
          </p:cNvPicPr>
          <p:nvPr/>
        </p:nvPicPr>
        <p:blipFill rotWithShape="1">
          <a:blip r:embed="rId18" cstate="email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6286" b="9042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1846" b="10833"/>
          <a:stretch/>
        </p:blipFill>
        <p:spPr bwMode="auto">
          <a:xfrm>
            <a:off x="825255" y="1284352"/>
            <a:ext cx="3810256" cy="41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ьтат пошуку зображень за запитом корова вектор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000" b="93333" l="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3942" flipH="1">
            <a:off x="2181527" y="1623638"/>
            <a:ext cx="1487730" cy="14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21826" y="2312690"/>
            <a:ext cx="1547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Сіль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2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6074" y="228849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 – 2 коровам за день;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01" y="342488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51876" y="300616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5153" y="2269833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1703" y="235421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5499" y="2977709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0859" y="3066554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7265" y="2245372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0337" y="2225525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3630" y="2288281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2170" y="2309645"/>
            <a:ext cx="463844" cy="5892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222" y="2307981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8531" y="225242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52990" y="3769359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910 г солі потрібно двом коровам на тиждень.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5175" y="2985829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1540" y="3028738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0080" y="3050102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5992" y="3062944"/>
            <a:ext cx="408812" cy="41878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499" y="2977709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9440" y="3050533"/>
            <a:ext cx="463844" cy="58925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440" y="2977709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Клас готовий працювати?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Додавати й віднімати,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Числа й вирази рівняти,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Вчасно руки піднімати,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Щоб складні задачі розв'язати.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Результат пошуку зображень за запитом коза і кінь вектор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965" y="1219810"/>
            <a:ext cx="3901776" cy="390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850296" y="1499544"/>
            <a:ext cx="7001657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Козі на добу потрібно 15 г солі, а коню – у 3 рази більше. Скільки грамів солі потрібно на 2 дні козі й коню разом?</a:t>
            </a:r>
          </a:p>
        </p:txBody>
      </p:sp>
    </p:spTree>
    <p:extLst>
      <p:ext uri="{BB962C8B-B14F-4D97-AF65-F5344CB8AC3E}">
        <p14:creationId xmlns:p14="http://schemas.microsoft.com/office/powerpoint/2010/main" val="197978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5277" y="227286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 – коню на добу;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50" y="415777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87839" y="300628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 – козі і коню на добу;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5153" y="2269833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1703" y="235421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2365" y="2992704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6306" y="3115295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7265" y="2245372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0337" y="2225525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3630" y="2288281"/>
            <a:ext cx="463844" cy="5892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222" y="2307981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8531" y="225242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15713" y="4520951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120 г солі потрібно на 2 дні козі і коню.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5175" y="2985829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1540" y="3028738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6456" y="2985829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814" y="3050533"/>
            <a:ext cx="463844" cy="58925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440" y="297770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53479" y="376605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8922" y="3729534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550" y="3876626"/>
            <a:ext cx="278475" cy="25091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9718" y="3737654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083" y="3780563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1289" y="3798247"/>
            <a:ext cx="408812" cy="41878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6790" y="3737654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2970" y="3793155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983" y="3729534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1821" y="3141263"/>
            <a:ext cx="421206" cy="2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609500" y="1349893"/>
            <a:ext cx="9562388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13 год 16 хв + 2 год 06 хв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554404"/>
            <a:ext cx="9562388" cy="101677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 год 22 хв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816594"/>
            <a:ext cx="9562388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23 см 26 мм + 2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дм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05 см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609500" y="5021105"/>
            <a:ext cx="9562388" cy="101677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256 мм + 250 мм = 506 мм</a:t>
            </a:r>
          </a:p>
        </p:txBody>
      </p:sp>
    </p:spTree>
    <p:extLst>
      <p:ext uri="{BB962C8B-B14F-4D97-AF65-F5344CB8AC3E}">
        <p14:creationId xmlns:p14="http://schemas.microsoft.com/office/powerpoint/2010/main" val="8035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609500" y="1349893"/>
            <a:ext cx="9562388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35 хв 20 с + 16 хв 35 с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554404"/>
            <a:ext cx="9562388" cy="101677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51 хв 55 с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816594"/>
            <a:ext cx="9562388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45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дм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6 см – 15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дм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12 см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609500" y="5021105"/>
            <a:ext cx="9562388" cy="101677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456 см – 165 см = 294 см</a:t>
            </a:r>
          </a:p>
        </p:txBody>
      </p:sp>
    </p:spTree>
    <p:extLst>
      <p:ext uri="{BB962C8B-B14F-4D97-AF65-F5344CB8AC3E}">
        <p14:creationId xmlns:p14="http://schemas.microsoft.com/office/powerpoint/2010/main" val="23611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Вирази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8139" y="1586266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342" y="1568374"/>
            <a:ext cx="498850" cy="6337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4315" y="2549804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9503" y="2508425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0104" y="2349229"/>
            <a:ext cx="545931" cy="681083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6305" y="2420158"/>
            <a:ext cx="503493" cy="63962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4834" y="3273107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9712" y="3267123"/>
            <a:ext cx="503493" cy="63962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4953" y="3259113"/>
            <a:ext cx="503493" cy="6396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4029" y="4110926"/>
            <a:ext cx="503493" cy="63962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1359" y="3236027"/>
            <a:ext cx="503493" cy="63962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9234" y="4095168"/>
            <a:ext cx="503493" cy="639623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5313" y="4303337"/>
            <a:ext cx="421206" cy="2765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1849" y="2393208"/>
            <a:ext cx="503493" cy="639623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5389" y="4265644"/>
            <a:ext cx="408812" cy="41878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2967" y="2583971"/>
            <a:ext cx="412715" cy="258098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987" y="4101180"/>
            <a:ext cx="503493" cy="639623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9711" y="3267123"/>
            <a:ext cx="503493" cy="63962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0854" y="2405750"/>
            <a:ext cx="503493" cy="63962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2384" y="4099380"/>
            <a:ext cx="503493" cy="639623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233" y="3345222"/>
            <a:ext cx="408812" cy="41878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7614" y="3439057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7339" y="3406135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0012" y="4106817"/>
            <a:ext cx="503493" cy="63962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3393" y="3194602"/>
            <a:ext cx="545931" cy="68108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6304" y="3259113"/>
            <a:ext cx="503493" cy="63962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9214" y="4241009"/>
            <a:ext cx="312609" cy="281666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9098" y="2409313"/>
            <a:ext cx="503493" cy="63962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9413" y="2412270"/>
            <a:ext cx="503493" cy="63962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0518" y="4121777"/>
            <a:ext cx="503493" cy="639623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1198" y="4099380"/>
            <a:ext cx="503493" cy="639623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7090" y="3272760"/>
            <a:ext cx="503493" cy="6396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422E9-BB26-4D83-8099-782087682CA3}"/>
              </a:ext>
            </a:extLst>
          </p:cNvPr>
          <p:cNvSpPr txBox="1"/>
          <p:nvPr/>
        </p:nvSpPr>
        <p:spPr>
          <a:xfrm>
            <a:off x="2663246" y="3176198"/>
            <a:ext cx="107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(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886BAF-FA2B-4091-AAF6-B7A581400C82}"/>
              </a:ext>
            </a:extLst>
          </p:cNvPr>
          <p:cNvSpPr txBox="1"/>
          <p:nvPr/>
        </p:nvSpPr>
        <p:spPr>
          <a:xfrm>
            <a:off x="4835756" y="3176198"/>
            <a:ext cx="107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314A9-2488-433E-84B9-442EE1FAC352}"/>
              </a:ext>
            </a:extLst>
          </p:cNvPr>
          <p:cNvSpPr txBox="1"/>
          <p:nvPr/>
        </p:nvSpPr>
        <p:spPr>
          <a:xfrm>
            <a:off x="1368172" y="4026905"/>
            <a:ext cx="107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(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DBA161-FFD5-4804-B89E-9B7D3B45CCFE}"/>
              </a:ext>
            </a:extLst>
          </p:cNvPr>
          <p:cNvSpPr txBox="1"/>
          <p:nvPr/>
        </p:nvSpPr>
        <p:spPr>
          <a:xfrm>
            <a:off x="3540682" y="4026905"/>
            <a:ext cx="1076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5" grpId="0"/>
      <p:bldP spid="77" grpId="0"/>
      <p:bldP spid="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60,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356,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357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60,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356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357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35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35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25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4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25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59996</TotalTime>
  <Words>646</Words>
  <Application>Microsoft Office PowerPoint</Application>
  <PresentationFormat>Широкоэкранный</PresentationFormat>
  <Paragraphs>279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11200</cp:revision>
  <dcterms:created xsi:type="dcterms:W3CDTF">2018-01-05T16:38:53Z</dcterms:created>
  <dcterms:modified xsi:type="dcterms:W3CDTF">2022-03-21T06:49:58Z</dcterms:modified>
</cp:coreProperties>
</file>