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733" r:id="rId3"/>
    <p:sldId id="689" r:id="rId4"/>
    <p:sldId id="454" r:id="rId5"/>
    <p:sldId id="663" r:id="rId6"/>
    <p:sldId id="716" r:id="rId7"/>
    <p:sldId id="734" r:id="rId8"/>
    <p:sldId id="684" r:id="rId9"/>
    <p:sldId id="692" r:id="rId10"/>
    <p:sldId id="735" r:id="rId11"/>
    <p:sldId id="542" r:id="rId12"/>
    <p:sldId id="736" r:id="rId13"/>
    <p:sldId id="706" r:id="rId14"/>
    <p:sldId id="683" r:id="rId15"/>
    <p:sldId id="726" r:id="rId16"/>
    <p:sldId id="722" r:id="rId17"/>
    <p:sldId id="737" r:id="rId18"/>
    <p:sldId id="738" r:id="rId19"/>
    <p:sldId id="724" r:id="rId20"/>
    <p:sldId id="728" r:id="rId21"/>
    <p:sldId id="740" r:id="rId22"/>
    <p:sldId id="729" r:id="rId23"/>
    <p:sldId id="289" r:id="rId24"/>
    <p:sldId id="306" r:id="rId25"/>
    <p:sldId id="732" r:id="rId26"/>
    <p:sldId id="741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B741"/>
    <a:srgbClr val="BB75A9"/>
    <a:srgbClr val="DB4037"/>
    <a:srgbClr val="E24ED0"/>
    <a:srgbClr val="E34DB5"/>
    <a:srgbClr val="FAF225"/>
    <a:srgbClr val="E9912D"/>
    <a:srgbClr val="FFB441"/>
    <a:srgbClr val="2F3242"/>
    <a:srgbClr val="87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21.03.2022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21.03.2022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21.03.2022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3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0.png"/><Relationship Id="rId4" Type="http://schemas.openxmlformats.org/officeDocument/2006/relationships/image" Target="../media/image45.png"/><Relationship Id="rId9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№71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3034" y="3718679"/>
            <a:ext cx="85971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600" b="1" dirty="0">
                <a:solidFill>
                  <a:srgbClr val="2F3242"/>
                </a:solidFill>
              </a:rPr>
              <a:t>Чому важливо поєднувати працю і відпочинок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Робота змінами: як визначити тривалість робочого часу та часу відпочинку? |  Охорона праці і пожежна безпека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9953" y="1397301"/>
            <a:ext cx="3726312" cy="252704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F8D282-3C5B-4B10-9CF8-7B9B11BC95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07209" y="1558537"/>
            <a:ext cx="7636971" cy="515478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Выноска-облако 8"/>
          <p:cNvSpPr/>
          <p:nvPr/>
        </p:nvSpPr>
        <p:spPr>
          <a:xfrm>
            <a:off x="6595983" y="994737"/>
            <a:ext cx="2521529" cy="130511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/>
              <a:t>Прочитайте параграф на ст.64-65</a:t>
            </a:r>
          </a:p>
        </p:txBody>
      </p:sp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2800" b="1" dirty="0">
                <a:solidFill>
                  <a:schemeClr val="bg1"/>
                </a:solidFill>
              </a:rPr>
              <a:t>64-65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06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7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255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Поміркуйте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871174" y="1370664"/>
            <a:ext cx="10795395" cy="65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Чому в школі уроки чергують з перервами? 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71174" y="2173698"/>
            <a:ext cx="10795394" cy="6501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Чи однакова тривалість перерв? 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871174" y="2946025"/>
            <a:ext cx="10795395" cy="65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Після якого уроку перерва найтриваліша?</a:t>
            </a:r>
          </a:p>
        </p:txBody>
      </p:sp>
      <p:pic>
        <p:nvPicPr>
          <p:cNvPr id="4098" name="Picture 2" descr="Музично-танцювальні перерви - 19 Вересня 2018 - Килийская ООШ I-III ст. №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72511" y="3715537"/>
            <a:ext cx="5504561" cy="299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07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Поміркуйте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16105" y="1249790"/>
            <a:ext cx="7427696" cy="2444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Для правильної організації свого відпочинку в дорослих щотижня є два вихідні дні, а щороку – відпустка.</a:t>
            </a:r>
          </a:p>
        </p:txBody>
      </p:sp>
      <p:pic>
        <p:nvPicPr>
          <p:cNvPr id="6" name="Picture 2" descr="Про надання щорічної відпустки педагогічним працівникам у перший рік роботи  | Педагогічна преса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3568" y="1149601"/>
            <a:ext cx="3835302" cy="2544575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Скругленный прямоугольник 6"/>
          <p:cNvSpPr/>
          <p:nvPr/>
        </p:nvSpPr>
        <p:spPr>
          <a:xfrm>
            <a:off x="116105" y="4065223"/>
            <a:ext cx="7427696" cy="2459736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/>
              <a:t>Який час (</a:t>
            </a:r>
            <a:r>
              <a:rPr lang="ru-RU" sz="4000" dirty="0" err="1"/>
              <a:t>дні</a:t>
            </a:r>
            <a:r>
              <a:rPr lang="ru-RU" sz="4000" dirty="0"/>
              <a:t>) для </a:t>
            </a:r>
            <a:r>
              <a:rPr lang="ru-RU" sz="4000" dirty="0" err="1"/>
              <a:t>відпочинку</a:t>
            </a:r>
            <a:r>
              <a:rPr lang="ru-RU" sz="4000" dirty="0"/>
              <a:t> та </a:t>
            </a:r>
            <a:r>
              <a:rPr lang="ru-RU" sz="4000" dirty="0" err="1"/>
              <a:t>відновлення</a:t>
            </a:r>
            <a:r>
              <a:rPr lang="ru-RU" sz="4000" dirty="0"/>
              <a:t> сил </a:t>
            </a:r>
            <a:r>
              <a:rPr lang="ru-RU" sz="4000" dirty="0" err="1"/>
              <a:t>мають</a:t>
            </a:r>
            <a:r>
              <a:rPr lang="ru-RU" sz="4000" dirty="0"/>
              <a:t> </a:t>
            </a:r>
            <a:r>
              <a:rPr lang="ru-RU" sz="4000" dirty="0" err="1"/>
              <a:t>учні</a:t>
            </a:r>
            <a:r>
              <a:rPr lang="ru-RU" sz="4000" dirty="0"/>
              <a:t> в </a:t>
            </a:r>
            <a:r>
              <a:rPr lang="ru-RU" sz="4000" dirty="0" err="1"/>
              <a:t>школі</a:t>
            </a:r>
            <a:r>
              <a:rPr lang="ru-RU" sz="4000" dirty="0"/>
              <a:t> </a:t>
            </a:r>
            <a:r>
              <a:rPr lang="ru-RU" sz="4000" dirty="0" err="1"/>
              <a:t>протягом</a:t>
            </a:r>
            <a:r>
              <a:rPr lang="ru-RU" sz="4000" dirty="0"/>
              <a:t> </a:t>
            </a:r>
            <a:r>
              <a:rPr lang="ru-RU" sz="4000" dirty="0" err="1"/>
              <a:t>тижня</a:t>
            </a:r>
            <a:r>
              <a:rPr lang="ru-RU" sz="4000" dirty="0"/>
              <a:t> та календарного року?</a:t>
            </a:r>
            <a:endParaRPr lang="uk-UA" sz="4000" dirty="0"/>
          </a:p>
        </p:txBody>
      </p:sp>
      <p:pic>
        <p:nvPicPr>
          <p:cNvPr id="5124" name="Picture 4" descr="Поради батькам: як зробити літні канікули безпечними! / / : Бердичівський  погляд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946136" y="3949229"/>
            <a:ext cx="3862734" cy="257573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08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74905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Які із зображених видів відпочинку належать до активного, а які — до пасивного? Доповніть ці переліки. Відповіді зафіксуйте в зошиті на с.26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150" name="Picture 6" descr="Сімейний туризм - ЗДО Центр ПагінецьЗДО Центр Пагінець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73795" y="1430515"/>
            <a:ext cx="3622122" cy="2037444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Велосипед - залог здоровья вашего ребенка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5031" y="1456402"/>
            <a:ext cx="3145409" cy="2037444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Бесплатно Фото | Милая маленькая девочка читает книгу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40608" y="1456403"/>
            <a:ext cx="3058610" cy="2037444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Кинотеатр «КАРО» снизил цены на детские билеты - Workingmama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1945" y="4108482"/>
            <a:ext cx="3597141" cy="2037444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Де в Києві безкоштовно покататись на лижах і санках | Українська правда -  Київ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7307" y="4104228"/>
            <a:ext cx="3225953" cy="2037444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Как загадать вещий сон? | Фэн-шуй и непознанное | ШколаЖизни.ру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531481" y="4108482"/>
            <a:ext cx="3058610" cy="203319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375031" y="1456402"/>
            <a:ext cx="397835" cy="429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А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3840608" y="1456402"/>
            <a:ext cx="397835" cy="429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Б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7173795" y="1430515"/>
            <a:ext cx="397835" cy="429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В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1298576" y="4108482"/>
            <a:ext cx="397835" cy="429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Г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5099692" y="4108482"/>
            <a:ext cx="397835" cy="429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Д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8531481" y="4108482"/>
            <a:ext cx="397835" cy="429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Е</a:t>
            </a:r>
          </a:p>
        </p:txBody>
      </p:sp>
    </p:spTree>
    <p:extLst>
      <p:ext uri="{BB962C8B-B14F-4D97-AF65-F5344CB8AC3E}">
        <p14:creationId xmlns:p14="http://schemas.microsoft.com/office/powerpoint/2010/main" val="6025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Пам'ятай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50982" y="1327092"/>
            <a:ext cx="9329882" cy="4126252"/>
          </a:xfrm>
          <a:prstGeom prst="roundRect">
            <a:avLst/>
          </a:prstGeom>
          <a:solidFill>
            <a:srgbClr val="DB4037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dirty="0"/>
              <a:t>Пасивний відпочинок дуже важливий, але ним не можна зловживати. Фізичні вправи поліпшують роботу організму, емоційний стан, підвищують працездатність.</a:t>
            </a:r>
            <a:endParaRPr lang="uk-UA" sz="4400" b="1" dirty="0">
              <a:solidFill>
                <a:srgbClr val="FFFF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9484" y="2253673"/>
            <a:ext cx="1736454" cy="393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2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Поміркуйте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59348" y="1200955"/>
            <a:ext cx="11861688" cy="591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 smtClean="0"/>
              <a:t>Який вид відпочинку потрібно обирати</a:t>
            </a:r>
            <a:r>
              <a:rPr lang="uk-UA" sz="3600" dirty="0"/>
              <a:t>? 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59348" y="1886518"/>
            <a:ext cx="11861688" cy="591506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Від чого залежить вибір? 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59348" y="2572318"/>
            <a:ext cx="11861688" cy="591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Який є вашим найулюбленішим?</a:t>
            </a:r>
          </a:p>
        </p:txBody>
      </p:sp>
      <p:pic>
        <p:nvPicPr>
          <p:cNvPr id="7170" name="Picture 2" descr="Знайомство зі школою - ВЕРЕСЕНЬ - Підручник - Я досліджую світ 1 клас  Частина 1 - Т. В. Воронцова - Алатон 201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63492" y="3258118"/>
            <a:ext cx="3162020" cy="332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81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65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751" y="766619"/>
            <a:ext cx="11558273" cy="6022108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145540" y="1341385"/>
            <a:ext cx="74772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000" b="1" dirty="0">
                <a:solidFill>
                  <a:srgbClr val="FF0000"/>
                </a:solidFill>
              </a:rPr>
              <a:t>Фізи́чне відновлення </a:t>
            </a:r>
            <a:r>
              <a:rPr lang="uk-UA" sz="4000" dirty="0"/>
              <a:t>— це застосування фізичних вправ і відпочинку для відновлення здоров’я, фізичного стану та працездатності. Найкраще відбувається на природі.</a:t>
            </a:r>
          </a:p>
        </p:txBody>
      </p:sp>
    </p:spTree>
    <p:extLst>
      <p:ext uri="{BB962C8B-B14F-4D97-AF65-F5344CB8AC3E}">
        <p14:creationId xmlns:p14="http://schemas.microsoft.com/office/powerpoint/2010/main" val="195791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255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Поміркуйте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01169" y="1276946"/>
            <a:ext cx="11759184" cy="549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Чи робите ви ранкову гімнастику? 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01169" y="1944832"/>
            <a:ext cx="11759184" cy="54904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Продемонструйте декілька вправ, які ви виконуєте вранці.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164959" y="2612718"/>
            <a:ext cx="7430402" cy="4100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Після ранкової гімнастики доцільно віддати перевагу водним процедурам: прохолодному душу або обливанню водою. Не варто забувати й про вечірні прогулянки перед сном, які мають включати дихальні вправи.</a:t>
            </a:r>
          </a:p>
        </p:txBody>
      </p:sp>
      <p:pic>
        <p:nvPicPr>
          <p:cNvPr id="8194" name="Picture 2" descr="Зарядка на вулиці для дітей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706219" y="3287552"/>
            <a:ext cx="3339373" cy="2400015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1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Розкажіть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21674" y="1273131"/>
            <a:ext cx="11720944" cy="560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Як вам вдається протягом тижня поєднувати працю і відпочинок? </a:t>
            </a: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21674" y="1992295"/>
            <a:ext cx="11720944" cy="575081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Як проводить вільний час ваша сім’я?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21674" y="2725892"/>
            <a:ext cx="11720944" cy="575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Якому виду відпочинку віддає перевагу?</a:t>
            </a:r>
          </a:p>
        </p:txBody>
      </p:sp>
      <p:pic>
        <p:nvPicPr>
          <p:cNvPr id="9218" name="Picture 2" descr="Літо — пора відпочинку всією сім'єю —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8370" y="3871444"/>
            <a:ext cx="3035394" cy="2276546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Бюджетний відпочинок на морі і не тільки: куди поїхати не за всі гроші :  12:06:2019 - te.20minut.ua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474" y="3871444"/>
            <a:ext cx="3372654" cy="227138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Сімейний відпочинок в Карпатах з дітьми в комфортних готелях | СіонТур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37838" y="3870723"/>
            <a:ext cx="3437695" cy="2272101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3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95" y="1264757"/>
            <a:ext cx="7147704" cy="5348865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400332" y="2976114"/>
            <a:ext cx="39681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Станьте, діти, всі рівненько,</a:t>
            </a:r>
          </a:p>
          <a:p>
            <a:r>
              <a:rPr lang="uk-UA" sz="2400" b="1" dirty="0"/>
              <a:t>Посміхніться веселенько.</a:t>
            </a:r>
          </a:p>
          <a:p>
            <a:r>
              <a:rPr lang="uk-UA" sz="2400" b="1" dirty="0"/>
              <a:t>Настрій на урок взяли,</a:t>
            </a:r>
          </a:p>
          <a:p>
            <a:r>
              <a:rPr lang="uk-UA" sz="2400" b="1" dirty="0"/>
              <a:t>Працювати почали!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6249" y="2112990"/>
            <a:ext cx="3407434" cy="333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6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26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419777" y="1074888"/>
            <a:ext cx="6242458" cy="4114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1</a:t>
            </a:r>
          </a:p>
        </p:txBody>
      </p: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2235" y="5631037"/>
            <a:ext cx="2425427" cy="1169056"/>
          </a:xfrm>
          <a:prstGeom prst="rect">
            <a:avLst/>
          </a:prstGeom>
        </p:spPr>
      </p:pic>
      <p:sp>
        <p:nvSpPr>
          <p:cNvPr id="46" name="Скругленный прямоугольник 45"/>
          <p:cNvSpPr/>
          <p:nvPr/>
        </p:nvSpPr>
        <p:spPr>
          <a:xfrm>
            <a:off x="3419777" y="3286178"/>
            <a:ext cx="6242458" cy="4114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3</a:t>
            </a: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255608" y="1553636"/>
            <a:ext cx="11637034" cy="70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У комп'ютер потрапив вірус, який знищив букви на позначення голосних. Спробуй відновити ушкоджені речення.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27050" y="2289889"/>
            <a:ext cx="909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Б_р_ж_   _д_ж_    зн_в_,    _    зд_р_в’_    зм_л_д_.   </a:t>
            </a:r>
          </a:p>
        </p:txBody>
      </p:sp>
      <p:sp>
        <p:nvSpPr>
          <p:cNvPr id="83" name="Скругленный прямоугольник 82"/>
          <p:cNvSpPr/>
          <p:nvPr/>
        </p:nvSpPr>
        <p:spPr>
          <a:xfrm>
            <a:off x="255608" y="3770128"/>
            <a:ext cx="11637034" cy="388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Якому виду відпочинку надаєш перевагу ти? Познач     . Запиши аргумент.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1249717" y="5298366"/>
            <a:ext cx="8247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/>
          <p:nvPr/>
        </p:nvCxnSpPr>
        <p:spPr>
          <a:xfrm>
            <a:off x="1249717" y="5789782"/>
            <a:ext cx="8247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7050" y="2710307"/>
            <a:ext cx="909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Зд_р_в’_  -  всь_м_   г_л_в_.   </a:t>
            </a:r>
          </a:p>
        </p:txBody>
      </p:sp>
      <p:sp>
        <p:nvSpPr>
          <p:cNvPr id="6" name="Овал 5"/>
          <p:cNvSpPr/>
          <p:nvPr/>
        </p:nvSpPr>
        <p:spPr>
          <a:xfrm>
            <a:off x="353470" y="2876220"/>
            <a:ext cx="123568" cy="146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9" name="Овал 38"/>
          <p:cNvSpPr/>
          <p:nvPr/>
        </p:nvSpPr>
        <p:spPr>
          <a:xfrm>
            <a:off x="353470" y="2478347"/>
            <a:ext cx="123568" cy="146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710086" y="2284984"/>
            <a:ext cx="256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rgbClr val="FF0000"/>
                </a:solidFill>
              </a:rPr>
              <a:t>е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64035" y="2287529"/>
            <a:ext cx="256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rgbClr val="FF0000"/>
                </a:solidFill>
              </a:rPr>
              <a:t>е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03103" y="2292249"/>
            <a:ext cx="256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rgbClr val="FF0000"/>
                </a:solidFill>
              </a:rPr>
              <a:t>и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74379" y="2290487"/>
            <a:ext cx="256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rgbClr val="FF0000"/>
                </a:solidFill>
              </a:rPr>
              <a:t>о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96120" y="2278665"/>
            <a:ext cx="256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rgbClr val="FF0000"/>
                </a:solidFill>
              </a:rPr>
              <a:t>е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32042" y="2278665"/>
            <a:ext cx="256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rgbClr val="FF0000"/>
                </a:solidFill>
              </a:rPr>
              <a:t>у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537423" y="2287529"/>
            <a:ext cx="256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rgbClr val="FF0000"/>
                </a:solidFill>
              </a:rPr>
              <a:t>о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8976" y="2288076"/>
            <a:ext cx="256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rgbClr val="FF0000"/>
                </a:solidFill>
              </a:rPr>
              <a:t>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01583" y="2275387"/>
            <a:ext cx="256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rgbClr val="FF0000"/>
                </a:solidFill>
              </a:rPr>
              <a:t>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37727" y="2289283"/>
            <a:ext cx="256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rgbClr val="FF0000"/>
                </a:solidFill>
              </a:rPr>
              <a:t>о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717291" y="2286812"/>
            <a:ext cx="256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rgbClr val="FF0000"/>
                </a:solidFill>
              </a:rPr>
              <a:t>о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43108" y="2286812"/>
            <a:ext cx="256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rgbClr val="FF0000"/>
                </a:solidFill>
              </a:rPr>
              <a:t>я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35892" y="2290233"/>
            <a:ext cx="256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rgbClr val="FF0000"/>
                </a:solidFill>
              </a:rPr>
              <a:t>о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395039" y="2287310"/>
            <a:ext cx="256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rgbClr val="FF0000"/>
                </a:solidFill>
              </a:rPr>
              <a:t>о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813382" y="2284984"/>
            <a:ext cx="256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rgbClr val="FF0000"/>
                </a:solidFill>
              </a:rPr>
              <a:t>у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90535" y="2703042"/>
            <a:ext cx="256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rgbClr val="FF0000"/>
                </a:solidFill>
              </a:rPr>
              <a:t>о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43925" y="2709709"/>
            <a:ext cx="256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rgbClr val="FF0000"/>
                </a:solidFill>
              </a:rPr>
              <a:t>о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04902" y="2704182"/>
            <a:ext cx="256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rgbClr val="FF0000"/>
                </a:solidFill>
              </a:rPr>
              <a:t>я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782054" y="2709709"/>
            <a:ext cx="256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rgbClr val="FF0000"/>
                </a:solidFill>
              </a:rPr>
              <a:t>о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211880" y="2716432"/>
            <a:ext cx="256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rgbClr val="FF0000"/>
                </a:solidFill>
              </a:rPr>
              <a:t>у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36807" y="2703042"/>
            <a:ext cx="256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rgbClr val="FF0000"/>
                </a:solidFill>
              </a:rPr>
              <a:t>о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104664" y="2705569"/>
            <a:ext cx="256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rgbClr val="FF0000"/>
                </a:solidFill>
              </a:rPr>
              <a:t>о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450875" y="2705569"/>
            <a:ext cx="256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rgbClr val="FF0000"/>
                </a:solidFill>
              </a:rPr>
              <a:t>а</a:t>
            </a:r>
          </a:p>
        </p:txBody>
      </p:sp>
      <p:pic>
        <p:nvPicPr>
          <p:cNvPr id="67" name="Рисунок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397" y="3798337"/>
            <a:ext cx="247685" cy="304843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088950" y="4322265"/>
            <a:ext cx="335186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Прямоугольник 67"/>
          <p:cNvSpPr/>
          <p:nvPr/>
        </p:nvSpPr>
        <p:spPr>
          <a:xfrm>
            <a:off x="6271124" y="4318237"/>
            <a:ext cx="335186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TextBox 12"/>
          <p:cNvSpPr txBox="1"/>
          <p:nvPr/>
        </p:nvSpPr>
        <p:spPr>
          <a:xfrm>
            <a:off x="2495068" y="4258485"/>
            <a:ext cx="166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активному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736226" y="4256915"/>
            <a:ext cx="166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пасивному</a:t>
            </a:r>
          </a:p>
        </p:txBody>
      </p:sp>
      <p:cxnSp>
        <p:nvCxnSpPr>
          <p:cNvPr id="71" name="Прямая соединительная линия 70"/>
          <p:cNvCxnSpPr/>
          <p:nvPr/>
        </p:nvCxnSpPr>
        <p:spPr>
          <a:xfrm>
            <a:off x="1249717" y="6337734"/>
            <a:ext cx="8247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Рисунок 7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4605" y="5143173"/>
            <a:ext cx="1118747" cy="12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3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83" grpId="0" animBg="1"/>
      <p:bldP spid="9" grpId="0"/>
      <p:bldP spid="42" grpId="0"/>
      <p:bldP spid="43" grpId="0"/>
      <p:bldP spid="44" grpId="0"/>
      <p:bldP spid="45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11" grpId="0" animBg="1"/>
      <p:bldP spid="68" grpId="0" animBg="1"/>
      <p:bldP spid="13" grpId="0"/>
      <p:bldP spid="6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2800" b="1" dirty="0">
                <a:solidFill>
                  <a:schemeClr val="bg1"/>
                </a:solidFill>
              </a:rPr>
              <a:t>26-27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2235" y="5544270"/>
            <a:ext cx="2425427" cy="1169056"/>
          </a:xfrm>
          <a:prstGeom prst="rect">
            <a:avLst/>
          </a:prstGeom>
        </p:spPr>
      </p:pic>
      <p:sp>
        <p:nvSpPr>
          <p:cNvPr id="25" name="Скругленный прямоугольник 24"/>
          <p:cNvSpPr/>
          <p:nvPr/>
        </p:nvSpPr>
        <p:spPr>
          <a:xfrm>
            <a:off x="3419777" y="1049940"/>
            <a:ext cx="6242458" cy="4171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4</a:t>
            </a: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267419" y="1566062"/>
            <a:ext cx="11637034" cy="408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Познач      правильні твердження.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814816" y="2122154"/>
            <a:ext cx="374904" cy="356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Прямоугольник 27"/>
          <p:cNvSpPr/>
          <p:nvPr/>
        </p:nvSpPr>
        <p:spPr>
          <a:xfrm>
            <a:off x="8814816" y="2535951"/>
            <a:ext cx="374904" cy="356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Прямоугольник 32"/>
          <p:cNvSpPr/>
          <p:nvPr/>
        </p:nvSpPr>
        <p:spPr>
          <a:xfrm>
            <a:off x="8810244" y="2944689"/>
            <a:ext cx="374904" cy="356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extBox 14"/>
          <p:cNvSpPr txBox="1"/>
          <p:nvPr/>
        </p:nvSpPr>
        <p:spPr>
          <a:xfrm>
            <a:off x="358358" y="2069630"/>
            <a:ext cx="640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У моєму розпорядку мають бути тільки уроки.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8358" y="2482181"/>
            <a:ext cx="4846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Свій час потрібно планувати.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58358" y="2899386"/>
            <a:ext cx="4846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Розпорядок дня можна змінювати.</a:t>
            </a:r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838" y="1601744"/>
            <a:ext cx="247685" cy="30484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58358" y="3308123"/>
            <a:ext cx="8227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У моєму розпорядку мають чергуватися праця і відпочинок.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8810244" y="3353427"/>
            <a:ext cx="374904" cy="356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Прямоугольник 35"/>
          <p:cNvSpPr/>
          <p:nvPr/>
        </p:nvSpPr>
        <p:spPr>
          <a:xfrm>
            <a:off x="10524711" y="2122154"/>
            <a:ext cx="374904" cy="356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угольник 37"/>
          <p:cNvSpPr/>
          <p:nvPr/>
        </p:nvSpPr>
        <p:spPr>
          <a:xfrm>
            <a:off x="10524711" y="2535951"/>
            <a:ext cx="374904" cy="356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Прямоугольник 49"/>
          <p:cNvSpPr/>
          <p:nvPr/>
        </p:nvSpPr>
        <p:spPr>
          <a:xfrm>
            <a:off x="10520139" y="2944689"/>
            <a:ext cx="374904" cy="356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1" name="Прямоугольник 50"/>
          <p:cNvSpPr/>
          <p:nvPr/>
        </p:nvSpPr>
        <p:spPr>
          <a:xfrm>
            <a:off x="10520139" y="3353427"/>
            <a:ext cx="374904" cy="356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extBox 1"/>
          <p:cNvSpPr txBox="1"/>
          <p:nvPr/>
        </p:nvSpPr>
        <p:spPr>
          <a:xfrm>
            <a:off x="9185148" y="2038852"/>
            <a:ext cx="78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Так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189720" y="2437066"/>
            <a:ext cx="78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Так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203436" y="3273640"/>
            <a:ext cx="78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Так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194292" y="2873608"/>
            <a:ext cx="78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Так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895043" y="2034336"/>
            <a:ext cx="78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Ні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904187" y="2433449"/>
            <a:ext cx="78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Ні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913331" y="2863717"/>
            <a:ext cx="78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Ні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927014" y="3308123"/>
            <a:ext cx="78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Ні </a:t>
            </a:r>
          </a:p>
        </p:txBody>
      </p:sp>
      <p:pic>
        <p:nvPicPr>
          <p:cNvPr id="40" name="Рисунок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3342" y="2147608"/>
            <a:ext cx="247685" cy="304843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712" y="2549651"/>
            <a:ext cx="247685" cy="304843"/>
          </a:xfrm>
          <a:prstGeom prst="rect">
            <a:avLst/>
          </a:prstGeom>
        </p:spPr>
      </p:pic>
      <p:pic>
        <p:nvPicPr>
          <p:cNvPr id="61" name="Рисунок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912" y="2968797"/>
            <a:ext cx="247685" cy="304843"/>
          </a:xfrm>
          <a:prstGeom prst="rect">
            <a:avLst/>
          </a:prstGeom>
        </p:spPr>
      </p:pic>
      <p:pic>
        <p:nvPicPr>
          <p:cNvPr id="62" name="Рисунок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853" y="3358958"/>
            <a:ext cx="247685" cy="304843"/>
          </a:xfrm>
          <a:prstGeom prst="rect">
            <a:avLst/>
          </a:prstGeom>
        </p:spPr>
      </p:pic>
      <p:sp>
        <p:nvSpPr>
          <p:cNvPr id="63" name="Скругленный прямоугольник 62"/>
          <p:cNvSpPr/>
          <p:nvPr/>
        </p:nvSpPr>
        <p:spPr>
          <a:xfrm>
            <a:off x="267419" y="3858326"/>
            <a:ext cx="11637034" cy="729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Зміни неправильні (хибні) твердження так, щоб вони стали правильними (істинними). Запиши змінені твердження.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267419" y="5020532"/>
            <a:ext cx="11546095" cy="1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267419" y="5454706"/>
            <a:ext cx="11546095" cy="1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>
            <a:off x="1124712" y="5888843"/>
            <a:ext cx="8650224" cy="1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>
            <a:off x="1124712" y="6322873"/>
            <a:ext cx="8650224" cy="1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15676" y="4637731"/>
            <a:ext cx="11597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У моєму розпорядку мають бути не тільки уроки, а й відпочинок.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15675" y="5066159"/>
            <a:ext cx="11688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Потрібно дотримуватися свого розпорядку дня. Він може змінюватися в процесі     </a:t>
            </a:r>
          </a:p>
          <a:p>
            <a:r>
              <a:rPr lang="uk-UA" sz="2400" dirty="0"/>
              <a:t>              дорослішання дитини.</a:t>
            </a:r>
          </a:p>
        </p:txBody>
      </p:sp>
    </p:spTree>
    <p:extLst>
      <p:ext uri="{BB962C8B-B14F-4D97-AF65-F5344CB8AC3E}">
        <p14:creationId xmlns:p14="http://schemas.microsoft.com/office/powerpoint/2010/main" val="197419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7" grpId="0"/>
      <p:bldP spid="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27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419777" y="1100157"/>
            <a:ext cx="6242458" cy="4114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6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66384" y="1611162"/>
            <a:ext cx="11637034" cy="482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Розгадай ребуси. Склади з розгаданими словами речення.</a:t>
            </a:r>
          </a:p>
        </p:txBody>
      </p:sp>
      <p:pic>
        <p:nvPicPr>
          <p:cNvPr id="11266" name="Picture 2" descr="П - Буквы и цифры - Картинки png - Альбомы - ПЕДКАБИНЕТ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6425" y="2124841"/>
            <a:ext cx="1318488" cy="142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Крабы PNG картинки скачать бесплатно, краб 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91165" y="2193332"/>
            <a:ext cx="1705264" cy="137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Запятая — Википедия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25419" y="3228724"/>
            <a:ext cx="331492" cy="44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Запятая — Википедия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4730683" y="2124841"/>
            <a:ext cx="331492" cy="49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 descr="Наклейка Яйца PNG - AVATAN PLUS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23180" y="2203886"/>
            <a:ext cx="1557026" cy="135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Запятая — Википедия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1688" y="3350191"/>
            <a:ext cx="331492" cy="44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Запятая — Википедия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62301" y="3350191"/>
            <a:ext cx="331492" cy="44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Прямая соединительная линия 12"/>
          <p:cNvCxnSpPr/>
          <p:nvPr/>
        </p:nvCxnSpPr>
        <p:spPr>
          <a:xfrm flipV="1">
            <a:off x="7946136" y="3210436"/>
            <a:ext cx="2624328" cy="18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411049" y="4231507"/>
            <a:ext cx="11347704" cy="182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31352" y="2592486"/>
            <a:ext cx="145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праця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870330" y="3795263"/>
            <a:ext cx="5161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Праця перетворила мавпу на людину.</a:t>
            </a:r>
          </a:p>
        </p:txBody>
      </p:sp>
      <p:pic>
        <p:nvPicPr>
          <p:cNvPr id="11278" name="Picture 14" descr="Ведра PNG фото скачать бесплатно, PNG ведро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31515" y="4481005"/>
            <a:ext cx="1268308" cy="134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Запятая — Википедия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2691724" y="4311150"/>
            <a:ext cx="331492" cy="49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Запятая — Википедия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2934409" y="4304017"/>
            <a:ext cx="331492" cy="49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4" name="Picture 20" descr="Бинокль 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7434" y="4278456"/>
            <a:ext cx="2116883" cy="1748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Запятая — Википедия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7537705" y="4297896"/>
            <a:ext cx="331492" cy="49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Запятая — Википедия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7780390" y="4290763"/>
            <a:ext cx="331492" cy="49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Запятая — Википедия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30087" y="5432866"/>
            <a:ext cx="331492" cy="44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Запятая — Википедия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0700" y="5432866"/>
            <a:ext cx="331492" cy="44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Прямая соединительная линия 43"/>
          <p:cNvCxnSpPr/>
          <p:nvPr/>
        </p:nvCxnSpPr>
        <p:spPr>
          <a:xfrm flipV="1">
            <a:off x="8111882" y="5432866"/>
            <a:ext cx="2624328" cy="18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V="1">
            <a:off x="1124712" y="6486202"/>
            <a:ext cx="8435819" cy="2754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2235" y="5544270"/>
            <a:ext cx="2425427" cy="1169056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213620" y="4851381"/>
            <a:ext cx="2522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відпочинок</a:t>
            </a:r>
          </a:p>
        </p:txBody>
      </p:sp>
      <p:pic>
        <p:nvPicPr>
          <p:cNvPr id="11286" name="Picture 22" descr="буква ч png 2 » PNG Image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1428" y="4386927"/>
            <a:ext cx="1394400" cy="143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627090" y="4330715"/>
            <a:ext cx="355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и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72624" y="4683781"/>
            <a:ext cx="355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и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73783" y="4911395"/>
            <a:ext cx="355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308567" y="4974536"/>
            <a:ext cx="355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и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40939" y="4679067"/>
            <a:ext cx="355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45459" y="4336337"/>
            <a:ext cx="355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356007" y="5338795"/>
            <a:ext cx="355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и</a:t>
            </a:r>
          </a:p>
        </p:txBody>
      </p:sp>
      <p:sp>
        <p:nvSpPr>
          <p:cNvPr id="57" name="Прямоугольник 56"/>
          <p:cNvSpPr/>
          <p:nvPr/>
        </p:nvSpPr>
        <p:spPr>
          <a:xfrm>
            <a:off x="1223890" y="6058346"/>
            <a:ext cx="79731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Моя сім'я дуже полюбляє активний відпочинок на природі.</a:t>
            </a:r>
          </a:p>
        </p:txBody>
      </p:sp>
    </p:spTree>
    <p:extLst>
      <p:ext uri="{BB962C8B-B14F-4D97-AF65-F5344CB8AC3E}">
        <p14:creationId xmlns:p14="http://schemas.microsoft.com/office/powerpoint/2010/main" val="282471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/>
      <p:bldP spid="48" grpId="0"/>
      <p:bldP spid="29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Висновок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655127" y="1154544"/>
            <a:ext cx="7393710" cy="5541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>
                <a:solidFill>
                  <a:prstClr val="white"/>
                </a:solidFill>
              </a:rPr>
              <a:t>Для збереження високої працездатності потрібно дотримуватися правильного режиму праці та відпочинку. Це два способи життєдіяльності, які взаємно доповнюють і змінюють один одного.</a:t>
            </a:r>
            <a:endParaRPr lang="uk-UA" sz="4000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1266" name="Picture 2" descr="Рухливі ігри під час проведення занять в групі продовженого дня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512" y="1262438"/>
            <a:ext cx="3193084" cy="2457178"/>
          </a:xfrm>
          <a:prstGeom prst="rect">
            <a:avLst/>
          </a:prstGeom>
          <a:noFill/>
          <a:ln w="571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Бонусне заняття. 30.04.202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5837" y="3987317"/>
            <a:ext cx="3072272" cy="2651961"/>
          </a:xfrm>
          <a:prstGeom prst="rect">
            <a:avLst/>
          </a:prstGeom>
          <a:noFill/>
          <a:ln w="571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6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47782" y="1265380"/>
            <a:ext cx="11850254" cy="25030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Ходіння босоніж покращує роботу майже всіх м'язів, стимулює кровообіг у всьому організмі, підвищує розумову діяльність. Морське повітря допомагає позбутися безсоння. Дивитися на блакитне море, чути звук хвиль – усе це створює позитивні відчуття, емоції та поліпшує самопочуття.</a:t>
            </a:r>
          </a:p>
        </p:txBody>
      </p:sp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242" name="Picture 2" descr="Чому вам і вашим дітям варто роззутися: про користь ходіння босоніж | Сім'я  і дім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52382" y="3877733"/>
            <a:ext cx="5041053" cy="2835593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92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Повторити тему на сторінках 64-67</a:t>
            </a:r>
          </a:p>
          <a:p>
            <a:pPr algn="ctr"/>
            <a:endParaRPr lang="uk-UA" sz="4400" i="1" dirty="0">
              <a:solidFill>
                <a:srgbClr val="2F3242"/>
              </a:solidFill>
            </a:endParaRPr>
          </a:p>
          <a:p>
            <a:pPr algn="ctr"/>
            <a:r>
              <a:rPr lang="uk-UA" sz="44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ru-RU" sz="4800" dirty="0">
                <a:solidFill>
                  <a:srgbClr val="2F3242"/>
                </a:solidFill>
              </a:rPr>
              <a:t>с.64-67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>
                <a:solidFill>
                  <a:schemeClr val="accent6">
                    <a:lumMod val="50000"/>
                  </a:schemeClr>
                </a:solidFill>
              </a:rPr>
              <a:t>(щоби відкрити лист, </a:t>
            </a:r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натисніть на нього)</a:t>
            </a:r>
          </a:p>
        </p:txBody>
      </p:sp>
    </p:spTree>
    <p:extLst>
      <p:ext uri="{BB962C8B-B14F-4D97-AF65-F5344CB8AC3E}">
        <p14:creationId xmlns:p14="http://schemas.microsoft.com/office/powerpoint/2010/main" val="94889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Ранкове коло.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1165" y="1082438"/>
            <a:ext cx="6045981" cy="564077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1165" y="980304"/>
            <a:ext cx="6045981" cy="56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0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:a16="http://schemas.microsoft.com/office/drawing/2014/main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4978" y="4707568"/>
            <a:ext cx="1432684" cy="200575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355596" y="494529"/>
            <a:ext cx="8732066" cy="5839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Пригадайте</a:t>
            </a:r>
          </a:p>
        </p:txBody>
      </p:sp>
      <p:sp>
        <p:nvSpPr>
          <p:cNvPr id="11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03516" y="1610220"/>
            <a:ext cx="11913080" cy="48249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Що ви любите більше – працювати чи відпочивати? Чому?</a:t>
            </a:r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ДНЗ № 135 - Збереження та зміцнення здоров'я дитини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52508" y="2566999"/>
            <a:ext cx="3640048" cy="358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Чому найкращі учні працюють на гірших, а посередні учні - на державу | ОТОЖ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42452" y="3082160"/>
            <a:ext cx="5382583" cy="2819129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3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F8D282-3C5B-4B10-9CF8-7B9B11BC95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07209" y="1558537"/>
            <a:ext cx="7636971" cy="515478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Выноска-облако 8"/>
          <p:cNvSpPr/>
          <p:nvPr/>
        </p:nvSpPr>
        <p:spPr>
          <a:xfrm>
            <a:off x="6595983" y="994737"/>
            <a:ext cx="2521529" cy="130511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/>
              <a:t>Прочитайте параграф на ст.64</a:t>
            </a:r>
          </a:p>
        </p:txBody>
      </p:sp>
    </p:spTree>
    <p:extLst>
      <p:ext uri="{BB962C8B-B14F-4D97-AF65-F5344CB8AC3E}">
        <p14:creationId xmlns:p14="http://schemas.microsoft.com/office/powerpoint/2010/main" val="72538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64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751" y="766619"/>
            <a:ext cx="11558273" cy="6022108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054100" y="1441969"/>
            <a:ext cx="74772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800" noProof="1">
                <a:solidFill>
                  <a:srgbClr val="FF0000"/>
                </a:solidFill>
              </a:rPr>
              <a:t>Вто́ма </a:t>
            </a:r>
            <a:r>
              <a:rPr lang="uk-UA" sz="4800" noProof="1"/>
              <a:t>— тимчасове зниження працездатності організму або органа внаслідок інтенсивної або тривалої роботи.</a:t>
            </a:r>
          </a:p>
        </p:txBody>
      </p:sp>
    </p:spTree>
    <p:extLst>
      <p:ext uri="{BB962C8B-B14F-4D97-AF65-F5344CB8AC3E}">
        <p14:creationId xmlns:p14="http://schemas.microsoft.com/office/powerpoint/2010/main" val="328555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732066" cy="99594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Розгляньте діаграму, яка відображає результативність навчання людини, що вивчає іноземну мову. З’ясуйте, скільки пар слів людина запам’ятовує впродовж кожної наступної години навчання.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64</a:t>
            </a:r>
          </a:p>
        </p:txBody>
      </p:sp>
      <p:cxnSp>
        <p:nvCxnSpPr>
          <p:cNvPr id="8" name="Прямая соединительная линия 7"/>
          <p:cNvCxnSpPr>
            <a:endCxn id="19" idx="0"/>
          </p:cNvCxnSpPr>
          <p:nvPr/>
        </p:nvCxnSpPr>
        <p:spPr>
          <a:xfrm flipV="1">
            <a:off x="1335024" y="6142059"/>
            <a:ext cx="5878129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335024" y="2801267"/>
            <a:ext cx="1481076" cy="3340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Прямоугольник 10"/>
          <p:cNvSpPr/>
          <p:nvPr/>
        </p:nvSpPr>
        <p:spPr>
          <a:xfrm>
            <a:off x="2816100" y="2125978"/>
            <a:ext cx="1481076" cy="4016084"/>
          </a:xfrm>
          <a:prstGeom prst="rect">
            <a:avLst/>
          </a:prstGeom>
          <a:solidFill>
            <a:srgbClr val="DB40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Прямоугольник 11"/>
          <p:cNvSpPr/>
          <p:nvPr/>
        </p:nvSpPr>
        <p:spPr>
          <a:xfrm>
            <a:off x="4297176" y="3650183"/>
            <a:ext cx="1481076" cy="2491878"/>
          </a:xfrm>
          <a:prstGeom prst="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Прямоугольник 12"/>
          <p:cNvSpPr/>
          <p:nvPr/>
        </p:nvSpPr>
        <p:spPr>
          <a:xfrm>
            <a:off x="5778252" y="4499097"/>
            <a:ext cx="1481076" cy="1642964"/>
          </a:xfrm>
          <a:prstGeom prst="rect">
            <a:avLst/>
          </a:prstGeom>
          <a:solidFill>
            <a:srgbClr val="E24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V="1">
            <a:off x="1341120" y="2121642"/>
            <a:ext cx="4803" cy="40204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74368" y="6142061"/>
            <a:ext cx="283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71421" y="6142059"/>
            <a:ext cx="283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96623" y="6142060"/>
            <a:ext cx="283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21825" y="6142061"/>
            <a:ext cx="283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49732" y="5680394"/>
            <a:ext cx="133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години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6428" y="1611312"/>
            <a:ext cx="2217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кількість слів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V="1">
            <a:off x="1335024" y="4486456"/>
            <a:ext cx="4443228" cy="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1353766" y="3639664"/>
            <a:ext cx="2962152" cy="182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V="1">
            <a:off x="1335024" y="2125977"/>
            <a:ext cx="1481076" cy="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09828" y="5080599"/>
            <a:ext cx="283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05187" y="4240832"/>
            <a:ext cx="576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05187" y="3437641"/>
            <a:ext cx="548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15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06488" y="2593647"/>
            <a:ext cx="539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20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5187" y="1921109"/>
            <a:ext cx="68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25</a:t>
            </a:r>
          </a:p>
        </p:txBody>
      </p:sp>
      <p:sp>
        <p:nvSpPr>
          <p:cNvPr id="3078" name="Прямоугольник 3077"/>
          <p:cNvSpPr/>
          <p:nvPr/>
        </p:nvSpPr>
        <p:spPr>
          <a:xfrm>
            <a:off x="7721629" y="2072977"/>
            <a:ext cx="297303" cy="309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" name="Прямоугольник 43"/>
          <p:cNvSpPr/>
          <p:nvPr/>
        </p:nvSpPr>
        <p:spPr>
          <a:xfrm>
            <a:off x="7729126" y="2530088"/>
            <a:ext cx="297303" cy="3097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5" name="Прямоугольник 44"/>
          <p:cNvSpPr/>
          <p:nvPr/>
        </p:nvSpPr>
        <p:spPr>
          <a:xfrm>
            <a:off x="7729470" y="2992498"/>
            <a:ext cx="297303" cy="309797"/>
          </a:xfrm>
          <a:prstGeom prst="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Прямоугольник 45"/>
          <p:cNvSpPr/>
          <p:nvPr/>
        </p:nvSpPr>
        <p:spPr>
          <a:xfrm>
            <a:off x="7729126" y="3459295"/>
            <a:ext cx="297303" cy="309797"/>
          </a:xfrm>
          <a:prstGeom prst="rect">
            <a:avLst/>
          </a:prstGeom>
          <a:solidFill>
            <a:srgbClr val="BB75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79" name="TextBox 3078"/>
          <p:cNvSpPr txBox="1"/>
          <p:nvPr/>
        </p:nvSpPr>
        <p:spPr>
          <a:xfrm>
            <a:off x="8091709" y="1997042"/>
            <a:ext cx="250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перша година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99206" y="2452664"/>
            <a:ext cx="250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друга година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106703" y="2896036"/>
            <a:ext cx="250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третя година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125445" y="3363903"/>
            <a:ext cx="250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четверта година</a:t>
            </a:r>
          </a:p>
        </p:txBody>
      </p:sp>
    </p:spTree>
    <p:extLst>
      <p:ext uri="{BB962C8B-B14F-4D97-AF65-F5344CB8AC3E}">
        <p14:creationId xmlns:p14="http://schemas.microsoft.com/office/powerpoint/2010/main" val="199494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255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Поміркуйте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807166" y="1395142"/>
            <a:ext cx="10795395" cy="717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Як подолати втому? 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07166" y="2297733"/>
            <a:ext cx="10795394" cy="10786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Що потрібно зробити, щоб працездатність підвищилася?</a:t>
            </a:r>
          </a:p>
        </p:txBody>
      </p:sp>
      <p:pic>
        <p:nvPicPr>
          <p:cNvPr id="3074" name="Picture 2" descr="Синдром хронічної втоми у дітей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1927" y="3523601"/>
            <a:ext cx="5906897" cy="3189725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13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10184</TotalTime>
  <Words>893</Words>
  <Application>Microsoft Office PowerPoint</Application>
  <PresentationFormat>Широкоэкранный</PresentationFormat>
  <Paragraphs>275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1888</cp:revision>
  <dcterms:created xsi:type="dcterms:W3CDTF">2018-01-05T16:38:53Z</dcterms:created>
  <dcterms:modified xsi:type="dcterms:W3CDTF">2022-03-21T06:50:33Z</dcterms:modified>
</cp:coreProperties>
</file>