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015" r:id="rId3"/>
    <p:sldId id="2016" r:id="rId4"/>
    <p:sldId id="2031" r:id="rId5"/>
    <p:sldId id="2032" r:id="rId6"/>
    <p:sldId id="2033" r:id="rId7"/>
    <p:sldId id="2026" r:id="rId8"/>
    <p:sldId id="267" r:id="rId9"/>
    <p:sldId id="2037" r:id="rId10"/>
    <p:sldId id="2036" r:id="rId11"/>
    <p:sldId id="2039" r:id="rId12"/>
    <p:sldId id="2038" r:id="rId13"/>
    <p:sldId id="2040" r:id="rId14"/>
    <p:sldId id="2042" r:id="rId15"/>
    <p:sldId id="2041" r:id="rId16"/>
    <p:sldId id="2045" r:id="rId17"/>
    <p:sldId id="202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4E5"/>
    <a:srgbClr val="00B050"/>
    <a:srgbClr val="F628CF"/>
    <a:srgbClr val="FFFF00"/>
    <a:srgbClr val="295FFF"/>
    <a:srgbClr val="FF6600"/>
    <a:srgbClr val="FFB441"/>
    <a:srgbClr val="1694E9"/>
    <a:srgbClr val="B96FA6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056" autoAdjust="0"/>
    <p:restoredTop sz="94340" autoAdjust="0"/>
  </p:normalViewPr>
  <p:slideViewPr>
    <p:cSldViewPr snapToGrid="0">
      <p:cViewPr varScale="1">
        <p:scale>
          <a:sx n="61" d="100"/>
          <a:sy n="61" d="100"/>
        </p:scale>
        <p:origin x="102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0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21.03.2022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116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1026" name="Picture 2" descr="НАЧАЛЬНИЦЫ: Олимпиада по математик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9067" y="3641141"/>
            <a:ext cx="3305342" cy="299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50740-B3CB-414A-A8A5-4E2126962BCE}"/>
              </a:ext>
            </a:extLst>
          </p:cNvPr>
          <p:cNvSpPr txBox="1"/>
          <p:nvPr/>
        </p:nvSpPr>
        <p:spPr>
          <a:xfrm>
            <a:off x="3255285" y="47286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uk-UA" sz="2400" dirty="0">
                <a:solidFill>
                  <a:prstClr val="white"/>
                </a:solidFill>
              </a:rPr>
              <a:t>Розділ 12. Ділення на одноцифрове число</a:t>
            </a:r>
            <a:endParaRPr lang="uk-UA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55284" y="1660783"/>
            <a:ext cx="75651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Дослідження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способів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ділення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багатоцифрового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числа,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що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містить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кілька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нулів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в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кінці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, на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одноцифрове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й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задач за коротким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записом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185598" y="3644993"/>
            <a:ext cx="5035093" cy="2381734"/>
          </a:xfrm>
          <a:prstGeom prst="wedgeRoundRectCallout">
            <a:avLst>
              <a:gd name="adj1" fmla="val -13605"/>
              <a:gd name="adj2" fmla="val -7299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3200" b="1" dirty="0">
              <a:ln>
                <a:solidFill>
                  <a:schemeClr val="tx2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задачі за коротким записом і порівняй їхнє розв'язання.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28594"/>
              </p:ext>
            </p:extLst>
          </p:nvPr>
        </p:nvGraphicFramePr>
        <p:xfrm>
          <a:off x="1380836" y="1634065"/>
          <a:ext cx="483985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Ціна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Кількість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Вартість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400" b="1" dirty="0"/>
                        <a:t>Однакова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2 кг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160 грн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4 кг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?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72967"/>
              </p:ext>
            </p:extLst>
          </p:nvPr>
        </p:nvGraphicFramePr>
        <p:xfrm>
          <a:off x="6742546" y="1634065"/>
          <a:ext cx="483985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Швидкість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chemeClr val="tx1"/>
                          </a:solidFill>
                        </a:rPr>
                        <a:t>Час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Відстань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400" b="1" dirty="0"/>
                        <a:t>Однакова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2 год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160 км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4 год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?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935229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160:2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09532" y="4004217"/>
            <a:ext cx="3200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=80(грн) ціна;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963522" y="461407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80·4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805159" y="4611501"/>
            <a:ext cx="3096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=320(грн)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5210246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69134" y="5203114"/>
            <a:ext cx="3040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вартість 320 грн. </a:t>
            </a:r>
          </a:p>
        </p:txBody>
      </p:sp>
      <p:sp>
        <p:nvSpPr>
          <p:cNvPr id="32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6627255" y="3644993"/>
            <a:ext cx="5035093" cy="2381734"/>
          </a:xfrm>
          <a:prstGeom prst="wedgeRoundRectCallout">
            <a:avLst>
              <a:gd name="adj1" fmla="val -13605"/>
              <a:gd name="adj2" fmla="val -7299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3200" b="1" dirty="0">
              <a:ln>
                <a:solidFill>
                  <a:schemeClr val="tx2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722051" y="3996135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7128615" y="399613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160:2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8102917" y="3996135"/>
            <a:ext cx="4089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=80(км/год) швидкість;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707797" y="4613129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7156908" y="460599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80·4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7998545" y="4603419"/>
            <a:ext cx="3096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=320(км)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722051" y="5202164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8262520" y="5195032"/>
            <a:ext cx="3040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відстань 320 км. </a:t>
            </a:r>
          </a:p>
        </p:txBody>
      </p:sp>
    </p:spTree>
    <p:extLst>
      <p:ext uri="{BB962C8B-B14F-4D97-AF65-F5344CB8AC3E}">
        <p14:creationId xmlns:p14="http://schemas.microsoft.com/office/powerpoint/2010/main" val="39100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/>
      <p:bldP spid="13" grpId="0"/>
      <p:bldP spid="14" grpId="0"/>
      <p:bldP spid="17" grpId="0"/>
      <p:bldP spid="18" grpId="0"/>
      <p:bldP spid="19" grpId="0"/>
      <p:bldP spid="20" grpId="0"/>
      <p:bldP spid="24" grpId="0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185054" y="1232703"/>
            <a:ext cx="10679786" cy="2069372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FFC00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Від двох берегів озера назустріч один одному пливуть два човни. Швидкість руху моторного човна 15 км/год,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а веслового - 6 км/год. Яка відстань між берегами озера, якщо вони зустрілися через 20 хвилин?</a:t>
            </a:r>
            <a:endParaRPr lang="x-none" sz="3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D4F959-951C-4208-B3CF-D47DA924CEB7}"/>
                  </a:ext>
                </a:extLst>
              </p:cNvPr>
              <p:cNvSpPr txBox="1"/>
              <p:nvPr/>
            </p:nvSpPr>
            <p:spPr>
              <a:xfrm>
                <a:off x="2400332" y="3382668"/>
                <a:ext cx="3515412" cy="1170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8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год = 60 хв</a:t>
                </a:r>
              </a:p>
              <a:p>
                <a:r>
                  <a:rPr lang="uk-UA" sz="28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 хв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uk-UA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uk-UA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uk-UA" sz="28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год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D4F959-951C-4208-B3CF-D47DA924C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32" y="3382668"/>
                <a:ext cx="3515412" cy="1170641"/>
              </a:xfrm>
              <a:prstGeom prst="rect">
                <a:avLst/>
              </a:prstGeom>
              <a:blipFill>
                <a:blip r:embed="rId2"/>
                <a:stretch>
                  <a:fillRect l="-3646" t="-5729" b="-2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31284" y="454568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183271" y="454568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15:3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24908" y="4545680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=5(км) проплив моторний човен;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31284" y="511019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197525" y="510226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25603" y="5067583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=2(км) проплив весловий човен;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60611" y="6181690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60611" y="565847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12599" y="565847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5+2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25603" y="5674716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=7(км)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25603" y="6173567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відстань між берегами озера 7 км. </a:t>
            </a:r>
          </a:p>
        </p:txBody>
      </p:sp>
      <p:pic>
        <p:nvPicPr>
          <p:cNvPr id="1026" name="Picture 2" descr="Lake A Realistic Lake With Rocks And Palm Trees Flat Design Vector  Illustration Vector Stock Illustration - Download Image Now - iStock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3119" y="3586449"/>
            <a:ext cx="3050505" cy="30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01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Розшифруй назву одного з державних символів України, розставивши букви за значеннями виразів від найменшого до найбільшого.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2081723" y="1966537"/>
            <a:ext cx="2421004" cy="77082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2800" b="1" dirty="0">
                <a:solidFill>
                  <a:schemeClr val="tx1"/>
                </a:solidFill>
              </a:rPr>
              <a:t>3400·100 +100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502727" y="1966537"/>
            <a:ext cx="1591088" cy="77082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= 340100</a:t>
            </a:r>
            <a:endParaRPr lang="x-none" sz="28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415454" y="1966537"/>
            <a:ext cx="708987" cy="77082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81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Р</a:t>
            </a:r>
            <a:endParaRPr lang="x-none" sz="40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2081723" y="2894791"/>
            <a:ext cx="2421004" cy="770826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2800" b="1">
                <a:solidFill>
                  <a:schemeClr val="tx1"/>
                </a:solidFill>
              </a:rPr>
              <a:t>4800 : 4 · 3</a:t>
            </a:r>
            <a:endParaRPr lang="x-none" sz="28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502727" y="2894791"/>
            <a:ext cx="1591088" cy="770826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= 3600</a:t>
            </a:r>
            <a:endParaRPr lang="x-none" sz="28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415454" y="2894791"/>
            <a:ext cx="708987" cy="770826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381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А</a:t>
            </a:r>
            <a:endParaRPr lang="x-none" sz="40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2107141" y="3823045"/>
            <a:ext cx="2421004" cy="77082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2800" b="1">
                <a:solidFill>
                  <a:schemeClr val="tx1"/>
                </a:solidFill>
              </a:rPr>
              <a:t>80 + 20 · 100</a:t>
            </a:r>
            <a:endParaRPr lang="x-none" sz="28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528145" y="3823045"/>
            <a:ext cx="1591088" cy="77082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= 2080</a:t>
            </a:r>
            <a:endParaRPr lang="x-none" sz="28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440872" y="3823045"/>
            <a:ext cx="708987" cy="77082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81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Р</a:t>
            </a:r>
            <a:endParaRPr lang="x-none" sz="40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529993" y="1979086"/>
            <a:ext cx="2454439" cy="770826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2800" b="1">
                <a:solidFill>
                  <a:schemeClr val="tx1"/>
                </a:solidFill>
              </a:rPr>
              <a:t>(80 + 20) · 100</a:t>
            </a:r>
            <a:endParaRPr lang="x-none" sz="28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984432" y="1979086"/>
            <a:ext cx="1591088" cy="770826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= 10000</a:t>
            </a:r>
            <a:endParaRPr lang="x-none" sz="28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881013" y="1966537"/>
            <a:ext cx="674398" cy="770826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381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О</a:t>
            </a:r>
            <a:endParaRPr lang="x-none" sz="40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529993" y="2907340"/>
            <a:ext cx="2454439" cy="77082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2800" b="1">
                <a:solidFill>
                  <a:schemeClr val="tx1"/>
                </a:solidFill>
              </a:rPr>
              <a:t>900 – 10 · 10</a:t>
            </a:r>
            <a:endParaRPr lang="x-none" sz="2800" b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984432" y="2907340"/>
            <a:ext cx="1591088" cy="77082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= 800</a:t>
            </a:r>
            <a:endParaRPr lang="x-none" sz="28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881013" y="2894791"/>
            <a:ext cx="674398" cy="770826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81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П</a:t>
            </a:r>
            <a:endParaRPr lang="x-none" sz="4000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555411" y="3835594"/>
            <a:ext cx="2454439" cy="770826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2800" b="1">
                <a:solidFill>
                  <a:schemeClr val="tx1"/>
                </a:solidFill>
              </a:rPr>
              <a:t>4800 : 3 · 4</a:t>
            </a:r>
            <a:endParaRPr lang="x-none" sz="2800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10009850" y="3835594"/>
            <a:ext cx="1591088" cy="770826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= 6400</a:t>
            </a:r>
            <a:endParaRPr lang="x-none" sz="2800" b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906431" y="3823045"/>
            <a:ext cx="674398" cy="770826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381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П</a:t>
            </a:r>
            <a:endParaRPr lang="x-none" sz="4000" b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5101968" y="5000995"/>
            <a:ext cx="3105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spc="60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ПРАПОР</a:t>
            </a:r>
            <a:endParaRPr lang="ru-RU" sz="5400" b="1" cap="none" spc="60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426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9" grpId="0" animBg="1"/>
      <p:bldP spid="22" grpId="0" animBg="1"/>
      <p:bldP spid="25" grpId="0" animBg="1"/>
      <p:bldP spid="28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00332" y="1469191"/>
            <a:ext cx="849726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Що ви знаєте про державні символи України? </a:t>
            </a:r>
          </a:p>
          <a:p>
            <a:r>
              <a:rPr lang="uk-UA" sz="3200" b="1" dirty="0"/>
              <a:t>Придумайте «математичний» ребус про герб.</a:t>
            </a:r>
            <a:endParaRPr lang="ru-RU" sz="3200" b="1" dirty="0"/>
          </a:p>
        </p:txBody>
      </p:sp>
      <p:sp>
        <p:nvSpPr>
          <p:cNvPr id="3" name="AutoShape 2" descr="Герб України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052" y="3394827"/>
            <a:ext cx="1809750" cy="2524125"/>
          </a:xfrm>
          <a:prstGeom prst="rect">
            <a:avLst/>
          </a:prstGeom>
        </p:spPr>
      </p:pic>
      <p:sp>
        <p:nvSpPr>
          <p:cNvPr id="5" name="AutoShape 4" descr="Флаг украины лента: стоковые векторные изображения, иллюстрации |  Deposit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6726" y="3020863"/>
            <a:ext cx="3536373" cy="35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6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мопед скачать бесплатно - Скутер автомобиль мотоцикл мопед картинки - Мопед  Клипар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2009" y="4543052"/>
            <a:ext cx="2476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370871"/>
            <a:ext cx="10679786" cy="2069372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Жінка проїхала на скутері за 3 год 96 км.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Яку відстань вона може проїхати на ньому за 2 год,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якщо швидкість збільшиться на 3 км/год?</a:t>
            </a:r>
            <a:endParaRPr lang="x-none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96:3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400421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=32(км/год) швидкість спочатку;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60797" y="4606220"/>
            <a:ext cx="678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=35(км/год) швидкість після збільшення;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8945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3738" y="52980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6" y="52980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35·2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37363" y="5301528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=70(км)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99861" y="589452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жінка проїде 70 км. </a:t>
            </a:r>
          </a:p>
        </p:txBody>
      </p:sp>
    </p:spTree>
    <p:extLst>
      <p:ext uri="{BB962C8B-B14F-4D97-AF65-F5344CB8AC3E}">
        <p14:creationId xmlns:p14="http://schemas.microsoft.com/office/powerpoint/2010/main" val="315075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За даними малюнка обчисли площу поверхні </a:t>
            </a: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розгортку прямокутного паралелепіпеда.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11957" y="380060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563944" y="380060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(5·3) ·2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81016" y="3833776"/>
            <a:ext cx="697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=30(см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площа двох найбільших граней;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11956" y="434943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578197" y="434150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(5·2) ·2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056412" y="4336239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=20(см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площа двох середніх гране;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11956" y="496207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563944" y="496207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(3·2) ·2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81016" y="4938891"/>
            <a:ext cx="654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=12(см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площа двох найменших граней;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87122" y="6115977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41283" y="5574715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593271" y="557471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30+20+12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474649" y="5560854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=62(см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92371" y="6115977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 паралелепіпеда 62 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</p:txBody>
      </p:sp>
      <p:pic>
        <p:nvPicPr>
          <p:cNvPr id="73" name="Рисунок 7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371" y="1025810"/>
            <a:ext cx="5517251" cy="267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7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pic>
        <p:nvPicPr>
          <p:cNvPr id="592" name="Google Shape;592;p2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616" y="2030097"/>
            <a:ext cx="4593146" cy="3359583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66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№368, 369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с.66 №368, 369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2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49448" cy="51462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Організація класу </a:t>
            </a:r>
          </a:p>
        </p:txBody>
      </p:sp>
      <p:pic>
        <p:nvPicPr>
          <p:cNvPr id="2054" name="Picture 6" descr="учитель, ребенок, образова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366233"/>
            <a:ext cx="5358581" cy="462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с двумя усеченными противолежащими углами 1"/>
          <p:cNvSpPr/>
          <p:nvPr/>
        </p:nvSpPr>
        <p:spPr>
          <a:xfrm>
            <a:off x="5860027" y="1625078"/>
            <a:ext cx="6177249" cy="4286866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63381" y="2565189"/>
            <a:ext cx="65705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Любі друзі, час настав,</a:t>
            </a:r>
            <a:endParaRPr lang="ru-RU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Кличе нас до нових справ.</a:t>
            </a:r>
            <a:endParaRPr lang="ru-RU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Отож часу не гаймо,</a:t>
            </a:r>
            <a:endParaRPr lang="ru-RU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Добрі справи починаймо!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22366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288027" y="389939"/>
            <a:ext cx="8755117" cy="5250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Усний рахунок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Родителям детей с ОВЗ, ГБОУ Школа № 1448, Москва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5910" y="3832546"/>
            <a:ext cx="8853282" cy="289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2881807" y="1626495"/>
            <a:ext cx="15888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260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708133" y="1626495"/>
            <a:ext cx="22958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65·4=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6504994" y="2958766"/>
            <a:ext cx="15888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210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4262494" y="2958766"/>
            <a:ext cx="22958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0·3=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10455452" y="1571500"/>
            <a:ext cx="11208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7450050" y="1571500"/>
            <a:ext cx="32399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442:26=</a:t>
            </a:r>
          </a:p>
        </p:txBody>
      </p:sp>
    </p:spTree>
    <p:extLst>
      <p:ext uri="{BB962C8B-B14F-4D97-AF65-F5344CB8AC3E}">
        <p14:creationId xmlns:p14="http://schemas.microsoft.com/office/powerpoint/2010/main" val="382732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288027" y="389939"/>
            <a:ext cx="8755117" cy="5250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Усний рахунок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Родителям детей с ОВЗ, ГБОУ Школа № 1448, Москва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3786" y="3786349"/>
            <a:ext cx="9486254" cy="289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3361446" y="1641293"/>
            <a:ext cx="15888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136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133457" y="1626495"/>
            <a:ext cx="344517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108+28=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6871136" y="2958766"/>
            <a:ext cx="15888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180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3687818" y="2958766"/>
            <a:ext cx="344517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121+59</a:t>
            </a:r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10221413" y="1571500"/>
            <a:ext cx="15888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892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6871136" y="1571499"/>
            <a:ext cx="344517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849+43=</a:t>
            </a:r>
          </a:p>
        </p:txBody>
      </p:sp>
    </p:spTree>
    <p:extLst>
      <p:ext uri="{BB962C8B-B14F-4D97-AF65-F5344CB8AC3E}">
        <p14:creationId xmlns:p14="http://schemas.microsoft.com/office/powerpoint/2010/main" val="313959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437" y="3458801"/>
            <a:ext cx="521963" cy="651182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9251" y="3458801"/>
            <a:ext cx="532966" cy="664909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4513" y="3463062"/>
            <a:ext cx="533662" cy="66577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6811" y="3459642"/>
            <a:ext cx="531616" cy="663225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7559" y="3458801"/>
            <a:ext cx="521963" cy="65118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3373" y="3458801"/>
            <a:ext cx="532966" cy="66490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8635" y="3463062"/>
            <a:ext cx="533662" cy="665776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0933" y="3459642"/>
            <a:ext cx="531616" cy="663225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7644" y="3457958"/>
            <a:ext cx="521963" cy="65118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3458" y="3457958"/>
            <a:ext cx="532966" cy="66490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8720" y="3462219"/>
            <a:ext cx="533662" cy="665776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1018" y="3458799"/>
            <a:ext cx="531616" cy="66322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4280" y="3463929"/>
            <a:ext cx="521963" cy="65118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0094" y="3463929"/>
            <a:ext cx="532966" cy="66490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5356" y="3468190"/>
            <a:ext cx="533662" cy="66577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7654" y="3464770"/>
            <a:ext cx="531616" cy="663225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6932" y="3481797"/>
            <a:ext cx="521963" cy="65118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746" y="3481797"/>
            <a:ext cx="532966" cy="66490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88008" y="3486058"/>
            <a:ext cx="533662" cy="665776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0306" y="3482638"/>
            <a:ext cx="531616" cy="6632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2572BD-B04F-42DD-812C-6B32416CCC4F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6109" y="1274391"/>
            <a:ext cx="3145440" cy="16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6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64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714987" y="1713882"/>
            <a:ext cx="1599135" cy="63972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rgbClr val="7030A0"/>
                </a:solidFill>
              </a:rPr>
              <a:t>22:5</a:t>
            </a:r>
            <a:endParaRPr sz="3000" b="1" dirty="0">
              <a:solidFill>
                <a:srgbClr val="7030A0"/>
              </a:solidFill>
            </a:endParaRP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3314123" y="1713881"/>
            <a:ext cx="2315736" cy="6397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7030A0"/>
                </a:solidFill>
              </a:rPr>
              <a:t>= 4 (ост. 2) </a:t>
            </a: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1714986" y="2353605"/>
            <a:ext cx="1590234" cy="63972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7030A0"/>
                </a:solidFill>
              </a:rPr>
              <a:t>49:6</a:t>
            </a:r>
            <a:endParaRPr lang="ru-RU" sz="3000" b="1" dirty="0">
              <a:solidFill>
                <a:srgbClr val="7030A0"/>
              </a:solidFill>
            </a:endParaRPr>
          </a:p>
        </p:txBody>
      </p:sp>
      <p:sp>
        <p:nvSpPr>
          <p:cNvPr id="13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3305220" y="2353604"/>
            <a:ext cx="2315736" cy="6397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7030A0"/>
                </a:solidFill>
              </a:rPr>
              <a:t>= 8 (ост. 1) </a:t>
            </a: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159585" y="3280915"/>
            <a:ext cx="1599135" cy="63972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accent1">
                    <a:lumMod val="50000"/>
                  </a:schemeClr>
                </a:solidFill>
              </a:rPr>
              <a:t>40:8</a:t>
            </a:r>
            <a:endParaRPr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3758721" y="3280914"/>
            <a:ext cx="2315736" cy="6397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accent1">
                    <a:lumMod val="50000"/>
                  </a:schemeClr>
                </a:solidFill>
              </a:rPr>
              <a:t>= 5 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2159584" y="3920638"/>
            <a:ext cx="1590234" cy="63972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accent1">
                    <a:lumMod val="50000"/>
                  </a:schemeClr>
                </a:solidFill>
              </a:rPr>
              <a:t>52:7</a:t>
            </a:r>
            <a:endParaRPr lang="ru-RU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3749818" y="3920637"/>
            <a:ext cx="2315736" cy="6397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accent1">
                    <a:lumMod val="50000"/>
                  </a:schemeClr>
                </a:solidFill>
              </a:rPr>
              <a:t>= 7 (ост. 3) </a:t>
            </a:r>
          </a:p>
        </p:txBody>
      </p:sp>
      <p:sp>
        <p:nvSpPr>
          <p:cNvPr id="20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822565" y="4847946"/>
            <a:ext cx="1599135" cy="63972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rgbClr val="FF0000"/>
                </a:solidFill>
              </a:rPr>
              <a:t>40:6</a:t>
            </a:r>
            <a:endParaRPr sz="3000" b="1" dirty="0">
              <a:solidFill>
                <a:srgbClr val="FF0000"/>
              </a:solidFill>
            </a:endParaRPr>
          </a:p>
        </p:txBody>
      </p:sp>
      <p:sp>
        <p:nvSpPr>
          <p:cNvPr id="21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4421701" y="4847945"/>
            <a:ext cx="2315736" cy="6397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FF0000"/>
                </a:solidFill>
              </a:rPr>
              <a:t>= 6 (ост. 4) </a:t>
            </a:r>
          </a:p>
        </p:txBody>
      </p:sp>
      <p:sp>
        <p:nvSpPr>
          <p:cNvPr id="2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2822564" y="5487669"/>
            <a:ext cx="1590234" cy="63972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FF0000"/>
                </a:solidFill>
              </a:rPr>
              <a:t>23:5</a:t>
            </a:r>
            <a:endParaRPr lang="ru-RU" sz="3000" b="1" dirty="0">
              <a:solidFill>
                <a:srgbClr val="FF0000"/>
              </a:solidFill>
            </a:endParaRPr>
          </a:p>
        </p:txBody>
      </p:sp>
      <p:sp>
        <p:nvSpPr>
          <p:cNvPr id="23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4412798" y="5487668"/>
            <a:ext cx="2315736" cy="6397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FF0000"/>
                </a:solidFill>
              </a:rPr>
              <a:t>= 4 (ост. 3) </a:t>
            </a:r>
          </a:p>
        </p:txBody>
      </p:sp>
      <p:sp>
        <p:nvSpPr>
          <p:cNvPr id="24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6784674" y="2273821"/>
            <a:ext cx="1599135" cy="63972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rgbClr val="00B050"/>
                </a:solidFill>
              </a:rPr>
              <a:t>36:5</a:t>
            </a:r>
            <a:endParaRPr sz="3000" b="1" dirty="0">
              <a:solidFill>
                <a:srgbClr val="00B050"/>
              </a:solidFill>
            </a:endParaRPr>
          </a:p>
        </p:txBody>
      </p:sp>
      <p:sp>
        <p:nvSpPr>
          <p:cNvPr id="25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383810" y="2273820"/>
            <a:ext cx="2315736" cy="6397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00B050"/>
                </a:solidFill>
              </a:rPr>
              <a:t>= 7 (ост. 1) </a:t>
            </a:r>
          </a:p>
        </p:txBody>
      </p:sp>
      <p:sp>
        <p:nvSpPr>
          <p:cNvPr id="26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6784673" y="2913544"/>
            <a:ext cx="1590234" cy="63972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00B050"/>
                </a:solidFill>
              </a:rPr>
              <a:t>82:9</a:t>
            </a:r>
            <a:endParaRPr lang="ru-RU" sz="3000" b="1" dirty="0">
              <a:solidFill>
                <a:srgbClr val="00B050"/>
              </a:solidFill>
            </a:endParaRPr>
          </a:p>
        </p:txBody>
      </p:sp>
      <p:sp>
        <p:nvSpPr>
          <p:cNvPr id="27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8374907" y="2913543"/>
            <a:ext cx="2315736" cy="6397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00B050"/>
                </a:solidFill>
              </a:rPr>
              <a:t>= 9 (ост. 1) </a:t>
            </a:r>
          </a:p>
        </p:txBody>
      </p:sp>
      <p:sp>
        <p:nvSpPr>
          <p:cNvPr id="28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7398325" y="3937821"/>
            <a:ext cx="1599135" cy="63972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rgbClr val="002060"/>
                </a:solidFill>
              </a:rPr>
              <a:t>70:8</a:t>
            </a:r>
            <a:endParaRPr sz="3000" b="1" dirty="0">
              <a:solidFill>
                <a:srgbClr val="002060"/>
              </a:solidFill>
            </a:endParaRPr>
          </a:p>
        </p:txBody>
      </p:sp>
      <p:sp>
        <p:nvSpPr>
          <p:cNvPr id="29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997461" y="3937820"/>
            <a:ext cx="2315736" cy="6397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002060"/>
                </a:solidFill>
              </a:rPr>
              <a:t>= 8 (ост. 6) </a:t>
            </a:r>
          </a:p>
        </p:txBody>
      </p:sp>
      <p:sp>
        <p:nvSpPr>
          <p:cNvPr id="30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7398324" y="4577544"/>
            <a:ext cx="1590234" cy="63972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002060"/>
                </a:solidFill>
              </a:rPr>
              <a:t>60:8</a:t>
            </a:r>
            <a:endParaRPr lang="ru-RU" sz="3000" b="1" dirty="0">
              <a:solidFill>
                <a:srgbClr val="002060"/>
              </a:solidFill>
            </a:endParaRPr>
          </a:p>
        </p:txBody>
      </p:sp>
      <p:sp>
        <p:nvSpPr>
          <p:cNvPr id="31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8988558" y="4577543"/>
            <a:ext cx="2315736" cy="6397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rgbClr val="002060"/>
                </a:solidFill>
              </a:rPr>
              <a:t>= 7 (ост. 4) </a:t>
            </a:r>
          </a:p>
        </p:txBody>
      </p:sp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Досліди можливість виконання ділення двома способами.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1C5C0-793C-4112-9272-8C849F9A0E19}"/>
              </a:ext>
            </a:extLst>
          </p:cNvPr>
          <p:cNvSpPr txBox="1"/>
          <p:nvPr/>
        </p:nvSpPr>
        <p:spPr>
          <a:xfrm>
            <a:off x="865139" y="1384475"/>
            <a:ext cx="4899187" cy="2554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uk-UA" sz="4000" b="1" dirty="0"/>
              <a:t>   </a:t>
            </a:r>
            <a:r>
              <a:rPr lang="uk-UA" sz="4000" b="1" u="sng" dirty="0">
                <a:solidFill>
                  <a:srgbClr val="00B0F0"/>
                </a:solidFill>
              </a:rPr>
              <a:t>24 000 : 4 = 6000</a:t>
            </a:r>
          </a:p>
          <a:p>
            <a:r>
              <a:rPr lang="uk-UA" sz="4000" b="1" dirty="0"/>
              <a:t>І  24 тис. : 4 = 6 тис.</a:t>
            </a:r>
          </a:p>
          <a:p>
            <a:r>
              <a:rPr lang="uk-UA" sz="4000" b="1" dirty="0"/>
              <a:t>ІІ (24 · 1000) : 4 = </a:t>
            </a:r>
          </a:p>
          <a:p>
            <a:r>
              <a:rPr lang="uk-UA" sz="4000" b="1" dirty="0"/>
              <a:t>   = 24 : 4 · 1000= 6000 </a:t>
            </a:r>
            <a:endParaRPr lang="x-none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1C5C0-793C-4112-9272-8C849F9A0E19}"/>
              </a:ext>
            </a:extLst>
          </p:cNvPr>
          <p:cNvSpPr txBox="1"/>
          <p:nvPr/>
        </p:nvSpPr>
        <p:spPr>
          <a:xfrm>
            <a:off x="6572376" y="3212915"/>
            <a:ext cx="4857624" cy="25545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rgbClr val="00B0F0"/>
                </a:solidFill>
              </a:rPr>
              <a:t>   </a:t>
            </a:r>
            <a:r>
              <a:rPr lang="uk-UA" sz="4000" b="1" u="sng" dirty="0">
                <a:solidFill>
                  <a:srgbClr val="00B0F0"/>
                </a:solidFill>
              </a:rPr>
              <a:t>3600 : 3 = 1200</a:t>
            </a:r>
          </a:p>
          <a:p>
            <a:r>
              <a:rPr lang="uk-UA" sz="4000" b="1" dirty="0"/>
              <a:t>І  36 </a:t>
            </a:r>
            <a:r>
              <a:rPr lang="uk-UA" sz="4000" b="1" dirty="0" err="1"/>
              <a:t>сот</a:t>
            </a:r>
            <a:r>
              <a:rPr lang="uk-UA" sz="4000" b="1" dirty="0"/>
              <a:t>. : 3 = 12 </a:t>
            </a:r>
            <a:r>
              <a:rPr lang="uk-UA" sz="4000" b="1" dirty="0" err="1"/>
              <a:t>сот</a:t>
            </a:r>
            <a:r>
              <a:rPr lang="uk-UA" sz="4000" b="1" dirty="0"/>
              <a:t>.</a:t>
            </a:r>
          </a:p>
          <a:p>
            <a:r>
              <a:rPr lang="uk-UA" sz="4000" b="1" dirty="0"/>
              <a:t>ІІ (36 · 100) : 3 = </a:t>
            </a:r>
          </a:p>
          <a:p>
            <a:r>
              <a:rPr lang="uk-UA" sz="4000" b="1" dirty="0"/>
              <a:t>    = 36 : 3 · 100 = 1200 </a:t>
            </a:r>
            <a:endParaRPr lang="x-none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84606" y="3338946"/>
            <a:ext cx="1206181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223819" y="5133603"/>
            <a:ext cx="1206181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033" y="3685812"/>
            <a:ext cx="3035663" cy="303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зручним способом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4346076" y="1704109"/>
            <a:ext cx="2564731" cy="79990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1500 : 3 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6910807" y="1704109"/>
            <a:ext cx="2517514" cy="799904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15 </a:t>
            </a:r>
            <a:r>
              <a:rPr lang="uk-UA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сот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: 3</a:t>
            </a: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428321" y="1704109"/>
            <a:ext cx="2070952" cy="799904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5 </a:t>
            </a:r>
            <a:r>
              <a:rPr lang="uk-UA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сот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3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4346076" y="2784948"/>
            <a:ext cx="2564731" cy="79990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4800 : 6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6910807" y="2784948"/>
            <a:ext cx="2517514" cy="799904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48 </a:t>
            </a:r>
            <a:r>
              <a:rPr lang="uk-UA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сот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: 6</a:t>
            </a: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428321" y="2784948"/>
            <a:ext cx="2070952" cy="799904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8 </a:t>
            </a:r>
            <a:r>
              <a:rPr lang="uk-UA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сот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4346076" y="3923656"/>
            <a:ext cx="2564731" cy="79990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16 000 : 4 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6910807" y="3923656"/>
            <a:ext cx="2517514" cy="799904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16 тис. : 4  </a:t>
            </a:r>
          </a:p>
        </p:txBody>
      </p:sp>
      <p:sp>
        <p:nvSpPr>
          <p:cNvPr id="20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428321" y="3923656"/>
            <a:ext cx="2070952" cy="799904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4 тис.</a:t>
            </a:r>
          </a:p>
        </p:txBody>
      </p:sp>
      <p:sp>
        <p:nvSpPr>
          <p:cNvPr id="21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4346076" y="5054327"/>
            <a:ext cx="2564731" cy="79990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90 000 : 6 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6910807" y="5054327"/>
            <a:ext cx="2517514" cy="799904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90 тис. : 6  </a:t>
            </a:r>
          </a:p>
        </p:txBody>
      </p:sp>
      <p:sp>
        <p:nvSpPr>
          <p:cNvPr id="23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428321" y="5054327"/>
            <a:ext cx="2070952" cy="799904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15 тис.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055" y="1979210"/>
            <a:ext cx="3875021" cy="38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6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7" grpId="0" animBg="1"/>
      <p:bldP spid="19" grpId="0" animBg="1"/>
      <p:bldP spid="20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4208</TotalTime>
  <Words>783</Words>
  <Application>Microsoft Office PowerPoint</Application>
  <PresentationFormat>Широкоэкранный</PresentationFormat>
  <Paragraphs>268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Monotype Corsiva</vt:lpstr>
      <vt:lpstr>Times New Roman</vt:lpstr>
      <vt:lpstr>Презентація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452</cp:revision>
  <dcterms:created xsi:type="dcterms:W3CDTF">2018-01-05T16:38:53Z</dcterms:created>
  <dcterms:modified xsi:type="dcterms:W3CDTF">2022-03-21T06:43:51Z</dcterms:modified>
</cp:coreProperties>
</file>