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2" r:id="rId3"/>
    <p:sldId id="273" r:id="rId4"/>
    <p:sldId id="274" r:id="rId5"/>
    <p:sldId id="275" r:id="rId6"/>
    <p:sldId id="276" r:id="rId7"/>
    <p:sldId id="258" r:id="rId8"/>
    <p:sldId id="257" r:id="rId9"/>
    <p:sldId id="270" r:id="rId10"/>
    <p:sldId id="271" r:id="rId11"/>
    <p:sldId id="259" r:id="rId12"/>
    <p:sldId id="260" r:id="rId13"/>
    <p:sldId id="261" r:id="rId14"/>
    <p:sldId id="262" r:id="rId15"/>
    <p:sldId id="278" r:id="rId16"/>
    <p:sldId id="277" r:id="rId17"/>
    <p:sldId id="267" r:id="rId18"/>
    <p:sldId id="26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59"/>
  </p:normalViewPr>
  <p:slideViewPr>
    <p:cSldViewPr>
      <p:cViewPr varScale="1">
        <p:scale>
          <a:sx n="69" d="100"/>
          <a:sy n="69" d="100"/>
        </p:scale>
        <p:origin x="13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334-724B-4219-9099-931D3765279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835F9C0-9E7F-49C5-9912-D4933C546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334-724B-4219-9099-931D3765279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F9C0-9E7F-49C5-9912-D4933C546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334-724B-4219-9099-931D3765279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F9C0-9E7F-49C5-9912-D4933C546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334-724B-4219-9099-931D3765279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835F9C0-9E7F-49C5-9912-D4933C546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334-724B-4219-9099-931D3765279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F9C0-9E7F-49C5-9912-D4933C5467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334-724B-4219-9099-931D3765279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F9C0-9E7F-49C5-9912-D4933C546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334-724B-4219-9099-931D3765279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835F9C0-9E7F-49C5-9912-D4933C5467D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334-724B-4219-9099-931D3765279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F9C0-9E7F-49C5-9912-D4933C546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334-724B-4219-9099-931D3765279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F9C0-9E7F-49C5-9912-D4933C546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334-724B-4219-9099-931D3765279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F9C0-9E7F-49C5-9912-D4933C546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7334-724B-4219-9099-931D3765279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F9C0-9E7F-49C5-9912-D4933C5467D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9A7334-724B-4219-9099-931D3765279B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835F9C0-9E7F-49C5-9912-D4933C5467D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542"/>
          <a:stretch/>
        </p:blipFill>
        <p:spPr>
          <a:xfrm>
            <a:off x="0" y="-29658"/>
            <a:ext cx="9144000" cy="68546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79912" y="764704"/>
            <a:ext cx="38884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4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жанри </a:t>
            </a:r>
          </a:p>
          <a:p>
            <a:pPr algn="ctr"/>
            <a:r>
              <a:rPr lang="uk-UA" sz="44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стилі кіно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40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3115816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Фільм жахів </a:t>
            </a:r>
            <a:r>
              <a:rPr lang="uk-UA" b="1" dirty="0">
                <a:effectLst/>
              </a:rPr>
              <a:t>–  </a:t>
            </a:r>
            <a:r>
              <a:rPr lang="uk-UA" dirty="0">
                <a:effectLst/>
              </a:rPr>
              <a:t>це стрічки, що покликані налякати глядача, вселити почуття хвилювання, створити напружену атмосферу чи нестерпного очікування чогось жахливого 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6336704" cy="35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4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3"/>
            <a:ext cx="8686800" cy="2952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Мелодрама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жанр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художньої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літератури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театрального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мистецтва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кіно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Він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розкриває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духовний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світ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героїв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емоційних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ситуаціях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основі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загальнолюдських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цінностей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зазвичай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виражених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через контраст:                            добро і зло,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любов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ненависть</a:t>
            </a:r>
          </a:p>
        </p:txBody>
      </p:sp>
      <p:pic>
        <p:nvPicPr>
          <p:cNvPr id="1026" name="Picture 2" descr="Картинки по запросу РОМЕО І ДЖУЛЬЄТТ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640" y="3212976"/>
            <a:ext cx="6883424" cy="34417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93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1554162"/>
          </a:xfrm>
        </p:spPr>
        <p:txBody>
          <a:bodyPr>
            <a:noAutofit/>
          </a:bodyPr>
          <a:lstStyle/>
          <a:p>
            <a:pPr algn="ctr"/>
            <a:r>
              <a:rPr lang="ru-RU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Комедія</a:t>
            </a:r>
            <a:r>
              <a:rPr lang="ru-RU" sz="2400" i="1" dirty="0"/>
              <a:t> – </a:t>
            </a:r>
            <a:r>
              <a:rPr lang="ru-RU" sz="2400" dirty="0"/>
              <a:t>жанр, </a:t>
            </a:r>
            <a:r>
              <a:rPr lang="ru-RU" sz="2400" dirty="0" err="1"/>
              <a:t>що</a:t>
            </a:r>
            <a:r>
              <a:rPr lang="ru-RU" sz="2400" i="1" dirty="0"/>
              <a:t> </a:t>
            </a:r>
            <a:r>
              <a:rPr lang="ru-RU" sz="2400" dirty="0" err="1"/>
              <a:t>характеризується</a:t>
            </a:r>
            <a:r>
              <a:rPr lang="ru-RU" sz="2400" dirty="0"/>
              <a:t> </a:t>
            </a:r>
            <a:r>
              <a:rPr lang="ru-RU" sz="2400" dirty="0" err="1"/>
              <a:t>гумором</a:t>
            </a:r>
            <a:r>
              <a:rPr lang="ru-RU" sz="2400" dirty="0"/>
              <a:t> </a:t>
            </a:r>
            <a:r>
              <a:rPr lang="ru-RU" sz="2400" dirty="0" err="1"/>
              <a:t>чи</a:t>
            </a:r>
            <a:r>
              <a:rPr lang="ru-RU" sz="2400" dirty="0"/>
              <a:t> сатирою. Вона </a:t>
            </a:r>
            <a:r>
              <a:rPr lang="ru-RU" sz="2400" dirty="0" err="1"/>
              <a:t>має</a:t>
            </a:r>
            <a:r>
              <a:rPr lang="ru-RU" sz="2400" dirty="0"/>
              <a:t> на </a:t>
            </a:r>
            <a:r>
              <a:rPr lang="ru-RU" sz="2400" dirty="0" err="1"/>
              <a:t>меті</a:t>
            </a:r>
            <a:r>
              <a:rPr lang="ru-RU" sz="2400" dirty="0"/>
              <a:t> </a:t>
            </a:r>
            <a:r>
              <a:rPr lang="ru-RU" sz="2400" dirty="0" err="1"/>
              <a:t>розсмішити</a:t>
            </a:r>
            <a:r>
              <a:rPr lang="ru-RU" sz="2400" dirty="0"/>
              <a:t> </a:t>
            </a:r>
            <a:r>
              <a:rPr lang="ru-RU" sz="2400" dirty="0" err="1"/>
              <a:t>глядача</a:t>
            </a:r>
            <a:r>
              <a:rPr lang="ru-RU" sz="2400" dirty="0"/>
              <a:t>, </a:t>
            </a:r>
            <a:r>
              <a:rPr lang="ru-RU" sz="2400" dirty="0" err="1"/>
              <a:t>поліпшити</a:t>
            </a:r>
            <a:r>
              <a:rPr lang="ru-RU" sz="2400" dirty="0"/>
              <a:t> </a:t>
            </a:r>
            <a:r>
              <a:rPr lang="ru-RU" sz="2400" dirty="0" err="1"/>
              <a:t>настрій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151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u="sng" dirty="0"/>
              <a:t>   </a:t>
            </a:r>
            <a:r>
              <a:rPr lang="ru-RU" b="1" u="sng" dirty="0" err="1"/>
              <a:t>Піджанри</a:t>
            </a:r>
            <a:r>
              <a:rPr lang="ru-RU" b="1" u="sng" dirty="0"/>
              <a:t> </a:t>
            </a:r>
            <a:r>
              <a:rPr lang="ru-RU" b="1" u="sng" dirty="0" err="1"/>
              <a:t>комедії</a:t>
            </a:r>
            <a:r>
              <a:rPr lang="ru-RU" b="1" u="sng" dirty="0"/>
              <a:t>: </a:t>
            </a:r>
          </a:p>
          <a:p>
            <a:pPr algn="ctr"/>
            <a:r>
              <a:rPr lang="ru-RU" i="1" dirty="0" err="1"/>
              <a:t>лірична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i="1" dirty="0"/>
              <a:t>романтична;</a:t>
            </a:r>
            <a:r>
              <a:rPr lang="ru-RU" dirty="0"/>
              <a:t> </a:t>
            </a:r>
          </a:p>
          <a:p>
            <a:pPr algn="ctr"/>
            <a:r>
              <a:rPr lang="ru-RU" dirty="0" err="1"/>
              <a:t>музична</a:t>
            </a:r>
            <a:r>
              <a:rPr lang="ru-RU" dirty="0"/>
              <a:t>;</a:t>
            </a:r>
          </a:p>
          <a:p>
            <a:pPr algn="ctr"/>
            <a:r>
              <a:rPr lang="ru-RU" dirty="0" err="1"/>
              <a:t>трагікомедія</a:t>
            </a:r>
            <a:r>
              <a:rPr lang="ru-RU" dirty="0"/>
              <a:t>;</a:t>
            </a:r>
          </a:p>
          <a:p>
            <a:pPr algn="ctr"/>
            <a:r>
              <a:rPr lang="ru-RU" dirty="0" err="1"/>
              <a:t>ексцентрична</a:t>
            </a:r>
            <a:r>
              <a:rPr lang="ru-RU" dirty="0"/>
              <a:t> (</a:t>
            </a:r>
            <a:r>
              <a:rPr lang="ru-RU" dirty="0" err="1"/>
              <a:t>сповнена</a:t>
            </a:r>
            <a:r>
              <a:rPr lang="ru-RU" dirty="0"/>
              <a:t> </a:t>
            </a:r>
            <a:r>
              <a:rPr lang="ru-RU" dirty="0" err="1"/>
              <a:t>трюків</a:t>
            </a:r>
            <a:r>
              <a:rPr lang="ru-RU" dirty="0"/>
              <a:t>);</a:t>
            </a:r>
          </a:p>
          <a:p>
            <a:pPr algn="ctr"/>
            <a:r>
              <a:rPr lang="ru-RU" dirty="0" err="1"/>
              <a:t>кримінальна</a:t>
            </a:r>
            <a:r>
              <a:rPr lang="ru-RU" dirty="0"/>
              <a:t> (</a:t>
            </a:r>
            <a:r>
              <a:rPr lang="ru-RU" dirty="0" err="1"/>
              <a:t>головні</a:t>
            </a:r>
            <a:r>
              <a:rPr lang="ru-RU" dirty="0"/>
              <a:t> </a:t>
            </a:r>
            <a:r>
              <a:rPr lang="ru-RU" dirty="0" err="1"/>
              <a:t>герої</a:t>
            </a:r>
            <a:r>
              <a:rPr lang="ru-RU" dirty="0"/>
              <a:t> — </a:t>
            </a:r>
            <a:r>
              <a:rPr lang="ru-RU" dirty="0" err="1"/>
              <a:t>гангстери</a:t>
            </a:r>
            <a:r>
              <a:rPr lang="ru-RU" dirty="0"/>
              <a:t>, </a:t>
            </a:r>
            <a:r>
              <a:rPr lang="ru-RU" dirty="0" err="1"/>
              <a:t>злодії</a:t>
            </a:r>
            <a:r>
              <a:rPr lang="ru-RU" dirty="0"/>
              <a:t>, </a:t>
            </a:r>
            <a:r>
              <a:rPr lang="ru-RU" dirty="0" err="1"/>
              <a:t>поліцейські</a:t>
            </a:r>
            <a:r>
              <a:rPr lang="ru-RU" dirty="0"/>
              <a:t>);</a:t>
            </a:r>
          </a:p>
          <a:p>
            <a:pPr algn="ctr"/>
            <a:r>
              <a:rPr lang="ru-RU" dirty="0" err="1"/>
              <a:t>пародія</a:t>
            </a:r>
            <a:r>
              <a:rPr lang="ru-RU" dirty="0"/>
              <a:t> (</a:t>
            </a:r>
            <a:r>
              <a:rPr lang="ru-RU" dirty="0" err="1"/>
              <a:t>твір-насмішка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навмисного</a:t>
            </a:r>
            <a:r>
              <a:rPr lang="ru-RU" dirty="0"/>
              <a:t> </a:t>
            </a:r>
            <a:r>
              <a:rPr lang="ru-RU" dirty="0" err="1"/>
              <a:t>наслідування</a:t>
            </a:r>
            <a:r>
              <a:rPr lang="ru-RU" dirty="0"/>
              <a:t> </a:t>
            </a:r>
            <a:r>
              <a:rPr lang="ru-RU" dirty="0" err="1"/>
              <a:t>ознак</a:t>
            </a:r>
            <a:r>
              <a:rPr lang="ru-RU" dirty="0"/>
              <a:t> </a:t>
            </a:r>
            <a:r>
              <a:rPr lang="ru-RU" dirty="0" err="1"/>
              <a:t>певного</a:t>
            </a:r>
            <a:r>
              <a:rPr lang="ru-RU" dirty="0"/>
              <a:t> жанру, стилю)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26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74766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до </a:t>
            </a:r>
            <a:r>
              <a:rPr lang="ru-RU" dirty="0" err="1"/>
              <a:t>жанрів</a:t>
            </a:r>
            <a:r>
              <a:rPr lang="ru-RU" dirty="0"/>
              <a:t> </a:t>
            </a:r>
            <a:r>
              <a:rPr lang="ru-RU" dirty="0" err="1"/>
              <a:t>літературно</a:t>
            </a:r>
            <a:r>
              <a:rPr lang="ru-RU" dirty="0"/>
              <a:t> -</a:t>
            </a:r>
            <a:r>
              <a:rPr lang="ru-RU" i="1" dirty="0"/>
              <a:t> </a:t>
            </a:r>
            <a:r>
              <a:rPr lang="ru-RU" dirty="0"/>
              <a:t>театрального </a:t>
            </a:r>
            <a:r>
              <a:rPr lang="ru-RU" dirty="0" err="1"/>
              <a:t>походження</a:t>
            </a:r>
            <a:r>
              <a:rPr lang="ru-RU" dirty="0"/>
              <a:t> </a:t>
            </a:r>
            <a:r>
              <a:rPr lang="ru-RU" dirty="0" err="1"/>
              <a:t>належить</a:t>
            </a:r>
            <a:r>
              <a:rPr lang="ru-RU" dirty="0"/>
              <a:t> </a:t>
            </a:r>
            <a:r>
              <a:rPr lang="ru-RU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фільм-казка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56" y="2348880"/>
            <a:ext cx="5131296" cy="41050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573016"/>
            <a:ext cx="4225244" cy="316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9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686800" cy="345638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Мюзикл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також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було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перенесено на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кіноекран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з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театральних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підмостків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.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Цей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жанр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містить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багато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пісень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і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танців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,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адже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саме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через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зміст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вокальних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і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хореографічних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номерів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  <a:effectLst/>
              </a:rPr>
              <a:t>розвивається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  <a:t> сюжет </a:t>
            </a:r>
            <a:br>
              <a:rPr lang="ru-RU" dirty="0">
                <a:solidFill>
                  <a:schemeClr val="accent2">
                    <a:lumMod val="50000"/>
                  </a:schemeClr>
                </a:solidFill>
                <a:effectLst/>
              </a:rPr>
            </a:b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582743"/>
            <a:ext cx="5439891" cy="30418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348" y="3140968"/>
            <a:ext cx="4036640" cy="30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DB21F-20F2-D949-8186-2DE1C44F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/>
              <a:t>«Мама мія!» 2008 </a:t>
            </a:r>
          </a:p>
        </p:txBody>
      </p:sp>
      <p:pic>
        <p:nvPicPr>
          <p:cNvPr id="4098" name="Picture 2" descr="52 интересных факта о фильме Мамма MIA! (2008) — smartfacts">
            <a:extLst>
              <a:ext uri="{FF2B5EF4-FFF2-40B4-BE49-F238E27FC236}">
                <a16:creationId xmlns:a16="http://schemas.microsoft.com/office/drawing/2014/main" id="{875F6344-F679-F648-8D2E-8A6C0B18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332271"/>
            <a:ext cx="91440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2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B6DD9-816F-0546-BF5C-34EAE526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b="1" dirty="0"/>
              <a:t>«Ла-Ла-Ленд» 2016 </a:t>
            </a:r>
          </a:p>
        </p:txBody>
      </p:sp>
      <p:pic>
        <p:nvPicPr>
          <p:cNvPr id="3074" name="Picture 2" descr="Лучшие мюзиклы ">
            <a:extLst>
              <a:ext uri="{FF2B5EF4-FFF2-40B4-BE49-F238E27FC236}">
                <a16:creationId xmlns:a16="http://schemas.microsoft.com/office/drawing/2014/main" id="{92D865DA-98EE-D64F-AD64-8BC255B4A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959" y="1305385"/>
            <a:ext cx="741448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03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196752"/>
            <a:ext cx="8299648" cy="4032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i="1" u="sng" dirty="0">
                <a:solidFill>
                  <a:schemeClr val="accent1">
                    <a:lumMod val="50000"/>
                  </a:schemeClr>
                </a:solidFill>
              </a:rPr>
              <a:t>Робота з </a:t>
            </a:r>
            <a:r>
              <a:rPr lang="ru-RU" sz="4000" b="1" i="1" u="sng" dirty="0" err="1">
                <a:solidFill>
                  <a:schemeClr val="accent1">
                    <a:lumMod val="50000"/>
                  </a:schemeClr>
                </a:solidFill>
              </a:rPr>
              <a:t>зошитом</a:t>
            </a:r>
            <a:endParaRPr lang="ru-RU" sz="4000" b="1" i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У </a:t>
            </a:r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зошиті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запишіть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основні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жанри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кіно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 та </a:t>
            </a:r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їхні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особливості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Створіть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 список </a:t>
            </a:r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улюблених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фільмів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 по жанрах у </a:t>
            </a:r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вигляді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dirty="0" err="1">
                <a:solidFill>
                  <a:schemeClr val="accent1">
                    <a:lumMod val="50000"/>
                  </a:schemeClr>
                </a:solidFill>
              </a:rPr>
              <a:t>таблиці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38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76672"/>
            <a:ext cx="86868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/>
              <a:t>ДОМАШНЄ ЗАВДАННЯ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00808"/>
            <a:ext cx="7776864" cy="3744416"/>
          </a:xfrm>
        </p:spPr>
        <p:txBody>
          <a:bodyPr>
            <a:normAutofit/>
          </a:bodyPr>
          <a:lstStyle/>
          <a:p>
            <a:pPr algn="just"/>
            <a:r>
              <a:rPr lang="ru-RU" sz="4000" dirty="0"/>
              <a:t>Придумай концепт персонажа для </a:t>
            </a:r>
            <a:r>
              <a:rPr lang="ru-RU" sz="4000" dirty="0" err="1"/>
              <a:t>фентезі</a:t>
            </a:r>
            <a:r>
              <a:rPr lang="ru-RU" sz="4000" dirty="0"/>
              <a:t>. Намалюй </a:t>
            </a:r>
            <a:r>
              <a:rPr lang="ru-RU" sz="4000" dirty="0" err="1"/>
              <a:t>ескіз</a:t>
            </a:r>
            <a:r>
              <a:rPr lang="ru-RU" sz="4000" dirty="0"/>
              <a:t> </a:t>
            </a:r>
            <a:r>
              <a:rPr lang="ru-RU" sz="4000" dirty="0" err="1"/>
              <a:t>або</a:t>
            </a:r>
            <a:r>
              <a:rPr lang="ru-RU" sz="4000" dirty="0"/>
              <a:t> створи </a:t>
            </a:r>
            <a:r>
              <a:rPr lang="ru-RU" sz="4000" dirty="0" err="1"/>
              <a:t>комп’ютерний</a:t>
            </a:r>
            <a:r>
              <a:rPr lang="ru-RU" sz="4000" dirty="0"/>
              <a:t> образ.</a:t>
            </a:r>
          </a:p>
        </p:txBody>
      </p:sp>
    </p:spTree>
    <p:extLst>
      <p:ext uri="{BB962C8B-B14F-4D97-AF65-F5344CB8AC3E}">
        <p14:creationId xmlns:p14="http://schemas.microsoft.com/office/powerpoint/2010/main" val="379116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54E68-E453-5F40-9A0F-24FD9E57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Пригадаймо…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21443A-4089-F24F-9CED-5CE0E1B9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UA" dirty="0"/>
              <a:t>1. Види художнього кіно.</a:t>
            </a:r>
          </a:p>
          <a:p>
            <a:r>
              <a:rPr lang="ru-UA" dirty="0"/>
              <a:t>2. </a:t>
            </a:r>
            <a:r>
              <a:rPr lang="uk-UA" dirty="0"/>
              <a:t>За тривалістю показу фільми поділяють на…</a:t>
            </a:r>
          </a:p>
          <a:p>
            <a:r>
              <a:rPr lang="uk-UA" dirty="0"/>
              <a:t>3. Визнаними винахідниками кінематографа стали брати…</a:t>
            </a:r>
          </a:p>
          <a:p>
            <a:r>
              <a:rPr lang="uk-UA" dirty="0"/>
              <a:t>4. Днем народження кіно називають…</a:t>
            </a:r>
          </a:p>
          <a:p>
            <a:r>
              <a:rPr lang="uk-UA" dirty="0"/>
              <a:t>5. Класиком німого кіно вважають англо-американського </a:t>
            </a:r>
            <a:r>
              <a:rPr lang="uk-UA" dirty="0" err="1"/>
              <a:t>кіномитця</a:t>
            </a:r>
            <a:r>
              <a:rPr lang="uk-UA" dirty="0"/>
              <a:t>…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9731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098D2FE-D349-EB4A-BC64-74CF0FB5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6633"/>
            <a:ext cx="8686800" cy="1224136"/>
          </a:xfrm>
        </p:spPr>
        <p:txBody>
          <a:bodyPr>
            <a:normAutofit/>
          </a:bodyPr>
          <a:lstStyle/>
          <a:p>
            <a:r>
              <a:rPr lang="uk-UA" sz="2400" dirty="0"/>
              <a:t>Найпрестижнішу </a:t>
            </a:r>
            <a:r>
              <a:rPr lang="uk-UA" sz="2400" dirty="0" err="1"/>
              <a:t>кінонагороду</a:t>
            </a:r>
            <a:r>
              <a:rPr lang="uk-UA" sz="2400" dirty="0"/>
              <a:t> </a:t>
            </a:r>
            <a:r>
              <a:rPr lang="uk-UA" sz="2400" b="1" dirty="0"/>
              <a:t>«Оскар» з 1929 р. присуджує Американська академія кінематографічних мистецтв і наук.</a:t>
            </a:r>
            <a:r>
              <a:rPr lang="ru-UA" sz="2400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7E1AA9-4C52-BA44-8DD4-DF89A1F58C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0124" y="1484784"/>
            <a:ext cx="2003752" cy="45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0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9B9EA0-C48E-9C4D-BA9A-B2C56D5B49DA}"/>
              </a:ext>
            </a:extLst>
          </p:cNvPr>
          <p:cNvSpPr/>
          <p:nvPr/>
        </p:nvSpPr>
        <p:spPr>
          <a:xfrm>
            <a:off x="665820" y="80501"/>
            <a:ext cx="7812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sz="2000" dirty="0"/>
              <a:t>27 березня 2022 року за звання найкращого фільму поборються «Белфаст» та «Влада пса», а конкуренцію їм складуть «Король Річард», «Дюна» та «Вестсайдська історія». </a:t>
            </a:r>
          </a:p>
        </p:txBody>
      </p:sp>
      <p:pic>
        <p:nvPicPr>
          <p:cNvPr id="1028" name="Picture 4" descr="Oscars 2022 Preview: An Early Look at Potential Nominees">
            <a:extLst>
              <a:ext uri="{FF2B5EF4-FFF2-40B4-BE49-F238E27FC236}">
                <a16:creationId xmlns:a16="http://schemas.microsoft.com/office/drawing/2014/main" id="{6DB02C67-C6FA-024F-BCDC-DA8215682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80010"/>
            <a:ext cx="9144000" cy="584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0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88A0C8-1948-914D-B7AC-629854AB4369}"/>
              </a:ext>
            </a:extLst>
          </p:cNvPr>
          <p:cNvSpPr/>
          <p:nvPr/>
        </p:nvSpPr>
        <p:spPr>
          <a:xfrm>
            <a:off x="611560" y="188640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dirty="0"/>
              <a:t>Серед акторів суперництво очікується між Віллом Смітом, Бенедиктом Камбербетчем, Ендрю Гарфілдом та Дензелом Вашингтоном, а серед акторок між Олівією Колман, Крістен Стюарт, Леді Гагою та Ніколь Кідман.</a:t>
            </a:r>
          </a:p>
        </p:txBody>
      </p:sp>
      <p:pic>
        <p:nvPicPr>
          <p:cNvPr id="2050" name="Picture 2" descr="Awards Circuit Contenders: A Look at the Films in the Oscar Race - Variety">
            <a:extLst>
              <a:ext uri="{FF2B5EF4-FFF2-40B4-BE49-F238E27FC236}">
                <a16:creationId xmlns:a16="http://schemas.microsoft.com/office/drawing/2014/main" id="{C534055B-B670-7B40-9F7C-6CABA480E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22543"/>
            <a:ext cx="9144000" cy="51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8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8C22C-0DF6-EE42-BA01-8DA0D9D3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/>
              <a:t>ЖАНРИ КІНО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61036-375A-2947-888D-B4200EEB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Як вам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відомо</a:t>
            </a:r>
            <a:r>
              <a:rPr lang="ru-RU" dirty="0"/>
              <a:t>,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види</a:t>
            </a:r>
            <a:r>
              <a:rPr lang="ru-RU" dirty="0"/>
              <a:t> </a:t>
            </a:r>
            <a:r>
              <a:rPr lang="ru-RU" dirty="0" err="1"/>
              <a:t>мистецтва</a:t>
            </a:r>
            <a:r>
              <a:rPr lang="ru-RU" dirty="0"/>
              <a:t> </a:t>
            </a:r>
            <a:r>
              <a:rPr lang="ru-RU" dirty="0" err="1"/>
              <a:t>розподіляють</a:t>
            </a:r>
            <a:r>
              <a:rPr lang="ru-RU" dirty="0"/>
              <a:t> за жанрами, </a:t>
            </a:r>
            <a:r>
              <a:rPr lang="ru-RU" dirty="0" err="1"/>
              <a:t>проте</a:t>
            </a:r>
            <a:r>
              <a:rPr lang="ru-RU" dirty="0"/>
              <a:t> в кожному з них — </a:t>
            </a:r>
            <a:r>
              <a:rPr lang="ru-RU" dirty="0" err="1"/>
              <a:t>музиці</a:t>
            </a:r>
            <a:r>
              <a:rPr lang="ru-RU" dirty="0"/>
              <a:t>, </a:t>
            </a:r>
            <a:r>
              <a:rPr lang="ru-RU" dirty="0" err="1"/>
              <a:t>живописі</a:t>
            </a:r>
            <a:r>
              <a:rPr lang="ru-RU" dirty="0"/>
              <a:t> —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поділ</a:t>
            </a:r>
            <a:r>
              <a:rPr lang="ru-RU" dirty="0"/>
              <a:t> </a:t>
            </a:r>
            <a:r>
              <a:rPr lang="ru-RU" dirty="0" err="1"/>
              <a:t>специфічний</a:t>
            </a:r>
            <a:r>
              <a:rPr lang="ru-RU" dirty="0"/>
              <a:t>.</a:t>
            </a:r>
          </a:p>
          <a:p>
            <a:r>
              <a:rPr lang="ru-RU" dirty="0"/>
              <a:t>Яка ж </a:t>
            </a:r>
            <a:r>
              <a:rPr lang="ru-RU" dirty="0" err="1"/>
              <a:t>специфіка</a:t>
            </a:r>
            <a:r>
              <a:rPr lang="ru-RU" dirty="0"/>
              <a:t> </a:t>
            </a:r>
            <a:r>
              <a:rPr lang="ru-RU" dirty="0" err="1"/>
              <a:t>кіножанрів</a:t>
            </a:r>
            <a:r>
              <a:rPr lang="ru-RU" dirty="0"/>
              <a:t>?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поділ</a:t>
            </a:r>
            <a:r>
              <a:rPr lang="ru-RU" dirty="0"/>
              <a:t> </a:t>
            </a:r>
            <a:r>
              <a:rPr lang="ru-RU" dirty="0" err="1"/>
              <a:t>фільмів</a:t>
            </a:r>
            <a:r>
              <a:rPr lang="ru-RU" dirty="0"/>
              <a:t> на </a:t>
            </a:r>
            <a:r>
              <a:rPr lang="ru-RU" dirty="0" err="1"/>
              <a:t>групи</a:t>
            </a:r>
            <a:r>
              <a:rPr lang="ru-RU" dirty="0"/>
              <a:t> за </a:t>
            </a:r>
            <a:r>
              <a:rPr lang="ru-RU" dirty="0" err="1"/>
              <a:t>певними</a:t>
            </a:r>
            <a:r>
              <a:rPr lang="ru-RU" dirty="0"/>
              <a:t> </a:t>
            </a:r>
            <a:r>
              <a:rPr lang="ru-RU" dirty="0" err="1"/>
              <a:t>художніми</a:t>
            </a:r>
            <a:r>
              <a:rPr lang="ru-RU" dirty="0"/>
              <a:t> формами,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схожі</a:t>
            </a:r>
            <a:r>
              <a:rPr lang="ru-RU" dirty="0"/>
              <a:t> </a:t>
            </a:r>
            <a:r>
              <a:rPr lang="ru-RU" dirty="0" err="1"/>
              <a:t>риси</a:t>
            </a:r>
            <a:r>
              <a:rPr lang="ru-RU" dirty="0"/>
              <a:t> </a:t>
            </a:r>
            <a:r>
              <a:rPr lang="ru-RU" dirty="0" err="1"/>
              <a:t>внутрішньої</a:t>
            </a:r>
            <a:r>
              <a:rPr lang="ru-RU" dirty="0"/>
              <a:t> </a:t>
            </a:r>
            <a:r>
              <a:rPr lang="ru-RU" dirty="0" err="1"/>
              <a:t>будови</a:t>
            </a:r>
            <a:r>
              <a:rPr lang="ru-RU" dirty="0"/>
              <a:t>,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споріднених</a:t>
            </a:r>
            <a:r>
              <a:rPr lang="ru-RU" dirty="0"/>
              <a:t> тем, </a:t>
            </a:r>
            <a:r>
              <a:rPr lang="ru-RU" dirty="0" err="1"/>
              <a:t>образів-типажів</a:t>
            </a:r>
            <a:r>
              <a:rPr lang="ru-RU" dirty="0"/>
              <a:t>. </a:t>
            </a:r>
            <a:r>
              <a:rPr lang="ru-RU" dirty="0" err="1"/>
              <a:t>Кіножанри</a:t>
            </a:r>
            <a:r>
              <a:rPr lang="ru-RU" dirty="0"/>
              <a:t>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чітких</a:t>
            </a:r>
            <a:r>
              <a:rPr lang="ru-RU" dirty="0"/>
              <a:t> меж, вони </a:t>
            </a:r>
            <a:r>
              <a:rPr lang="ru-RU" dirty="0" err="1"/>
              <a:t>взаємопроникають</a:t>
            </a:r>
            <a:r>
              <a:rPr lang="ru-RU" dirty="0"/>
              <a:t>, тому часто </a:t>
            </a:r>
            <a:r>
              <a:rPr lang="ru-RU" dirty="0" err="1"/>
              <a:t>фільм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віднести</a:t>
            </a:r>
            <a:r>
              <a:rPr lang="ru-RU" dirty="0"/>
              <a:t> до </a:t>
            </a:r>
            <a:r>
              <a:rPr lang="ru-RU" dirty="0" err="1"/>
              <a:t>кількох</a:t>
            </a:r>
            <a:r>
              <a:rPr lang="ru-RU" dirty="0"/>
              <a:t> </a:t>
            </a:r>
            <a:r>
              <a:rPr lang="ru-RU" dirty="0" err="1"/>
              <a:t>жанрових</a:t>
            </a:r>
            <a:r>
              <a:rPr lang="ru-RU" dirty="0"/>
              <a:t> </a:t>
            </a:r>
            <a:r>
              <a:rPr lang="ru-RU" dirty="0" err="1"/>
              <a:t>груп</a:t>
            </a:r>
            <a:r>
              <a:rPr lang="ru-RU" dirty="0"/>
              <a:t>. </a:t>
            </a:r>
          </a:p>
          <a:p>
            <a:r>
              <a:rPr lang="ru-RU" dirty="0" err="1"/>
              <a:t>Традиційні</a:t>
            </a:r>
            <a:r>
              <a:rPr lang="ru-RU" dirty="0"/>
              <a:t> </a:t>
            </a:r>
            <a:r>
              <a:rPr lang="ru-RU" dirty="0" err="1"/>
              <a:t>жанри</a:t>
            </a:r>
            <a:r>
              <a:rPr lang="ru-RU" dirty="0"/>
              <a:t> </a:t>
            </a:r>
            <a:r>
              <a:rPr lang="ru-RU" dirty="0" err="1"/>
              <a:t>переосмислюються</a:t>
            </a:r>
            <a:r>
              <a:rPr lang="ru-RU" dirty="0"/>
              <a:t>, </a:t>
            </a:r>
            <a:r>
              <a:rPr lang="ru-RU" dirty="0" err="1"/>
              <a:t>виникають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. </a:t>
            </a:r>
            <a:r>
              <a:rPr lang="ru-RU" dirty="0" err="1"/>
              <a:t>Отже</a:t>
            </a:r>
            <a:r>
              <a:rPr lang="ru-RU" dirty="0"/>
              <a:t>, будь-яка система </a:t>
            </a:r>
            <a:r>
              <a:rPr lang="ru-RU" dirty="0" err="1"/>
              <a:t>жанрів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умовна</a:t>
            </a:r>
            <a:r>
              <a:rPr lang="ru-RU" dirty="0"/>
              <a:t>, </a:t>
            </a:r>
            <a:r>
              <a:rPr lang="ru-RU" dirty="0" err="1"/>
              <a:t>відкрита</a:t>
            </a:r>
            <a:r>
              <a:rPr lang="ru-RU" dirty="0"/>
              <a:t> до </a:t>
            </a:r>
            <a:r>
              <a:rPr lang="ru-RU" dirty="0" err="1"/>
              <a:t>змін</a:t>
            </a:r>
            <a:r>
              <a:rPr lang="ru-RU" dirty="0"/>
              <a:t>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3285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57166"/>
            <a:ext cx="4643470" cy="585791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sz="2800" b="1" u="sng" dirty="0">
              <a:latin typeface="Times New Roman"/>
              <a:cs typeface="Times New Roman"/>
            </a:endParaRPr>
          </a:p>
          <a:p>
            <a:pPr algn="ctr">
              <a:buNone/>
            </a:pPr>
            <a:endParaRPr lang="ru-RU" sz="2800" b="1" u="sng" dirty="0">
              <a:latin typeface="Times New Roman"/>
              <a:cs typeface="Times New Roman"/>
            </a:endParaRPr>
          </a:p>
          <a:p>
            <a:pPr algn="ctr">
              <a:buNone/>
            </a:pPr>
            <a:endParaRPr lang="ru-RU" sz="2800" b="1" u="sng" dirty="0">
              <a:latin typeface="Times New Roman"/>
              <a:cs typeface="Times New Roman"/>
            </a:endParaRPr>
          </a:p>
          <a:p>
            <a:pPr algn="ctr">
              <a:buNone/>
            </a:pPr>
            <a:r>
              <a:rPr lang="vi-VN" sz="2800" b="1" u="sng" dirty="0">
                <a:latin typeface="Times New Roman"/>
                <a:cs typeface="Times New Roman"/>
              </a:rPr>
              <a:t>Фантастика</a:t>
            </a:r>
            <a:r>
              <a:rPr lang="uk-UA" sz="2800" b="1" u="sng" dirty="0">
                <a:latin typeface="Times New Roman"/>
                <a:cs typeface="Times New Roman"/>
              </a:rPr>
              <a:t> </a:t>
            </a:r>
            <a:r>
              <a:rPr lang="uk-UA" sz="2800" b="1" dirty="0">
                <a:latin typeface="Times New Roman"/>
                <a:cs typeface="Times New Roman"/>
              </a:rPr>
              <a:t>– </a:t>
            </a:r>
            <a:r>
              <a:rPr lang="vi-VN" sz="2800" b="1" dirty="0">
                <a:latin typeface="Times New Roman"/>
                <a:cs typeface="Times New Roman"/>
              </a:rPr>
              <a:t> </a:t>
            </a:r>
            <a:endParaRPr lang="uk-UA" sz="2800" b="1" dirty="0">
              <a:latin typeface="Times New Roman"/>
              <a:cs typeface="Times New Roman"/>
            </a:endParaRPr>
          </a:p>
          <a:p>
            <a:pPr algn="ctr">
              <a:buNone/>
            </a:pPr>
            <a:r>
              <a:rPr lang="uk-UA" sz="2800" b="1" dirty="0">
                <a:latin typeface="Times New Roman"/>
                <a:cs typeface="Times New Roman"/>
              </a:rPr>
              <a:t>у перекладі з грецької</a:t>
            </a:r>
            <a:r>
              <a:rPr lang="el-GR" sz="2800" b="1" dirty="0">
                <a:latin typeface="Times New Roman"/>
                <a:cs typeface="Times New Roman"/>
              </a:rPr>
              <a:t> </a:t>
            </a:r>
            <a:r>
              <a:rPr lang="vi-VN" sz="2800" b="1" dirty="0">
                <a:latin typeface="Times New Roman"/>
                <a:cs typeface="Times New Roman"/>
              </a:rPr>
              <a:t>мистецтво уяви, фантазія</a:t>
            </a:r>
            <a:r>
              <a:rPr lang="uk-UA" sz="2800" b="1" dirty="0">
                <a:latin typeface="Times New Roman"/>
                <a:cs typeface="Times New Roman"/>
              </a:rPr>
              <a:t>, </a:t>
            </a:r>
            <a:r>
              <a:rPr lang="vi-VN" sz="2800" b="1" dirty="0">
                <a:latin typeface="Times New Roman"/>
                <a:cs typeface="Times New Roman"/>
              </a:rPr>
              <a:t>в якому за допомогою додавання вигаданих, уявних елементів створюється світ, відмінний від сьогоденного, реального</a:t>
            </a:r>
            <a:endParaRPr lang="ru-RU" sz="2800" b="1" dirty="0">
              <a:latin typeface="Times New Roman"/>
              <a:cs typeface="Times New Roman"/>
            </a:endParaRPr>
          </a:p>
        </p:txBody>
      </p:sp>
      <p:sp>
        <p:nvSpPr>
          <p:cNvPr id="1026" name="AutoShape 2" descr="https://upload.wikimedia.org/wikipedia/commons/e/ec/Rising-leweck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upload.wikimedia.org/wikipedia/commons/e/ec/Rising-leweck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https://upload.wikimedia.org/wikipedia/commons/e/ec/Rising-leweck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35743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31910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Фантастика поділяється на </a:t>
            </a:r>
            <a:r>
              <a:rPr lang="uk-UA" b="1" dirty="0" err="1"/>
              <a:t>піджанри</a:t>
            </a:r>
            <a:r>
              <a:rPr lang="uk-UA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28965"/>
            <a:ext cx="8686800" cy="5115198"/>
          </a:xfrm>
        </p:spPr>
        <p:txBody>
          <a:bodyPr>
            <a:normAutofit lnSpcReduction="10000"/>
          </a:bodyPr>
          <a:lstStyle/>
          <a:p>
            <a:pPr lvl="0" algn="ctr"/>
            <a:r>
              <a:rPr lang="uk-UA" dirty="0" err="1"/>
              <a:t>фентезі</a:t>
            </a:r>
            <a:r>
              <a:rPr lang="uk-UA" dirty="0"/>
              <a:t> - дії відбуваються у світах, в яких живуть міфологічні істоти: ельфи, гноми, дракони, перевертні, демони, </a:t>
            </a:r>
            <a:r>
              <a:rPr lang="uk-UA" dirty="0" err="1"/>
              <a:t>гобіти</a:t>
            </a:r>
            <a:r>
              <a:rPr lang="uk-UA" dirty="0"/>
              <a:t>;</a:t>
            </a:r>
            <a:endParaRPr lang="ru-RU" dirty="0"/>
          </a:p>
          <a:p>
            <a:pPr lvl="0" algn="ctr"/>
            <a:r>
              <a:rPr lang="uk-UA" dirty="0"/>
              <a:t>антиутопія – соціальна фантастика й відображає уявне безпросвітне майбутнє з тоталітарними режимами, війнами, злочинами, насильством, епідеміями;</a:t>
            </a:r>
            <a:endParaRPr lang="ru-RU" dirty="0"/>
          </a:p>
          <a:p>
            <a:pPr lvl="0" algn="ctr"/>
            <a:r>
              <a:rPr lang="uk-UA" dirty="0"/>
              <a:t>к</a:t>
            </a:r>
            <a:r>
              <a:rPr lang="ru-RU" dirty="0" err="1"/>
              <a:t>іберпанк</a:t>
            </a:r>
            <a:r>
              <a:rPr lang="ru-RU" dirty="0"/>
              <a:t> </a:t>
            </a:r>
            <a:r>
              <a:rPr lang="uk-UA" i="1" dirty="0"/>
              <a:t>-  </a:t>
            </a:r>
            <a:r>
              <a:rPr lang="ru-RU" dirty="0" err="1"/>
              <a:t>фокусується</a:t>
            </a:r>
            <a:r>
              <a:rPr lang="ru-RU" dirty="0"/>
              <a:t> на </a:t>
            </a:r>
            <a:r>
              <a:rPr lang="ru-RU" dirty="0" err="1"/>
              <a:t>комп’ютерах</a:t>
            </a:r>
            <a:r>
              <a:rPr lang="ru-RU" dirty="0"/>
              <a:t>, </a:t>
            </a:r>
            <a:r>
              <a:rPr lang="ru-RU" dirty="0" err="1"/>
              <a:t>високих</a:t>
            </a:r>
            <a:r>
              <a:rPr lang="ru-RU" dirty="0"/>
              <a:t> </a:t>
            </a:r>
            <a:r>
              <a:rPr lang="ru-RU" dirty="0" err="1"/>
              <a:t>технологіях</a:t>
            </a:r>
            <a:r>
              <a:rPr lang="ru-RU"/>
              <a:t> і </a:t>
            </a:r>
            <a:r>
              <a:rPr lang="ru-RU" dirty="0"/>
              <a:t>проблемах,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у </a:t>
            </a:r>
            <a:r>
              <a:rPr lang="ru-RU" dirty="0" err="1"/>
              <a:t>суспільстві</a:t>
            </a:r>
            <a:r>
              <a:rPr lang="ru-RU" dirty="0"/>
              <a:t> </a:t>
            </a:r>
            <a:r>
              <a:rPr lang="ru-RU" dirty="0" err="1"/>
              <a:t>внаслідок</a:t>
            </a:r>
            <a:r>
              <a:rPr lang="ru-RU" dirty="0"/>
              <a:t> </a:t>
            </a:r>
            <a:r>
              <a:rPr lang="ru-RU" dirty="0" err="1"/>
              <a:t>технологічного</a:t>
            </a:r>
            <a:r>
              <a:rPr lang="ru-RU" dirty="0"/>
              <a:t> прогрессу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498" y="260648"/>
            <a:ext cx="8686800" cy="2376264"/>
          </a:xfrm>
        </p:spPr>
        <p:txBody>
          <a:bodyPr>
            <a:noAutofit/>
          </a:bodyPr>
          <a:lstStyle/>
          <a:p>
            <a:pPr algn="ctr"/>
            <a:r>
              <a:rPr lang="ru-RU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бойовик</a:t>
            </a:r>
            <a:r>
              <a:rPr lang="ru-RU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>
                <a:effectLst/>
              </a:rPr>
              <a:t>– </a:t>
            </a:r>
            <a:r>
              <a:rPr lang="ru-RU" sz="2400" dirty="0" err="1">
                <a:effectLst/>
              </a:rPr>
              <a:t>поєднує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собі</a:t>
            </a:r>
            <a:r>
              <a:rPr lang="ru-RU" sz="2400" dirty="0">
                <a:effectLst/>
              </a:rPr>
              <a:t> </a:t>
            </a:r>
            <a:r>
              <a:rPr lang="ru-RU" sz="2400" dirty="0" err="1">
                <a:effectLst/>
              </a:rPr>
              <a:t>драматичний</a:t>
            </a:r>
            <a:r>
              <a:rPr lang="ru-RU" sz="2400" dirty="0">
                <a:effectLst/>
              </a:rPr>
              <a:t> жанр </a:t>
            </a:r>
            <a:r>
              <a:rPr lang="ru-RU" sz="2400" dirty="0" err="1">
                <a:effectLst/>
              </a:rPr>
              <a:t>фільму</a:t>
            </a:r>
            <a:r>
              <a:rPr lang="ru-RU" sz="2400" dirty="0">
                <a:effectLst/>
              </a:rPr>
              <a:t>  разом з </a:t>
            </a:r>
            <a:r>
              <a:rPr lang="ru-RU" sz="2400" dirty="0" err="1">
                <a:effectLst/>
              </a:rPr>
              <a:t>нестримними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діями</a:t>
            </a:r>
            <a:r>
              <a:rPr lang="ru-RU" sz="2400" dirty="0">
                <a:effectLst/>
              </a:rPr>
              <a:t>: </a:t>
            </a:r>
            <a:r>
              <a:rPr lang="ru-RU" sz="2400" dirty="0" err="1"/>
              <a:t>бійки</a:t>
            </a:r>
            <a:r>
              <a:rPr lang="ru-RU" sz="2400" dirty="0"/>
              <a:t>, </a:t>
            </a:r>
            <a:r>
              <a:rPr lang="ru-RU" sz="2400" dirty="0" err="1"/>
              <a:t>автомобільні</a:t>
            </a:r>
            <a:r>
              <a:rPr lang="ru-RU" sz="2400" dirty="0"/>
              <a:t> </a:t>
            </a:r>
            <a:r>
              <a:rPr lang="ru-RU" sz="2400" dirty="0" err="1"/>
              <a:t>переслідування</a:t>
            </a:r>
            <a:r>
              <a:rPr lang="ru-RU" sz="2400" dirty="0"/>
              <a:t>, </a:t>
            </a:r>
            <a:r>
              <a:rPr lang="ru-RU" sz="2400" dirty="0" err="1"/>
              <a:t>вибухи</a:t>
            </a:r>
            <a:r>
              <a:rPr lang="ru-RU" sz="2400" dirty="0"/>
              <a:t>, </a:t>
            </a:r>
            <a:r>
              <a:rPr lang="ru-RU" sz="2400" dirty="0" err="1"/>
              <a:t>стрілянину</a:t>
            </a:r>
            <a:r>
              <a:rPr lang="ru-RU" sz="2400" dirty="0"/>
              <a:t> і </a:t>
            </a:r>
            <a:r>
              <a:rPr lang="ru-RU" sz="2400" dirty="0" err="1"/>
              <a:t>таке</a:t>
            </a:r>
            <a:r>
              <a:rPr lang="ru-RU" sz="2400" dirty="0"/>
              <a:t> </a:t>
            </a:r>
            <a:r>
              <a:rPr lang="ru-RU" sz="2400" dirty="0" err="1"/>
              <a:t>інше</a:t>
            </a:r>
            <a:r>
              <a:rPr lang="ru-RU" sz="2400" dirty="0"/>
              <a:t>. Жанр, в основному, </a:t>
            </a:r>
            <a:r>
              <a:rPr lang="ru-RU" sz="2400" dirty="0" err="1"/>
              <a:t>показує</a:t>
            </a:r>
            <a:r>
              <a:rPr lang="ru-RU" sz="2400" dirty="0"/>
              <a:t> </a:t>
            </a:r>
            <a:r>
              <a:rPr lang="ru-RU" sz="2400" dirty="0" err="1"/>
              <a:t>самостійні</a:t>
            </a:r>
            <a:r>
              <a:rPr lang="ru-RU" sz="2400" dirty="0"/>
              <a:t> </a:t>
            </a:r>
            <a:r>
              <a:rPr lang="ru-RU" sz="2400" dirty="0" err="1"/>
              <a:t>намагання</a:t>
            </a:r>
            <a:r>
              <a:rPr lang="ru-RU" sz="2400" dirty="0"/>
              <a:t> героя </a:t>
            </a:r>
            <a:r>
              <a:rPr lang="ru-RU" sz="2400" dirty="0" err="1"/>
              <a:t>відновити</a:t>
            </a:r>
            <a:r>
              <a:rPr lang="ru-RU" sz="2400" dirty="0"/>
              <a:t> </a:t>
            </a:r>
            <a:r>
              <a:rPr lang="ru-RU" sz="2400" dirty="0" err="1"/>
              <a:t>справедливість</a:t>
            </a:r>
            <a:endParaRPr lang="ru-RU" sz="2400" dirty="0"/>
          </a:p>
        </p:txBody>
      </p:sp>
      <p:pic>
        <p:nvPicPr>
          <p:cNvPr id="2050" name="Picture 2" descr="Картинки по запросу Сільвестр Сталлоне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672" y="2612026"/>
            <a:ext cx="6048672" cy="4032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21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202</TotalTime>
  <Words>573</Words>
  <Application>Microsoft Office PowerPoint</Application>
  <PresentationFormat>Экран (4:3)</PresentationFormat>
  <Paragraphs>44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Franklin Gothic Book</vt:lpstr>
      <vt:lpstr>Franklin Gothic Medium</vt:lpstr>
      <vt:lpstr>Times New Roman</vt:lpstr>
      <vt:lpstr>Wingdings 2</vt:lpstr>
      <vt:lpstr>Трек</vt:lpstr>
      <vt:lpstr>Презентация PowerPoint</vt:lpstr>
      <vt:lpstr>Пригадаймо…</vt:lpstr>
      <vt:lpstr>Презентация PowerPoint</vt:lpstr>
      <vt:lpstr>Презентация PowerPoint</vt:lpstr>
      <vt:lpstr>Презентация PowerPoint</vt:lpstr>
      <vt:lpstr>ЖАНРИ КІНО</vt:lpstr>
      <vt:lpstr>Презентация PowerPoint</vt:lpstr>
      <vt:lpstr>Фантастика поділяється на піджанри: </vt:lpstr>
      <vt:lpstr> бойовик – поєднує в собі драматичний жанр фільму  разом з нестримними діями: бійки, автомобільні переслідування, вибухи, стрілянину і таке інше. Жанр, в основному, показує самостійні намагання героя відновити справедливість</vt:lpstr>
      <vt:lpstr>Фільм жахів –  це стрічки, що покликані налякати глядача, вселити почуття хвилювання, створити напружену атмосферу чи нестерпного очікування чогось жахливого  </vt:lpstr>
      <vt:lpstr>Презентация PowerPoint</vt:lpstr>
      <vt:lpstr>Комедія – жанр, що характеризується гумором чи сатирою. Вона має на меті розсмішити глядача, поліпшити настрій </vt:lpstr>
      <vt:lpstr>до жанрів літературно - театрального походження належить фільм-казка</vt:lpstr>
      <vt:lpstr>Мюзикл також було перенесено на кіноекран з театральних підмостків. Цей жанр містить багато пісень і танців, адже саме через зміст вокальних і хореографічних номерів розвивається сюжет  </vt:lpstr>
      <vt:lpstr>«Мама мія!» 2008 </vt:lpstr>
      <vt:lpstr>«Ла-Ла-Ленд» 2016 </vt:lpstr>
      <vt:lpstr>Презентация PowerPoint</vt:lpstr>
      <vt:lpstr>ДОМАШНЄ ЗАВДАННЯ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жанри та стилі кіно </dc:title>
  <dc:creator>Вчитель</dc:creator>
  <cp:lastModifiedBy>Школа</cp:lastModifiedBy>
  <cp:revision>29</cp:revision>
  <dcterms:created xsi:type="dcterms:W3CDTF">2018-02-23T07:55:12Z</dcterms:created>
  <dcterms:modified xsi:type="dcterms:W3CDTF">2022-01-27T07:06:36Z</dcterms:modified>
</cp:coreProperties>
</file>