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738" r:id="rId2"/>
    <p:sldId id="1064" r:id="rId3"/>
    <p:sldId id="1010" r:id="rId4"/>
    <p:sldId id="1005" r:id="rId5"/>
    <p:sldId id="1056" r:id="rId6"/>
    <p:sldId id="1069" r:id="rId7"/>
    <p:sldId id="1070" r:id="rId8"/>
    <p:sldId id="1063" r:id="rId9"/>
    <p:sldId id="1055" r:id="rId10"/>
    <p:sldId id="1029" r:id="rId11"/>
    <p:sldId id="1058" r:id="rId12"/>
    <p:sldId id="1059" r:id="rId13"/>
    <p:sldId id="1071" r:id="rId14"/>
    <p:sldId id="1022" r:id="rId15"/>
    <p:sldId id="1023" r:id="rId16"/>
    <p:sldId id="103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2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5110"/>
    <a:srgbClr val="00B050"/>
    <a:srgbClr val="F1059D"/>
    <a:srgbClr val="FF4747"/>
    <a:srgbClr val="D3514F"/>
    <a:srgbClr val="2F3242"/>
    <a:srgbClr val="92193A"/>
    <a:srgbClr val="F17D66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26D62-0A69-489C-AD8A-DBBB454FE69F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27.01.2022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61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541F5A-B942-463D-BFFB-A6C0BF2A95D9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27.01.2022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79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F5CA3-AACC-4614-BF69-00E689DA5E5C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27.01.2022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00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57AFC-C01B-4F35-8E90-7CDC7BDC9F41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27.01.2022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8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057DF8-A1C4-4191-9BCE-6255C9741248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27.01.2022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66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EB527B-8C9A-436C-98CD-9931061FA41E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27.01.2022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80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CE2E25-D864-431C-9803-DC1DF816B3B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27.01.2022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86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41627C-B8CA-44C8-AA80-F38F7E2DC94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27.01.2022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1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78820F-613B-4084-A210-F6071CA8AA1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27.01.2022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30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3D5AF-C886-45A1-B5DC-5A526CB61C15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27.01.2022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37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3D2A21-8E22-4A57-9D96-C14531AB525D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27.01.2022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97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FBF2D6-4F70-474E-8189-F1C29A9FD449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27.01.2022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94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22185A-496F-4C70-9D8D-D70AC743BCEE}" type="datetime1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27.01.2022</a:t>
            </a:fld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№</a:t>
            </a:r>
            <a:r>
              <a:rPr lang="uk-UA" sz="4800" b="1" dirty="0">
                <a:solidFill>
                  <a:prstClr val="white"/>
                </a:solidFill>
                <a:latin typeface="Monotype Corsiva" panose="03010101010201010101" pitchFamily="66" charset="0"/>
              </a:rPr>
              <a:t>053</a:t>
            </a:r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41989" y="4797574"/>
            <a:ext cx="93500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2F3242"/>
                </a:solidFill>
              </a:rPr>
              <a:t>Що </a:t>
            </a:r>
            <a:r>
              <a:rPr lang="ru-RU" sz="6000" b="1" dirty="0" err="1">
                <a:solidFill>
                  <a:srgbClr val="2F3242"/>
                </a:solidFill>
              </a:rPr>
              <a:t>приховують</a:t>
            </a:r>
            <a:r>
              <a:rPr lang="ru-RU" sz="6000" b="1" dirty="0">
                <a:solidFill>
                  <a:srgbClr val="2F3242"/>
                </a:solidFill>
              </a:rPr>
              <a:t> </a:t>
            </a:r>
            <a:r>
              <a:rPr lang="ru-RU" sz="6000" b="1" dirty="0" err="1">
                <a:solidFill>
                  <a:srgbClr val="2F3242"/>
                </a:solidFill>
              </a:rPr>
              <a:t>глибини</a:t>
            </a:r>
            <a:r>
              <a:rPr lang="ru-RU" sz="6000" b="1" dirty="0">
                <a:solidFill>
                  <a:srgbClr val="2F3242"/>
                </a:solidFill>
              </a:rPr>
              <a:t> </a:t>
            </a:r>
            <a:r>
              <a:rPr lang="ru-RU" sz="6000" b="1" dirty="0" err="1">
                <a:solidFill>
                  <a:srgbClr val="2F3242"/>
                </a:solidFill>
              </a:rPr>
              <a:t>Індійського</a:t>
            </a:r>
            <a:r>
              <a:rPr lang="ru-RU" sz="6000" b="1" dirty="0">
                <a:solidFill>
                  <a:srgbClr val="2F3242"/>
                </a:solidFill>
              </a:rPr>
              <a:t> океану </a:t>
            </a:r>
            <a:endParaRPr lang="uk-UA" sz="6000" b="1" dirty="0">
              <a:solidFill>
                <a:srgbClr val="2F324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0106" y="178195"/>
            <a:ext cx="2402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Я досліджую світ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000" b="1" dirty="0">
                <a:solidFill>
                  <a:prstClr val="white"/>
                </a:solidFill>
                <a:latin typeface="Calibri" panose="020F0502020204030204"/>
              </a:rPr>
              <a:t>4 клас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Історія Індійського океану - дослідження та відкриття • NRV 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756" y="190349"/>
            <a:ext cx="6465265" cy="4040791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64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39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Чому так кажуть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3644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Горизонтальный свиток 15"/>
          <p:cNvSpPr/>
          <p:nvPr/>
        </p:nvSpPr>
        <p:spPr>
          <a:xfrm>
            <a:off x="911814" y="1692441"/>
            <a:ext cx="7084704" cy="1620515"/>
          </a:xfrm>
          <a:prstGeom prst="horizontalScroll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500" dirty="0"/>
              <a:t>Море – рибальське поле.</a:t>
            </a:r>
          </a:p>
        </p:txBody>
      </p:sp>
      <p:pic>
        <p:nvPicPr>
          <p:cNvPr id="14342" name="Picture 6" descr="28 Collection Of Boy Reading Book Clipart Png - Boy Read A Book Clipart ,  Transparent Cartoon, Free Cliparts &amp;amp; Silhouettes - NetClipar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2" r="22213"/>
          <a:stretch/>
        </p:blipFill>
        <p:spPr bwMode="auto">
          <a:xfrm>
            <a:off x="9547412" y="2677049"/>
            <a:ext cx="2314418" cy="391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Горизонтальный свиток 7"/>
          <p:cNvSpPr/>
          <p:nvPr/>
        </p:nvSpPr>
        <p:spPr>
          <a:xfrm>
            <a:off x="911814" y="3462004"/>
            <a:ext cx="7084704" cy="1620515"/>
          </a:xfrm>
          <a:prstGeom prst="horizontalScroll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500" dirty="0"/>
              <a:t>У морі тому води багато, що її ніхто не п'є.</a:t>
            </a:r>
          </a:p>
        </p:txBody>
      </p:sp>
    </p:spTree>
    <p:extLst>
      <p:ext uri="{BB962C8B-B14F-4D97-AF65-F5344CB8AC3E}">
        <p14:creationId xmlns:p14="http://schemas.microsoft.com/office/powerpoint/2010/main" val="235173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Контурная карта Индийского океана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15385" y="2205663"/>
            <a:ext cx="5736156" cy="4455968"/>
          </a:xfrm>
          <a:prstGeom prst="rect">
            <a:avLst/>
          </a:prstGeom>
          <a:noFill/>
          <a:ln w="28575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092502" y="119760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1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77049" y="1751063"/>
            <a:ext cx="9991305" cy="403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Підпиши на контурній карті Індійський океан і материки, які він омиває.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2235" y="3466801"/>
            <a:ext cx="179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Африка 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822699" y="5085040"/>
            <a:ext cx="179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Австралія 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684534" y="2186790"/>
            <a:ext cx="179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Євразія 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578128" y="3772282"/>
            <a:ext cx="1797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Індійський океан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745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5" grpId="0"/>
      <p:bldP spid="36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101379" y="1389763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2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046285" y="2124958"/>
            <a:ext cx="9961684" cy="7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Склади ланцюг живлення, який можна спостерігати в Індійському океані.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046285" y="3421980"/>
            <a:ext cx="1792007" cy="131119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540703" y="3421980"/>
            <a:ext cx="1792007" cy="131119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8035121" y="3421980"/>
            <a:ext cx="1792007" cy="131119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 flipH="1">
            <a:off x="2838292" y="3581049"/>
            <a:ext cx="1702411" cy="880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 вправо 38"/>
          <p:cNvSpPr/>
          <p:nvPr/>
        </p:nvSpPr>
        <p:spPr>
          <a:xfrm flipH="1">
            <a:off x="6332710" y="3581048"/>
            <a:ext cx="1702411" cy="880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00" name="Picture 4" descr="Планктон — все статьи и новости - Индикато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717" y="3581048"/>
            <a:ext cx="1624662" cy="1016875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66" y="3581048"/>
            <a:ext cx="1678969" cy="993343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4104" name="Picture 8" descr="Полное описание кашалота и образ его жизни в океанических просторах | Все о  животных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28" y="3590534"/>
            <a:ext cx="1612815" cy="1007389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71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101379" y="123340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4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037407" y="1791130"/>
            <a:ext cx="9961684" cy="7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Установи відповідність між океанами, позначеними цифрами на картах, та їхніми назвами.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8869505" y="4549563"/>
            <a:ext cx="522953" cy="45756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879211" y="6255764"/>
            <a:ext cx="522953" cy="45756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8879211" y="5690428"/>
            <a:ext cx="522953" cy="45756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8879211" y="5118217"/>
            <a:ext cx="522953" cy="45756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667058" y="4376183"/>
            <a:ext cx="605457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А Північний Льодовитий океан</a:t>
            </a:r>
            <a:endParaRPr lang="ru-RU" sz="3500" dirty="0"/>
          </a:p>
        </p:txBody>
      </p:sp>
      <p:sp>
        <p:nvSpPr>
          <p:cNvPr id="19" name="TextBox 18"/>
          <p:cNvSpPr txBox="1"/>
          <p:nvPr/>
        </p:nvSpPr>
        <p:spPr>
          <a:xfrm>
            <a:off x="1733068" y="4944837"/>
            <a:ext cx="605457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Б Атлантичний океан</a:t>
            </a:r>
            <a:endParaRPr lang="ru-RU" sz="3500" dirty="0"/>
          </a:p>
        </p:txBody>
      </p:sp>
      <p:sp>
        <p:nvSpPr>
          <p:cNvPr id="20" name="TextBox 19"/>
          <p:cNvSpPr txBox="1"/>
          <p:nvPr/>
        </p:nvSpPr>
        <p:spPr>
          <a:xfrm>
            <a:off x="1733068" y="5513491"/>
            <a:ext cx="605457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В Тихий океан</a:t>
            </a:r>
            <a:endParaRPr lang="ru-RU" sz="3500" dirty="0"/>
          </a:p>
        </p:txBody>
      </p:sp>
      <p:sp>
        <p:nvSpPr>
          <p:cNvPr id="21" name="TextBox 20"/>
          <p:cNvSpPr txBox="1"/>
          <p:nvPr/>
        </p:nvSpPr>
        <p:spPr>
          <a:xfrm>
            <a:off x="1733068" y="6104579"/>
            <a:ext cx="605457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Г Індійський океан</a:t>
            </a:r>
            <a:endParaRPr lang="ru-RU" sz="3500" dirty="0"/>
          </a:p>
        </p:txBody>
      </p:sp>
      <p:pic>
        <p:nvPicPr>
          <p:cNvPr id="5122" name="Picture 2" descr="ОКЕАНЫ 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67058" y="2559634"/>
            <a:ext cx="8118578" cy="200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08194" y="3132369"/>
            <a:ext cx="5859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500" b="1" dirty="0"/>
              <a:t>1</a:t>
            </a:r>
            <a:endParaRPr lang="ru-RU" sz="35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401380" y="3132369"/>
            <a:ext cx="5859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500" b="1" dirty="0"/>
              <a:t>2</a:t>
            </a:r>
            <a:endParaRPr lang="ru-RU" sz="35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494566" y="3132369"/>
            <a:ext cx="5859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500" b="1" dirty="0"/>
              <a:t>3</a:t>
            </a:r>
            <a:endParaRPr lang="ru-RU" sz="35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8509544" y="3132369"/>
            <a:ext cx="5859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500" b="1" dirty="0"/>
              <a:t>4</a:t>
            </a:r>
            <a:endParaRPr lang="ru-RU" sz="35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847724" y="5610122"/>
            <a:ext cx="5859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500" b="1" dirty="0"/>
              <a:t>1</a:t>
            </a:r>
            <a:endParaRPr lang="ru-RU" sz="35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856142" y="5019333"/>
            <a:ext cx="5859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500" b="1" dirty="0"/>
              <a:t>2</a:t>
            </a:r>
            <a:endParaRPr lang="ru-RU" sz="35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847724" y="6166191"/>
            <a:ext cx="5859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500" b="1" dirty="0"/>
              <a:t>3</a:t>
            </a:r>
            <a:endParaRPr lang="ru-RU" sz="35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838018" y="4463264"/>
            <a:ext cx="5859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500" b="1" dirty="0"/>
              <a:t>4</a:t>
            </a:r>
            <a:endParaRPr lang="ru-RU" sz="3500" b="1" dirty="0"/>
          </a:p>
        </p:txBody>
      </p:sp>
    </p:spTree>
    <p:extLst>
      <p:ext uri="{BB962C8B-B14F-4D97-AF65-F5344CB8AC3E}">
        <p14:creationId xmlns:p14="http://schemas.microsoft.com/office/powerpoint/2010/main" val="421375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Перевіряємо себе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51347" y="1356146"/>
            <a:ext cx="10229084" cy="96736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dirty="0">
                <a:solidFill>
                  <a:prstClr val="white"/>
                </a:solidFill>
              </a:rPr>
              <a:t>1. За </a:t>
            </a:r>
            <a:r>
              <a:rPr lang="ru-RU" sz="3000" dirty="0" err="1">
                <a:solidFill>
                  <a:prstClr val="white"/>
                </a:solidFill>
              </a:rPr>
              <a:t>допомогою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карти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півкуль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розкажіть</a:t>
            </a:r>
            <a:r>
              <a:rPr lang="ru-RU" sz="3000" dirty="0">
                <a:solidFill>
                  <a:prstClr val="white"/>
                </a:solidFill>
              </a:rPr>
              <a:t>, де </a:t>
            </a:r>
            <a:r>
              <a:rPr lang="ru-RU" sz="3000" dirty="0" err="1">
                <a:solidFill>
                  <a:prstClr val="white"/>
                </a:solidFill>
              </a:rPr>
              <a:t>розміщений</a:t>
            </a:r>
            <a:endParaRPr lang="ru-RU" sz="3000" dirty="0">
              <a:solidFill>
                <a:prstClr val="white"/>
              </a:solidFill>
            </a:endParaRPr>
          </a:p>
          <a:p>
            <a:r>
              <a:rPr lang="ru-RU" sz="3000" dirty="0" err="1">
                <a:solidFill>
                  <a:prstClr val="white"/>
                </a:solidFill>
              </a:rPr>
              <a:t>Індійський</a:t>
            </a:r>
            <a:r>
              <a:rPr lang="ru-RU" sz="3000" dirty="0">
                <a:solidFill>
                  <a:prstClr val="white"/>
                </a:solidFill>
              </a:rPr>
              <a:t> океан. </a:t>
            </a:r>
            <a:r>
              <a:rPr lang="ru-RU" sz="3000" dirty="0" err="1">
                <a:solidFill>
                  <a:prstClr val="white"/>
                </a:solidFill>
              </a:rPr>
              <a:t>Чому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він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отримав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таку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назву</a:t>
            </a:r>
            <a:r>
              <a:rPr lang="ru-RU" sz="3000" dirty="0">
                <a:solidFill>
                  <a:prstClr val="white"/>
                </a:solidFill>
              </a:rPr>
              <a:t>?</a:t>
            </a:r>
            <a:endParaRPr lang="uk-UA" sz="3000" dirty="0">
              <a:solidFill>
                <a:srgbClr val="FFFF00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37815" y="559969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5366" name="Picture 6" descr="Суд вновь подтвердил выводы комиссии Волгоградского УФАС России - Статьи -  &amp;quot;Новоаннинские вести&amp;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762" y="4604761"/>
            <a:ext cx="2213900" cy="221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Скругленный прямоугольник 10"/>
          <p:cNvSpPr/>
          <p:nvPr/>
        </p:nvSpPr>
        <p:spPr>
          <a:xfrm>
            <a:off x="251345" y="2400193"/>
            <a:ext cx="10229086" cy="67784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dirty="0">
                <a:solidFill>
                  <a:prstClr val="white"/>
                </a:solidFill>
              </a:rPr>
              <a:t>2. </a:t>
            </a:r>
            <a:r>
              <a:rPr lang="ru-RU" sz="3000" dirty="0" err="1">
                <a:solidFill>
                  <a:prstClr val="white"/>
                </a:solidFill>
              </a:rPr>
              <a:t>Опишіть</a:t>
            </a:r>
            <a:r>
              <a:rPr lang="ru-RU" sz="3000" dirty="0">
                <a:solidFill>
                  <a:prstClr val="white"/>
                </a:solidFill>
              </a:rPr>
              <a:t> природу </a:t>
            </a:r>
            <a:r>
              <a:rPr lang="ru-RU" sz="3000" dirty="0" err="1">
                <a:solidFill>
                  <a:prstClr val="white"/>
                </a:solidFill>
              </a:rPr>
              <a:t>Індійського</a:t>
            </a:r>
            <a:r>
              <a:rPr lang="ru-RU" sz="3000" dirty="0">
                <a:solidFill>
                  <a:prstClr val="white"/>
                </a:solidFill>
              </a:rPr>
              <a:t> океану.</a:t>
            </a:r>
            <a:endParaRPr lang="uk-UA" sz="3000" dirty="0">
              <a:solidFill>
                <a:srgbClr val="FFFF00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1344" y="3152136"/>
            <a:ext cx="10229088" cy="1452625"/>
          </a:xfrm>
          <a:prstGeom prst="roundRect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000" dirty="0">
                <a:solidFill>
                  <a:prstClr val="white"/>
                </a:solidFill>
              </a:rPr>
              <a:t>3. </a:t>
            </a:r>
            <a:r>
              <a:rPr lang="ru-RU" sz="3000" dirty="0" err="1">
                <a:solidFill>
                  <a:prstClr val="white"/>
                </a:solidFill>
              </a:rPr>
              <a:t>Розкажіть</a:t>
            </a:r>
            <a:r>
              <a:rPr lang="ru-RU" sz="3000" dirty="0">
                <a:solidFill>
                  <a:prstClr val="white"/>
                </a:solidFill>
              </a:rPr>
              <a:t> про </a:t>
            </a:r>
            <a:r>
              <a:rPr lang="ru-RU" sz="3000" dirty="0" err="1">
                <a:solidFill>
                  <a:prstClr val="white"/>
                </a:solidFill>
              </a:rPr>
              <a:t>господарську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діяльність</a:t>
            </a:r>
            <a:r>
              <a:rPr lang="ru-RU" sz="3000" dirty="0">
                <a:solidFill>
                  <a:prstClr val="white"/>
                </a:solidFill>
              </a:rPr>
              <a:t> людей в </a:t>
            </a:r>
            <a:r>
              <a:rPr lang="ru-RU" sz="3000" dirty="0" err="1">
                <a:solidFill>
                  <a:prstClr val="white"/>
                </a:solidFill>
              </a:rPr>
              <a:t>Індійському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океані</a:t>
            </a:r>
            <a:r>
              <a:rPr lang="ru-RU" sz="3000" dirty="0">
                <a:solidFill>
                  <a:prstClr val="white"/>
                </a:solidFill>
              </a:rPr>
              <a:t>. Як вона </a:t>
            </a:r>
            <a:r>
              <a:rPr lang="ru-RU" sz="3000" dirty="0" err="1">
                <a:solidFill>
                  <a:prstClr val="white"/>
                </a:solidFill>
              </a:rPr>
              <a:t>пов’язана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із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забрудненням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океанічних</a:t>
            </a:r>
            <a:r>
              <a:rPr lang="ru-RU" sz="3000" dirty="0">
                <a:solidFill>
                  <a:prstClr val="white"/>
                </a:solidFill>
              </a:rPr>
              <a:t> вод?</a:t>
            </a:r>
            <a:endParaRPr lang="uk-UA" sz="3000" dirty="0">
              <a:solidFill>
                <a:srgbClr val="FFFF00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51344" y="4678858"/>
            <a:ext cx="10229087" cy="754528"/>
          </a:xfrm>
          <a:prstGeom prst="round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000" dirty="0">
                <a:solidFill>
                  <a:prstClr val="white"/>
                </a:solidFill>
              </a:rPr>
              <a:t>4. </a:t>
            </a:r>
            <a:r>
              <a:rPr lang="ru-RU" sz="3000" dirty="0">
                <a:solidFill>
                  <a:prstClr val="white"/>
                </a:solidFill>
              </a:rPr>
              <a:t>На </a:t>
            </a:r>
            <a:r>
              <a:rPr lang="ru-RU" sz="3000" dirty="0" err="1">
                <a:solidFill>
                  <a:prstClr val="white"/>
                </a:solidFill>
              </a:rPr>
              <a:t>які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корисні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копалини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багатий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Індійський</a:t>
            </a:r>
            <a:r>
              <a:rPr lang="ru-RU" sz="3000" dirty="0">
                <a:solidFill>
                  <a:prstClr val="white"/>
                </a:solidFill>
              </a:rPr>
              <a:t> океан?</a:t>
            </a:r>
            <a:endParaRPr lang="uk-UA" sz="3000" dirty="0">
              <a:solidFill>
                <a:prstClr val="white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291511" y="5507482"/>
            <a:ext cx="8582251" cy="110389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3000" dirty="0">
                <a:solidFill>
                  <a:prstClr val="white"/>
                </a:solidFill>
              </a:rPr>
              <a:t>5. </a:t>
            </a:r>
            <a:r>
              <a:rPr lang="ru-RU" sz="3000" dirty="0" err="1">
                <a:solidFill>
                  <a:prstClr val="white"/>
                </a:solidFill>
              </a:rPr>
              <a:t>Чи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може</a:t>
            </a:r>
            <a:r>
              <a:rPr lang="ru-RU" sz="3000" dirty="0">
                <a:solidFill>
                  <a:prstClr val="white"/>
                </a:solidFill>
              </a:rPr>
              <a:t> те, про </a:t>
            </a:r>
            <a:r>
              <a:rPr lang="ru-RU" sz="3000" dirty="0" err="1">
                <a:solidFill>
                  <a:prstClr val="white"/>
                </a:solidFill>
              </a:rPr>
              <a:t>що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ви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дізналися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впродовж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вивчення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цієї</a:t>
            </a:r>
            <a:r>
              <a:rPr lang="ru-RU" sz="3000" dirty="0">
                <a:solidFill>
                  <a:prstClr val="white"/>
                </a:solidFill>
              </a:rPr>
              <a:t> теми, </a:t>
            </a:r>
            <a:r>
              <a:rPr lang="ru-RU" sz="3000" dirty="0" err="1">
                <a:solidFill>
                  <a:prstClr val="white"/>
                </a:solidFill>
              </a:rPr>
              <a:t>знадобитися</a:t>
            </a:r>
            <a:r>
              <a:rPr lang="ru-RU" sz="3000" dirty="0">
                <a:solidFill>
                  <a:prstClr val="white"/>
                </a:solidFill>
              </a:rPr>
              <a:t> вам у </a:t>
            </a:r>
            <a:r>
              <a:rPr lang="ru-RU" sz="3000" dirty="0" err="1">
                <a:solidFill>
                  <a:prstClr val="white"/>
                </a:solidFill>
              </a:rPr>
              <a:t>житті</a:t>
            </a:r>
            <a:r>
              <a:rPr lang="ru-RU" sz="3000" dirty="0">
                <a:solidFill>
                  <a:prstClr val="white"/>
                </a:solidFill>
              </a:rPr>
              <a:t>?</a:t>
            </a:r>
            <a:endParaRPr lang="uk-UA" sz="3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17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знаєте ви, що…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932486" y="1265380"/>
            <a:ext cx="7155176" cy="544794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3500" dirty="0"/>
              <a:t>     ...команда британських науковців, що досліджує глибини Індійського океану, зробила фото невідомих досі морських істот. Серед знайдених організмів – волохатий краб </a:t>
            </a:r>
            <a:r>
              <a:rPr lang="uk-UA" sz="3500" dirty="0" err="1"/>
              <a:t>єті</a:t>
            </a:r>
            <a:r>
              <a:rPr lang="uk-UA" sz="3500" dirty="0"/>
              <a:t>, укриті лускою равлики та морські огірки.</a:t>
            </a:r>
          </a:p>
        </p:txBody>
      </p:sp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9131" y="5635171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Краб Йет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" y="1265380"/>
            <a:ext cx="3176987" cy="2140744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Морской огурец: Так что же это такое на самом деле? | Пикабу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933" y="3551068"/>
            <a:ext cx="3487725" cy="3009778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71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822576" y="1250576"/>
            <a:ext cx="6064624" cy="537882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b="1" dirty="0">
                <a:solidFill>
                  <a:srgbClr val="2F3242"/>
                </a:solidFill>
              </a:rPr>
              <a:t>Повторити тему на </a:t>
            </a:r>
            <a:r>
              <a:rPr lang="ru-RU" sz="3000" b="1" dirty="0" err="1">
                <a:solidFill>
                  <a:srgbClr val="2F3242"/>
                </a:solidFill>
              </a:rPr>
              <a:t>сторінках</a:t>
            </a:r>
            <a:r>
              <a:rPr lang="ru-RU" sz="3000" b="1" dirty="0">
                <a:solidFill>
                  <a:srgbClr val="2F3242"/>
                </a:solidFill>
              </a:rPr>
              <a:t> </a:t>
            </a:r>
          </a:p>
          <a:p>
            <a:pPr algn="ctr"/>
            <a:r>
              <a:rPr lang="ru-RU" sz="3000" b="1" dirty="0">
                <a:solidFill>
                  <a:srgbClr val="2F3242"/>
                </a:solidFill>
              </a:rPr>
              <a:t>19-21, повідомлення.</a:t>
            </a:r>
          </a:p>
          <a:p>
            <a:pPr algn="ctr"/>
            <a:endParaRPr lang="uk-UA" sz="3000" i="1" dirty="0">
              <a:solidFill>
                <a:srgbClr val="2F3242"/>
              </a:solidFill>
            </a:endParaRPr>
          </a:p>
          <a:p>
            <a:pPr algn="ctr"/>
            <a:r>
              <a:rPr lang="uk-UA" sz="3000" i="1" dirty="0">
                <a:solidFill>
                  <a:srgbClr val="2F3242"/>
                </a:solidFill>
              </a:rPr>
              <a:t>Короткий запис в щоденник</a:t>
            </a:r>
          </a:p>
          <a:p>
            <a:pPr algn="ctr"/>
            <a:r>
              <a:rPr lang="uk-UA" sz="3000" dirty="0">
                <a:solidFill>
                  <a:srgbClr val="2F3242"/>
                </a:solidFill>
              </a:rPr>
              <a:t>с.19-21, повідомлення.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9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0_86ab5_e49c6ace_orig — AppleTree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20" y="1241108"/>
            <a:ext cx="7008089" cy="544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711227" y="2257564"/>
            <a:ext cx="438184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/>
              <a:t>Весела пісенька дзвіночка</a:t>
            </a:r>
          </a:p>
          <a:p>
            <a:r>
              <a:rPr lang="uk-UA" sz="2400" dirty="0"/>
              <a:t>Нагадала про урок.</a:t>
            </a:r>
          </a:p>
          <a:p>
            <a:r>
              <a:rPr lang="uk-UA" sz="2400" dirty="0"/>
              <a:t>Я бачу ваші милі личка</a:t>
            </a:r>
          </a:p>
          <a:p>
            <a:r>
              <a:rPr lang="uk-UA" sz="2400" dirty="0"/>
              <a:t>І очі з безліччю думок.</a:t>
            </a:r>
          </a:p>
          <a:p>
            <a:r>
              <a:rPr lang="uk-UA" sz="2400" dirty="0"/>
              <a:t>Ми помандруєм в світ чудовий,</a:t>
            </a:r>
          </a:p>
          <a:p>
            <a:r>
              <a:rPr lang="uk-UA" sz="2400" dirty="0"/>
              <a:t>Що природою звуть</a:t>
            </a:r>
          </a:p>
          <a:p>
            <a:r>
              <a:rPr lang="uk-UA" sz="2400" dirty="0"/>
              <a:t>Та лиш кмітливість і увагу</a:t>
            </a:r>
          </a:p>
          <a:p>
            <a:r>
              <a:rPr lang="uk-UA" sz="2400" dirty="0"/>
              <a:t>З собою взяти не забудь.</a:t>
            </a:r>
          </a:p>
        </p:txBody>
      </p:sp>
      <p:pic>
        <p:nvPicPr>
          <p:cNvPr id="10242" name="Picture 2" descr="Золотые колокольчики - анимационная картинк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898" y="2062883"/>
            <a:ext cx="3727701" cy="275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8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Програма «Як почуває себе ненька Україна?» в прямому ефірі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973D871-F8E9-49D2-B0F0-2844CCCC5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612" y="1273705"/>
            <a:ext cx="9644776" cy="542518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4EB3798-FD88-4C06-853A-DDD3032B46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694" y="3033088"/>
            <a:ext cx="664369" cy="41496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4DF4143-1517-459E-BD87-61BD623184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477" y="3889659"/>
            <a:ext cx="3116472" cy="336578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EBF752B-E74B-4974-88E2-607D0C7805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501314" y="4226524"/>
            <a:ext cx="2216372" cy="2366318"/>
          </a:xfrm>
          <a:prstGeom prst="rect">
            <a:avLst/>
          </a:prstGeom>
        </p:spPr>
      </p:pic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877B13A1-60DA-45AE-AA15-944A5F7E597F}"/>
              </a:ext>
            </a:extLst>
          </p:cNvPr>
          <p:cNvSpPr/>
          <p:nvPr/>
        </p:nvSpPr>
        <p:spPr>
          <a:xfrm>
            <a:off x="266700" y="6363471"/>
            <a:ext cx="11658600" cy="229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id="{B85ABA71-FB8C-485A-89DE-104D54B4A742}"/>
              </a:ext>
            </a:extLst>
          </p:cNvPr>
          <p:cNvSpPr/>
          <p:nvPr/>
        </p:nvSpPr>
        <p:spPr>
          <a:xfrm>
            <a:off x="363592" y="6226573"/>
            <a:ext cx="655583" cy="450107"/>
          </a:xfrm>
          <a:prstGeom prst="rect">
            <a:avLst/>
          </a:prstGeom>
          <a:solidFill>
            <a:srgbClr val="FF53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id="{31D0FF76-9E6F-4DD7-8951-8D7A59D6A5F9}"/>
              </a:ext>
            </a:extLst>
          </p:cNvPr>
          <p:cNvSpPr/>
          <p:nvPr/>
        </p:nvSpPr>
        <p:spPr>
          <a:xfrm>
            <a:off x="240024" y="1264024"/>
            <a:ext cx="1369476" cy="4979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LIVE</a:t>
            </a:r>
            <a:endParaRPr lang="uk-UA" sz="3200" b="1" dirty="0"/>
          </a:p>
        </p:txBody>
      </p:sp>
      <p:sp>
        <p:nvSpPr>
          <p:cNvPr id="39" name="Бульбашка прямої мови: прямокутна з округленими кутами 38">
            <a:extLst>
              <a:ext uri="{FF2B5EF4-FFF2-40B4-BE49-F238E27FC236}">
                <a16:creationId xmlns:a16="http://schemas.microsoft.com/office/drawing/2014/main" id="{4B21E80B-0553-4061-ABBB-97E9DE1F1BF0}"/>
              </a:ext>
            </a:extLst>
          </p:cNvPr>
          <p:cNvSpPr/>
          <p:nvPr/>
        </p:nvSpPr>
        <p:spPr>
          <a:xfrm>
            <a:off x="1784926" y="2105025"/>
            <a:ext cx="3358574" cy="1669615"/>
          </a:xfrm>
          <a:prstGeom prst="wedgeRoundRectCallout">
            <a:avLst>
              <a:gd name="adj1" fmla="val -35552"/>
              <a:gd name="adj2" fmla="val 705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Привіт, друзі!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А яка зараз пора року?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Який місяць?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Яке сьогодні число?</a:t>
            </a:r>
          </a:p>
        </p:txBody>
      </p:sp>
      <p:sp>
        <p:nvSpPr>
          <p:cNvPr id="40" name="Бульбашка прямої мови: прямокутна з округленими кутами 39">
            <a:extLst>
              <a:ext uri="{FF2B5EF4-FFF2-40B4-BE49-F238E27FC236}">
                <a16:creationId xmlns:a16="http://schemas.microsoft.com/office/drawing/2014/main" id="{8473B87A-8FC6-499A-A4D1-0F4D70A28CF5}"/>
              </a:ext>
            </a:extLst>
          </p:cNvPr>
          <p:cNvSpPr/>
          <p:nvPr/>
        </p:nvSpPr>
        <p:spPr>
          <a:xfrm>
            <a:off x="7562850" y="2405761"/>
            <a:ext cx="4362450" cy="1669615"/>
          </a:xfrm>
          <a:prstGeom prst="wedgeRoundRectCallout">
            <a:avLst>
              <a:gd name="adj1" fmla="val -2654"/>
              <a:gd name="adj2" fmla="val 659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Мої вітання!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Яким було вранці небо, коли ми йшли до школи?</a:t>
            </a:r>
          </a:p>
          <a:p>
            <a:pPr algn="ctr"/>
            <a:r>
              <a:rPr lang="uk-UA" sz="2000" b="1">
                <a:solidFill>
                  <a:schemeClr val="accent2">
                    <a:lumMod val="50000"/>
                  </a:schemeClr>
                </a:solidFill>
              </a:rPr>
              <a:t>Що стосовно опадів</a:t>
            </a:r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Кому відома температура повітря?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EA14DB0-14C2-4135-96D1-6330616A94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1685" y="1104742"/>
            <a:ext cx="621506" cy="6286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0C6E46C-1C8C-4CE7-A0E2-3D5534BEDF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48863" y="1196049"/>
            <a:ext cx="1034700" cy="56190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088A31A-77BF-4574-BBF7-7FF4599864D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5683" y="1157129"/>
            <a:ext cx="1034700" cy="56190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E614D09-687C-42A4-9540-5D7D98A66C1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36451" y="1191586"/>
            <a:ext cx="1072847" cy="6286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4CE8BF4-934D-48D5-893B-4631C53F729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5376" y="1157129"/>
            <a:ext cx="907593" cy="62865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95308696-196C-4B58-9F95-8C9A282CEA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4185" y="1023713"/>
            <a:ext cx="1097280" cy="9402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964141BC-C1B7-44C4-97C1-B884BA08D7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612" y="3457731"/>
            <a:ext cx="3063304" cy="29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2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9883 -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3 -7.40741E-7 L 0.21055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55 0.00093 L 0.38073 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3 0.00185 L 0.55326 0.0020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26 0.00208 L 0.7013 0.001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13 0.00185 L 0.82461 0.002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8" grpId="0" animBg="1"/>
      <p:bldP spid="3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Пригадуємо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32862" y="5640686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894" y="3516923"/>
            <a:ext cx="2348425" cy="3040805"/>
          </a:xfrm>
          <a:prstGeom prst="rect">
            <a:avLst/>
          </a:prstGeom>
        </p:spPr>
      </p:pic>
      <p:sp>
        <p:nvSpPr>
          <p:cNvPr id="11" name="Горизонтальный свиток 10"/>
          <p:cNvSpPr/>
          <p:nvPr/>
        </p:nvSpPr>
        <p:spPr>
          <a:xfrm>
            <a:off x="284284" y="1082841"/>
            <a:ext cx="9017979" cy="4252639"/>
          </a:xfrm>
          <a:prstGeom prst="horizontalScroll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/>
              <a:t>Назвіть океан: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 err="1"/>
              <a:t>найбільший</a:t>
            </a:r>
            <a:r>
              <a:rPr lang="ru-RU" sz="3500" dirty="0"/>
              <a:t> за </a:t>
            </a:r>
            <a:r>
              <a:rPr lang="ru-RU" sz="3500" dirty="0" err="1"/>
              <a:t>площею</a:t>
            </a:r>
            <a:r>
              <a:rPr lang="ru-RU" sz="3500" dirty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 err="1"/>
              <a:t>найменший</a:t>
            </a:r>
            <a:r>
              <a:rPr lang="ru-RU" sz="3500"/>
              <a:t> за </a:t>
            </a:r>
            <a:r>
              <a:rPr lang="ru-RU" sz="3500" dirty="0" err="1"/>
              <a:t>площею</a:t>
            </a:r>
            <a:r>
              <a:rPr lang="ru-RU" sz="3500" dirty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 err="1"/>
              <a:t>найхолодніший</a:t>
            </a:r>
            <a:r>
              <a:rPr lang="ru-RU" sz="3500" dirty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 err="1"/>
              <a:t>найглибший</a:t>
            </a:r>
            <a:r>
              <a:rPr lang="ru-RU" sz="3500" dirty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 err="1"/>
              <a:t>наймілководніший</a:t>
            </a:r>
            <a:r>
              <a:rPr lang="ru-RU" sz="3500" dirty="0"/>
              <a:t>.</a:t>
            </a:r>
            <a:endParaRPr lang="uk-UA" sz="3500" dirty="0"/>
          </a:p>
        </p:txBody>
      </p:sp>
    </p:spTree>
    <p:extLst>
      <p:ext uri="{BB962C8B-B14F-4D97-AF65-F5344CB8AC3E}">
        <p14:creationId xmlns:p14="http://schemas.microsoft.com/office/powerpoint/2010/main" val="153438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39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Подумайте і дайте відповідь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98612" y="562747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56519" y="1846728"/>
            <a:ext cx="9134700" cy="2237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4500" dirty="0"/>
              <a:t>   </a:t>
            </a:r>
            <a:r>
              <a:rPr lang="ru-RU" sz="4500" dirty="0" err="1"/>
              <a:t>Чому</a:t>
            </a:r>
            <a:r>
              <a:rPr lang="ru-RU" sz="4500" dirty="0"/>
              <a:t> океан </a:t>
            </a:r>
            <a:r>
              <a:rPr lang="ru-RU" sz="4500" dirty="0" err="1"/>
              <a:t>отримав</a:t>
            </a:r>
            <a:r>
              <a:rPr lang="ru-RU" sz="4500" dirty="0"/>
              <a:t> </a:t>
            </a:r>
            <a:r>
              <a:rPr lang="ru-RU" sz="4500" dirty="0" err="1"/>
              <a:t>таку</a:t>
            </a:r>
            <a:r>
              <a:rPr lang="ru-RU" sz="4500" dirty="0"/>
              <a:t> </a:t>
            </a:r>
            <a:r>
              <a:rPr lang="ru-RU" sz="4500" dirty="0" err="1"/>
              <a:t>назву</a:t>
            </a:r>
            <a:r>
              <a:rPr lang="ru-RU" sz="4500" dirty="0"/>
              <a:t>?</a:t>
            </a:r>
            <a:endParaRPr lang="uk-UA" sz="45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858" y="3268906"/>
            <a:ext cx="3635406" cy="363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39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Практичне  завдання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98612" y="562747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02731" y="1298141"/>
            <a:ext cx="9134700" cy="3485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4500" dirty="0"/>
              <a:t>     </a:t>
            </a:r>
            <a:r>
              <a:rPr lang="ru-RU" sz="4500" dirty="0" err="1"/>
              <a:t>Визначте</a:t>
            </a:r>
            <a:r>
              <a:rPr lang="ru-RU" sz="4500" dirty="0"/>
              <a:t> за картою </a:t>
            </a:r>
            <a:r>
              <a:rPr lang="ru-RU" sz="4500" dirty="0" err="1"/>
              <a:t>півкуль</a:t>
            </a:r>
            <a:r>
              <a:rPr lang="ru-RU" sz="4500" dirty="0"/>
              <a:t> </a:t>
            </a:r>
            <a:r>
              <a:rPr lang="ru-RU" sz="4500" dirty="0" err="1"/>
              <a:t>шкільного</a:t>
            </a:r>
            <a:r>
              <a:rPr lang="ru-RU" sz="4500" dirty="0"/>
              <a:t> атласу, </a:t>
            </a:r>
            <a:r>
              <a:rPr lang="ru-RU" sz="4500" dirty="0" err="1"/>
              <a:t>які</a:t>
            </a:r>
            <a:r>
              <a:rPr lang="ru-RU" sz="4500" dirty="0"/>
              <a:t> материки й </a:t>
            </a:r>
            <a:r>
              <a:rPr lang="ru-RU" sz="4500" dirty="0" err="1"/>
              <a:t>частини</a:t>
            </a:r>
            <a:r>
              <a:rPr lang="ru-RU" sz="4500" dirty="0"/>
              <a:t> </a:t>
            </a:r>
            <a:r>
              <a:rPr lang="ru-RU" sz="4500" dirty="0" err="1"/>
              <a:t>світу</a:t>
            </a:r>
            <a:r>
              <a:rPr lang="ru-RU" sz="4500" dirty="0"/>
              <a:t> </a:t>
            </a:r>
            <a:r>
              <a:rPr lang="ru-RU" sz="4500" dirty="0" err="1"/>
              <a:t>омиває</a:t>
            </a:r>
            <a:r>
              <a:rPr lang="ru-RU" sz="4500" dirty="0"/>
              <a:t> </a:t>
            </a:r>
            <a:r>
              <a:rPr lang="ru-RU" sz="4500" dirty="0" err="1"/>
              <a:t>Індійський</a:t>
            </a:r>
            <a:r>
              <a:rPr lang="ru-RU" sz="4500" dirty="0"/>
              <a:t> океан.</a:t>
            </a:r>
            <a:endParaRPr lang="uk-UA" sz="4500" dirty="0"/>
          </a:p>
        </p:txBody>
      </p:sp>
      <p:pic>
        <p:nvPicPr>
          <p:cNvPr id="9" name="Picture 2" descr="Дети вектор | Роялти-фри, бесплатные векторные Дети картинки на  Depositphotos®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94445" y="4783204"/>
            <a:ext cx="3393217" cy="190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267092" y="5565930"/>
            <a:ext cx="2470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000" b="1" dirty="0"/>
              <a:t>Робота з картою</a:t>
            </a:r>
            <a:endParaRPr lang="ru-RU" sz="3000" b="1" dirty="0"/>
          </a:p>
        </p:txBody>
      </p:sp>
    </p:spTree>
    <p:extLst>
      <p:ext uri="{BB962C8B-B14F-4D97-AF65-F5344CB8AC3E}">
        <p14:creationId xmlns:p14="http://schemas.microsoft.com/office/powerpoint/2010/main" val="72089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39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Практичне  завдання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98612" y="562747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02731" y="1298141"/>
            <a:ext cx="9134700" cy="3485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4500" dirty="0"/>
              <a:t>     </a:t>
            </a:r>
            <a:r>
              <a:rPr lang="ru-RU" sz="4500" dirty="0" err="1"/>
              <a:t>Знайдіть</a:t>
            </a:r>
            <a:r>
              <a:rPr lang="ru-RU" sz="4500" dirty="0"/>
              <a:t> на </a:t>
            </a:r>
            <a:r>
              <a:rPr lang="ru-RU" sz="4500" dirty="0" err="1"/>
              <a:t>карті</a:t>
            </a:r>
            <a:r>
              <a:rPr lang="ru-RU" sz="4500" dirty="0"/>
              <a:t> </a:t>
            </a:r>
            <a:r>
              <a:rPr lang="ru-RU" sz="4500" dirty="0" err="1"/>
              <a:t>півкуль</a:t>
            </a:r>
            <a:r>
              <a:rPr lang="ru-RU" sz="4500" dirty="0"/>
              <a:t> </a:t>
            </a:r>
            <a:r>
              <a:rPr lang="ru-RU" sz="4500" dirty="0" err="1"/>
              <a:t>острови</a:t>
            </a:r>
            <a:r>
              <a:rPr lang="ru-RU" sz="4500" dirty="0"/>
              <a:t> </a:t>
            </a:r>
            <a:r>
              <a:rPr lang="uk-UA" sz="4500" dirty="0"/>
              <a:t>Мадагаскар, Маврикій, Сокотра та Шрі-Ланка</a:t>
            </a:r>
            <a:r>
              <a:rPr lang="ru-RU" sz="4500" dirty="0"/>
              <a:t>.</a:t>
            </a:r>
            <a:endParaRPr lang="uk-UA" sz="4500" dirty="0"/>
          </a:p>
        </p:txBody>
      </p:sp>
      <p:pic>
        <p:nvPicPr>
          <p:cNvPr id="9" name="Picture 2" descr="Дети вектор | Роялти-фри, бесплатные векторные Дети картинки на  Depositphotos®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94445" y="4783204"/>
            <a:ext cx="3393217" cy="190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267092" y="5565930"/>
            <a:ext cx="2470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000" b="1" dirty="0"/>
              <a:t>Робота з картою</a:t>
            </a:r>
            <a:endParaRPr lang="ru-RU" sz="3000" b="1" dirty="0"/>
          </a:p>
        </p:txBody>
      </p:sp>
    </p:spTree>
    <p:extLst>
      <p:ext uri="{BB962C8B-B14F-4D97-AF65-F5344CB8AC3E}">
        <p14:creationId xmlns:p14="http://schemas.microsoft.com/office/powerpoint/2010/main" val="256182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321,629 Which Stock Photos | Free &amp;amp; Royalty-free Which Images |  Depositpho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121" y="4026876"/>
            <a:ext cx="2593731" cy="259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2760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Ухвалюємо </a:t>
            </a:r>
            <a:r>
              <a:rPr lang="uk-UA" sz="2000" b="1" dirty="0">
                <a:solidFill>
                  <a:schemeClr val="bg1"/>
                </a:solidFill>
              </a:rPr>
              <a:t>рішення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5437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301410" y="1456402"/>
            <a:ext cx="9475636" cy="3671410"/>
          </a:xfrm>
          <a:prstGeom prst="round2Diag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3500" dirty="0"/>
              <a:t>     Уявіть, що вашому класу запропонували відпочинок на узбережжі Індійського океану. За допомогою політичної карти шкільного атласу виберіть країну для мандрівки. Обґрунтуйте свій вибір.</a:t>
            </a:r>
          </a:p>
        </p:txBody>
      </p:sp>
    </p:spTree>
    <p:extLst>
      <p:ext uri="{BB962C8B-B14F-4D97-AF65-F5344CB8AC3E}">
        <p14:creationId xmlns:p14="http://schemas.microsoft.com/office/powerpoint/2010/main" val="44145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Творче 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4326332" y="1358152"/>
            <a:ext cx="7587762" cy="367104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b="1" dirty="0" err="1">
                <a:solidFill>
                  <a:srgbClr val="2F3242"/>
                </a:solidFill>
              </a:rPr>
              <a:t>Підготуйте</a:t>
            </a:r>
            <a:r>
              <a:rPr lang="ru-RU" sz="3500" b="1" dirty="0">
                <a:solidFill>
                  <a:srgbClr val="2F3242"/>
                </a:solidFill>
              </a:rPr>
              <a:t> повідомлення про один з </a:t>
            </a:r>
            <a:r>
              <a:rPr lang="ru-RU" sz="3500" b="1" dirty="0" err="1">
                <a:solidFill>
                  <a:srgbClr val="2F3242"/>
                </a:solidFill>
              </a:rPr>
              <a:t>видів</a:t>
            </a:r>
            <a:r>
              <a:rPr lang="ru-RU" sz="3500" b="1" dirty="0">
                <a:solidFill>
                  <a:srgbClr val="2F3242"/>
                </a:solidFill>
              </a:rPr>
              <a:t> </a:t>
            </a:r>
            <a:r>
              <a:rPr lang="ru-RU" sz="3500" b="1" dirty="0" err="1">
                <a:solidFill>
                  <a:srgbClr val="2F3242"/>
                </a:solidFill>
              </a:rPr>
              <a:t>риб</a:t>
            </a:r>
            <a:r>
              <a:rPr lang="ru-RU" sz="3500" b="1" dirty="0">
                <a:solidFill>
                  <a:srgbClr val="2F3242"/>
                </a:solidFill>
              </a:rPr>
              <a:t>, </a:t>
            </a:r>
            <a:r>
              <a:rPr lang="ru-RU" sz="3500" b="1" dirty="0" err="1">
                <a:solidFill>
                  <a:srgbClr val="2F3242"/>
                </a:solidFill>
              </a:rPr>
              <a:t>що</a:t>
            </a:r>
            <a:r>
              <a:rPr lang="ru-RU" sz="3500" b="1" dirty="0">
                <a:solidFill>
                  <a:srgbClr val="2F3242"/>
                </a:solidFill>
              </a:rPr>
              <a:t> </a:t>
            </a:r>
            <a:r>
              <a:rPr lang="ru-RU" sz="3500" b="1" dirty="0" err="1">
                <a:solidFill>
                  <a:srgbClr val="2F3242"/>
                </a:solidFill>
              </a:rPr>
              <a:t>мешкає</a:t>
            </a:r>
            <a:r>
              <a:rPr lang="ru-RU" sz="3500" b="1" dirty="0">
                <a:solidFill>
                  <a:srgbClr val="2F3242"/>
                </a:solidFill>
              </a:rPr>
              <a:t> в </a:t>
            </a:r>
            <a:r>
              <a:rPr lang="ru-RU" sz="3500" b="1" dirty="0" err="1">
                <a:solidFill>
                  <a:srgbClr val="2F3242"/>
                </a:solidFill>
              </a:rPr>
              <a:t>Індійському</a:t>
            </a:r>
            <a:r>
              <a:rPr lang="ru-RU" sz="3500" b="1" dirty="0">
                <a:solidFill>
                  <a:srgbClr val="2F3242"/>
                </a:solidFill>
              </a:rPr>
              <a:t> </a:t>
            </a:r>
            <a:r>
              <a:rPr lang="ru-RU" sz="3500" b="1" dirty="0" err="1">
                <a:solidFill>
                  <a:srgbClr val="2F3242"/>
                </a:solidFill>
              </a:rPr>
              <a:t>океані</a:t>
            </a:r>
            <a:r>
              <a:rPr lang="ru-RU" sz="3500" b="1" dirty="0">
                <a:solidFill>
                  <a:srgbClr val="2F3242"/>
                </a:solidFill>
              </a:rPr>
              <a:t>.</a:t>
            </a:r>
            <a:endParaRPr lang="uk-UA" sz="3500" dirty="0">
              <a:solidFill>
                <a:srgbClr val="2F3242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0166" y="2576836"/>
            <a:ext cx="3955512" cy="2898358"/>
          </a:xfrm>
          <a:prstGeom prst="rect">
            <a:avLst/>
          </a:prstGeom>
        </p:spPr>
      </p:pic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5437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20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87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6118</TotalTime>
  <Words>521</Words>
  <Application>Microsoft Office PowerPoint</Application>
  <PresentationFormat>Широкоэкранный</PresentationFormat>
  <Paragraphs>139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Monotype Corsiva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1927</cp:revision>
  <dcterms:created xsi:type="dcterms:W3CDTF">2018-01-05T16:38:53Z</dcterms:created>
  <dcterms:modified xsi:type="dcterms:W3CDTF">2022-01-27T06:26:36Z</dcterms:modified>
</cp:coreProperties>
</file>