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339" r:id="rId3"/>
    <p:sldId id="1357" r:id="rId4"/>
    <p:sldId id="1356" r:id="rId5"/>
    <p:sldId id="1370" r:id="rId6"/>
    <p:sldId id="1371" r:id="rId7"/>
    <p:sldId id="1372" r:id="rId8"/>
    <p:sldId id="1373" r:id="rId9"/>
    <p:sldId id="970" r:id="rId10"/>
    <p:sldId id="1367" r:id="rId11"/>
    <p:sldId id="1374" r:id="rId12"/>
    <p:sldId id="1327" r:id="rId13"/>
    <p:sldId id="1389" r:id="rId14"/>
    <p:sldId id="1387" r:id="rId15"/>
    <p:sldId id="1390" r:id="rId16"/>
    <p:sldId id="1391" r:id="rId17"/>
    <p:sldId id="138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9" clrIdx="0">
    <p:extLst>
      <p:ext uri="{19B8F6BF-5375-455C-9EA6-DF929625EA0E}">
        <p15:presenceInfo xmlns=""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A0FEF7"/>
    <a:srgbClr val="01A89E"/>
    <a:srgbClr val="A51707"/>
    <a:srgbClr val="FEC4A2"/>
    <a:srgbClr val="E83B73"/>
    <a:srgbClr val="FEB7CF"/>
    <a:srgbClr val="FF4343"/>
    <a:srgbClr val="3C4272"/>
    <a:srgbClr val="5F8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2" autoAdjust="0"/>
    <p:restoredTop sz="94386" autoAdjust="0"/>
  </p:normalViewPr>
  <p:slideViewPr>
    <p:cSldViewPr snapToGrid="0">
      <p:cViewPr varScale="1">
        <p:scale>
          <a:sx n="50" d="100"/>
          <a:sy n="50" d="100"/>
        </p:scale>
        <p:origin x="-8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1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4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5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8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11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66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70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smtClean="0">
                <a:solidFill>
                  <a:schemeClr val="bg1"/>
                </a:solidFill>
              </a:rPr>
              <a:t>13.04.2022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3709762"/>
            <a:ext cx="8763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Порівняння-образ. Анатолій </a:t>
            </a:r>
            <a:r>
              <a:rPr lang="uk-UA" sz="6000" b="1" dirty="0" err="1">
                <a:solidFill>
                  <a:srgbClr val="2F3242"/>
                </a:solidFill>
              </a:rPr>
              <a:t>Камінчук</a:t>
            </a:r>
            <a:r>
              <a:rPr lang="uk-UA" sz="6000" b="1" dirty="0">
                <a:solidFill>
                  <a:srgbClr val="2F3242"/>
                </a:solidFill>
              </a:rPr>
              <a:t> «Українська писанка»</a:t>
            </a:r>
            <a:endParaRPr lang="uk-UA" sz="1481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9" name="AutoShape 4" descr="Заячий холодок: и съедобный и декоративный">
            <a:extLst>
              <a:ext uri="{FF2B5EF4-FFF2-40B4-BE49-F238E27FC236}">
                <a16:creationId xmlns="" xmlns:a16="http://schemas.microsoft.com/office/drawing/2014/main" id="{4CB76E02-09B4-4768-B278-44351662F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26" name="Picture 2" descr="Результат пошуку зображень за запитом писанка">
            <a:extLst>
              <a:ext uri="{FF2B5EF4-FFF2-40B4-BE49-F238E27FC236}">
                <a16:creationId xmlns="" xmlns:a16="http://schemas.microsoft.com/office/drawing/2014/main" id="{AFB4D658-4E72-4D68-8870-D9F0BEB7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57" y="232032"/>
            <a:ext cx="7404274" cy="336557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Вправа на розширення кута зору</a:t>
            </a:r>
          </a:p>
        </p:txBody>
      </p:sp>
      <p:graphicFrame>
        <p:nvGraphicFramePr>
          <p:cNvPr id="2" name="Таблица 10">
            <a:extLst>
              <a:ext uri="{FF2B5EF4-FFF2-40B4-BE49-F238E27FC236}">
                <a16:creationId xmlns="" xmlns:a16="http://schemas.microsoft.com/office/drawing/2014/main" id="{43BF8F62-73E7-4844-81A1-56F69F6D5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29751"/>
              </p:ext>
            </p:extLst>
          </p:nvPr>
        </p:nvGraphicFramePr>
        <p:xfrm>
          <a:off x="343452" y="1427380"/>
          <a:ext cx="11505096" cy="515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757">
                  <a:extLst>
                    <a:ext uri="{9D8B030D-6E8A-4147-A177-3AD203B41FA5}">
                      <a16:colId xmlns="" xmlns:a16="http://schemas.microsoft.com/office/drawing/2014/main" val="2131765853"/>
                    </a:ext>
                  </a:extLst>
                </a:gridCol>
                <a:gridCol w="1490870">
                  <a:extLst>
                    <a:ext uri="{9D8B030D-6E8A-4147-A177-3AD203B41FA5}">
                      <a16:colId xmlns="" xmlns:a16="http://schemas.microsoft.com/office/drawing/2014/main" val="510723549"/>
                    </a:ext>
                  </a:extLst>
                </a:gridCol>
                <a:gridCol w="5148469">
                  <a:extLst>
                    <a:ext uri="{9D8B030D-6E8A-4147-A177-3AD203B41FA5}">
                      <a16:colId xmlns="" xmlns:a16="http://schemas.microsoft.com/office/drawing/2014/main" val="2115832029"/>
                    </a:ext>
                  </a:extLst>
                </a:gridCol>
              </a:tblGrid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0198035"/>
                  </a:ext>
                </a:extLst>
              </a:tr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1138627"/>
                  </a:ext>
                </a:extLst>
              </a:tr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6930483"/>
                  </a:ext>
                </a:extLst>
              </a:tr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3957643"/>
                  </a:ext>
                </a:extLst>
              </a:tr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3289977"/>
                  </a:ext>
                </a:extLst>
              </a:tr>
            </a:tbl>
          </a:graphicData>
        </a:graphic>
      </p:graphicFrame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7F00127-885F-4207-B9B8-F77E366DE035}"/>
              </a:ext>
            </a:extLst>
          </p:cNvPr>
          <p:cNvSpPr/>
          <p:nvPr/>
        </p:nvSpPr>
        <p:spPr>
          <a:xfrm>
            <a:off x="5794513" y="1786911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8BABADDE-CA1C-4D0D-B1A3-5B4AAF2ECB89}"/>
              </a:ext>
            </a:extLst>
          </p:cNvPr>
          <p:cNvSpPr/>
          <p:nvPr/>
        </p:nvSpPr>
        <p:spPr>
          <a:xfrm>
            <a:off x="5794513" y="2825476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D8841B97-A682-42C8-B900-15CC1C9CFB4D}"/>
              </a:ext>
            </a:extLst>
          </p:cNvPr>
          <p:cNvSpPr/>
          <p:nvPr/>
        </p:nvSpPr>
        <p:spPr>
          <a:xfrm>
            <a:off x="5794513" y="3864041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5AE7B682-50B1-448C-B0AC-F49DFD0B515D}"/>
              </a:ext>
            </a:extLst>
          </p:cNvPr>
          <p:cNvSpPr/>
          <p:nvPr/>
        </p:nvSpPr>
        <p:spPr>
          <a:xfrm>
            <a:off x="5794513" y="4854522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F9DD2C63-835F-4EE6-97DF-ED4673066875}"/>
              </a:ext>
            </a:extLst>
          </p:cNvPr>
          <p:cNvSpPr/>
          <p:nvPr/>
        </p:nvSpPr>
        <p:spPr>
          <a:xfrm>
            <a:off x="5794513" y="5918009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1515946-C58B-405F-B6F4-C0267F6BDD37}"/>
              </a:ext>
            </a:extLst>
          </p:cNvPr>
          <p:cNvSpPr txBox="1"/>
          <p:nvPr/>
        </p:nvSpPr>
        <p:spPr>
          <a:xfrm>
            <a:off x="3538331" y="1412947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МИ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6B8C256-2B54-42EA-9B8E-6B378C576FC5}"/>
              </a:ext>
            </a:extLst>
          </p:cNvPr>
          <p:cNvSpPr txBox="1"/>
          <p:nvPr/>
        </p:nvSpPr>
        <p:spPr>
          <a:xfrm>
            <a:off x="6876803" y="1412947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ЛО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A8B2D09-792F-4D1F-BC93-FE4835B9F162}"/>
              </a:ext>
            </a:extLst>
          </p:cNvPr>
          <p:cNvSpPr txBox="1"/>
          <p:nvPr/>
        </p:nvSpPr>
        <p:spPr>
          <a:xfrm>
            <a:off x="2897795" y="2414021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ЛИ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396237E-CE18-46FF-A1C5-7E3ABA2FF97C}"/>
              </a:ext>
            </a:extLst>
          </p:cNvPr>
          <p:cNvSpPr txBox="1"/>
          <p:nvPr/>
        </p:nvSpPr>
        <p:spPr>
          <a:xfrm>
            <a:off x="7324013" y="2414021"/>
            <a:ext cx="2466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МОН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DC1065B-5065-48AA-A5C6-396DDAED3ABB}"/>
              </a:ext>
            </a:extLst>
          </p:cNvPr>
          <p:cNvSpPr txBox="1"/>
          <p:nvPr/>
        </p:nvSpPr>
        <p:spPr>
          <a:xfrm>
            <a:off x="2412242" y="3449942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МА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890BE71-D3DF-490D-A9B2-A85ED4649FBE}"/>
              </a:ext>
            </a:extLst>
          </p:cNvPr>
          <p:cNvSpPr txBox="1"/>
          <p:nvPr/>
        </p:nvSpPr>
        <p:spPr>
          <a:xfrm>
            <a:off x="7782328" y="3404227"/>
            <a:ext cx="278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ШИНА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E7F2E0C-8B3A-483F-B049-DB30AB3E92B7}"/>
              </a:ext>
            </a:extLst>
          </p:cNvPr>
          <p:cNvSpPr txBox="1"/>
          <p:nvPr/>
        </p:nvSpPr>
        <p:spPr>
          <a:xfrm>
            <a:off x="1848680" y="4436583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БЕ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8587421-569E-4204-91BE-22336A4CBE36}"/>
              </a:ext>
            </a:extLst>
          </p:cNvPr>
          <p:cNvSpPr txBox="1"/>
          <p:nvPr/>
        </p:nvSpPr>
        <p:spPr>
          <a:xfrm>
            <a:off x="8315722" y="4484398"/>
            <a:ext cx="278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РЕГ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1EE0CE4-B9B5-4748-A3C8-0504D3108F3E}"/>
              </a:ext>
            </a:extLst>
          </p:cNvPr>
          <p:cNvSpPr txBox="1"/>
          <p:nvPr/>
        </p:nvSpPr>
        <p:spPr>
          <a:xfrm>
            <a:off x="710680" y="5487208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КАЗ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EA3BBD6-9053-4E64-ADA5-E1477C200DC5}"/>
              </a:ext>
            </a:extLst>
          </p:cNvPr>
          <p:cNvSpPr txBox="1"/>
          <p:nvPr/>
        </p:nvSpPr>
        <p:spPr>
          <a:xfrm>
            <a:off x="9498494" y="5509049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КА</a:t>
            </a:r>
          </a:p>
        </p:txBody>
      </p:sp>
    </p:spTree>
    <p:extLst>
      <p:ext uri="{BB962C8B-B14F-4D97-AF65-F5344CB8AC3E}">
        <p14:creationId xmlns:p14="http://schemas.microsoft.com/office/powerpoint/2010/main" val="16659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Вправа на розширення кута зору</a:t>
            </a:r>
          </a:p>
        </p:txBody>
      </p:sp>
      <p:graphicFrame>
        <p:nvGraphicFramePr>
          <p:cNvPr id="2" name="Таблица 10">
            <a:extLst>
              <a:ext uri="{FF2B5EF4-FFF2-40B4-BE49-F238E27FC236}">
                <a16:creationId xmlns="" xmlns:a16="http://schemas.microsoft.com/office/drawing/2014/main" id="{43BF8F62-73E7-4844-81A1-56F69F6D5B7B}"/>
              </a:ext>
            </a:extLst>
          </p:cNvPr>
          <p:cNvGraphicFramePr>
            <a:graphicFrameLocks noGrp="1"/>
          </p:cNvGraphicFramePr>
          <p:nvPr/>
        </p:nvGraphicFramePr>
        <p:xfrm>
          <a:off x="343452" y="1427380"/>
          <a:ext cx="11505096" cy="515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757">
                  <a:extLst>
                    <a:ext uri="{9D8B030D-6E8A-4147-A177-3AD203B41FA5}">
                      <a16:colId xmlns="" xmlns:a16="http://schemas.microsoft.com/office/drawing/2014/main" val="2131765853"/>
                    </a:ext>
                  </a:extLst>
                </a:gridCol>
                <a:gridCol w="1490870">
                  <a:extLst>
                    <a:ext uri="{9D8B030D-6E8A-4147-A177-3AD203B41FA5}">
                      <a16:colId xmlns="" xmlns:a16="http://schemas.microsoft.com/office/drawing/2014/main" val="510723549"/>
                    </a:ext>
                  </a:extLst>
                </a:gridCol>
                <a:gridCol w="5148469">
                  <a:extLst>
                    <a:ext uri="{9D8B030D-6E8A-4147-A177-3AD203B41FA5}">
                      <a16:colId xmlns="" xmlns:a16="http://schemas.microsoft.com/office/drawing/2014/main" val="2115832029"/>
                    </a:ext>
                  </a:extLst>
                </a:gridCol>
              </a:tblGrid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0198035"/>
                  </a:ext>
                </a:extLst>
              </a:tr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1138627"/>
                  </a:ext>
                </a:extLst>
              </a:tr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6930483"/>
                  </a:ext>
                </a:extLst>
              </a:tr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3957643"/>
                  </a:ext>
                </a:extLst>
              </a:tr>
              <a:tr h="1030624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3289977"/>
                  </a:ext>
                </a:extLst>
              </a:tr>
            </a:tbl>
          </a:graphicData>
        </a:graphic>
      </p:graphicFrame>
      <p:sp>
        <p:nvSpPr>
          <p:cNvPr id="12" name="Овал 11">
            <a:extLst>
              <a:ext uri="{FF2B5EF4-FFF2-40B4-BE49-F238E27FC236}">
                <a16:creationId xmlns="" xmlns:a16="http://schemas.microsoft.com/office/drawing/2014/main" id="{A7F00127-885F-4207-B9B8-F77E366DE035}"/>
              </a:ext>
            </a:extLst>
          </p:cNvPr>
          <p:cNvSpPr/>
          <p:nvPr/>
        </p:nvSpPr>
        <p:spPr>
          <a:xfrm>
            <a:off x="5794513" y="1786911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="" xmlns:a16="http://schemas.microsoft.com/office/drawing/2014/main" id="{8BABADDE-CA1C-4D0D-B1A3-5B4AAF2ECB89}"/>
              </a:ext>
            </a:extLst>
          </p:cNvPr>
          <p:cNvSpPr/>
          <p:nvPr/>
        </p:nvSpPr>
        <p:spPr>
          <a:xfrm>
            <a:off x="5794513" y="2825476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="" xmlns:a16="http://schemas.microsoft.com/office/drawing/2014/main" id="{D8841B97-A682-42C8-B900-15CC1C9CFB4D}"/>
              </a:ext>
            </a:extLst>
          </p:cNvPr>
          <p:cNvSpPr/>
          <p:nvPr/>
        </p:nvSpPr>
        <p:spPr>
          <a:xfrm>
            <a:off x="5794513" y="3864041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="" xmlns:a16="http://schemas.microsoft.com/office/drawing/2014/main" id="{5AE7B682-50B1-448C-B0AC-F49DFD0B515D}"/>
              </a:ext>
            </a:extLst>
          </p:cNvPr>
          <p:cNvSpPr/>
          <p:nvPr/>
        </p:nvSpPr>
        <p:spPr>
          <a:xfrm>
            <a:off x="5794513" y="4854522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="" xmlns:a16="http://schemas.microsoft.com/office/drawing/2014/main" id="{F9DD2C63-835F-4EE6-97DF-ED4673066875}"/>
              </a:ext>
            </a:extLst>
          </p:cNvPr>
          <p:cNvSpPr/>
          <p:nvPr/>
        </p:nvSpPr>
        <p:spPr>
          <a:xfrm>
            <a:off x="5794513" y="5918009"/>
            <a:ext cx="387626" cy="3677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1515946-C58B-405F-B6F4-C0267F6BDD37}"/>
              </a:ext>
            </a:extLst>
          </p:cNvPr>
          <p:cNvSpPr txBox="1"/>
          <p:nvPr/>
        </p:nvSpPr>
        <p:spPr>
          <a:xfrm>
            <a:off x="3538331" y="1412947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КА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6B8C256-2B54-42EA-9B8E-6B378C576FC5}"/>
              </a:ext>
            </a:extLst>
          </p:cNvPr>
          <p:cNvSpPr txBox="1"/>
          <p:nvPr/>
        </p:nvSpPr>
        <p:spPr>
          <a:xfrm>
            <a:off x="6876802" y="1412947"/>
            <a:ext cx="25002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ЛИНА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A8B2D09-792F-4D1F-BC93-FE4835B9F162}"/>
              </a:ext>
            </a:extLst>
          </p:cNvPr>
          <p:cNvSpPr txBox="1"/>
          <p:nvPr/>
        </p:nvSpPr>
        <p:spPr>
          <a:xfrm>
            <a:off x="2897795" y="2414021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НА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396237E-CE18-46FF-A1C5-7E3ABA2FF97C}"/>
              </a:ext>
            </a:extLst>
          </p:cNvPr>
          <p:cNvSpPr txBox="1"/>
          <p:nvPr/>
        </p:nvSpPr>
        <p:spPr>
          <a:xfrm>
            <a:off x="7324013" y="2414021"/>
            <a:ext cx="2466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УКА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DC1065B-5065-48AA-A5C6-396DDAED3ABB}"/>
              </a:ext>
            </a:extLst>
          </p:cNvPr>
          <p:cNvSpPr txBox="1"/>
          <p:nvPr/>
        </p:nvSpPr>
        <p:spPr>
          <a:xfrm>
            <a:off x="2412242" y="3449942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КО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F890BE71-D3DF-490D-A9B2-A85ED4649FBE}"/>
              </a:ext>
            </a:extLst>
          </p:cNvPr>
          <p:cNvSpPr txBox="1"/>
          <p:nvPr/>
        </p:nvSpPr>
        <p:spPr>
          <a:xfrm>
            <a:off x="7782328" y="3404227"/>
            <a:ext cx="278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ЛОС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E7F2E0C-8B3A-483F-B049-DB30AB3E92B7}"/>
              </a:ext>
            </a:extLst>
          </p:cNvPr>
          <p:cNvSpPr txBox="1"/>
          <p:nvPr/>
        </p:nvSpPr>
        <p:spPr>
          <a:xfrm>
            <a:off x="1848680" y="4436583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КА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8587421-569E-4204-91BE-22336A4CBE36}"/>
              </a:ext>
            </a:extLst>
          </p:cNvPr>
          <p:cNvSpPr txBox="1"/>
          <p:nvPr/>
        </p:nvSpPr>
        <p:spPr>
          <a:xfrm>
            <a:off x="8315722" y="4484398"/>
            <a:ext cx="278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ВУН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1EE0CE4-B9B5-4748-A3C8-0504D3108F3E}"/>
              </a:ext>
            </a:extLst>
          </p:cNvPr>
          <p:cNvSpPr txBox="1"/>
          <p:nvPr/>
        </p:nvSpPr>
        <p:spPr>
          <a:xfrm>
            <a:off x="710679" y="5487208"/>
            <a:ext cx="2320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ОСИ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EA3BBD6-9053-4E64-ADA5-E1477C200DC5}"/>
              </a:ext>
            </a:extLst>
          </p:cNvPr>
          <p:cNvSpPr txBox="1"/>
          <p:nvPr/>
        </p:nvSpPr>
        <p:spPr>
          <a:xfrm>
            <a:off x="9498494" y="5509049"/>
            <a:ext cx="1689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chemeClr val="accent2">
                    <a:lumMod val="50000"/>
                  </a:schemeClr>
                </a:solidFill>
              </a:rPr>
              <a:t>КА</a:t>
            </a:r>
          </a:p>
        </p:txBody>
      </p:sp>
    </p:spTree>
    <p:extLst>
      <p:ext uri="{BB962C8B-B14F-4D97-AF65-F5344CB8AC3E}">
        <p14:creationId xmlns:p14="http://schemas.microsoft.com/office/powerpoint/2010/main" val="288475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Анатолій </a:t>
            </a:r>
            <a:r>
              <a:rPr lang="uk-UA" sz="2000" b="1" dirty="0" err="1">
                <a:solidFill>
                  <a:schemeClr val="bg1"/>
                </a:solidFill>
              </a:rPr>
              <a:t>Камінчук</a:t>
            </a:r>
            <a:r>
              <a:rPr lang="uk-UA" sz="2000" b="1" dirty="0">
                <a:solidFill>
                  <a:schemeClr val="bg1"/>
                </a:solidFill>
              </a:rPr>
              <a:t> «Українська писанка»</a:t>
            </a:r>
          </a:p>
        </p:txBody>
      </p:sp>
      <p:pic>
        <p:nvPicPr>
          <p:cNvPr id="2050" name="Picture 2" descr="Результат пошуку зображень за запитом Анатолій Камінчук">
            <a:extLst>
              <a:ext uri="{FF2B5EF4-FFF2-40B4-BE49-F238E27FC236}">
                <a16:creationId xmlns="" xmlns:a16="http://schemas.microsoft.com/office/drawing/2014/main" id="{73796522-08DC-4BF8-BBD4-135FD95F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65" y="1441969"/>
            <a:ext cx="2679806" cy="322080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кутник: округлені кути 11">
            <a:extLst>
              <a:ext uri="{FF2B5EF4-FFF2-40B4-BE49-F238E27FC236}">
                <a16:creationId xmlns="" xmlns:a16="http://schemas.microsoft.com/office/drawing/2014/main" id="{FABF4D7C-469C-46E4-A9AC-BED82C11336A}"/>
              </a:ext>
            </a:extLst>
          </p:cNvPr>
          <p:cNvSpPr/>
          <p:nvPr/>
        </p:nvSpPr>
        <p:spPr>
          <a:xfrm>
            <a:off x="5317435" y="1334275"/>
            <a:ext cx="6503058" cy="51857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Українська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писанка,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як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дитяча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пісенька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як бабусина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казка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як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матусина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ласка.</a:t>
            </a:r>
            <a:endParaRPr lang="uk-UA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Сяду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собі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скраєчку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і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розмалюю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яєчко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хрестик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зоря,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віконце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</a:p>
          <a:p>
            <a:pPr algn="ctr"/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і стане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воно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мов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50000"/>
                  </a:schemeClr>
                </a:solidFill>
              </a:rPr>
              <a:t>сонце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052" name="Picture 4" descr="Результат пошуку зображень за запитом писанки">
            <a:extLst>
              <a:ext uri="{FF2B5EF4-FFF2-40B4-BE49-F238E27FC236}">
                <a16:creationId xmlns="" xmlns:a16="http://schemas.microsoft.com/office/drawing/2014/main" id="{4AFE5758-1B22-47A8-8F86-A44885BEC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8" b="25275"/>
          <a:stretch/>
        </p:blipFill>
        <p:spPr bwMode="auto">
          <a:xfrm>
            <a:off x="204803" y="4927055"/>
            <a:ext cx="4822134" cy="175678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картини на тему Великодня. Що тобі відомо про це свято?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15E7C98E-9FB6-4AB2-97FA-65C1ADAF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17440"/>
            <a:ext cx="7013498" cy="513738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картини на тему Великодня. Що тобі відомо про це свято?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DD72BAF6-150D-4BD4-94C2-FC2D800F4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1"/>
          <a:stretch/>
        </p:blipFill>
        <p:spPr bwMode="auto">
          <a:xfrm>
            <a:off x="2769221" y="1317482"/>
            <a:ext cx="6832462" cy="531183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картини на тему Великодня. Що тобі відомо про це свято?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14AE8526-ED5B-453F-94F6-797BD02FF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3"/>
          <a:stretch/>
        </p:blipFill>
        <p:spPr bwMode="auto">
          <a:xfrm>
            <a:off x="2607502" y="1401055"/>
            <a:ext cx="7013575" cy="50583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23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картини на тему Великодня. Що тобі відомо про це свято?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21160A5F-E5CB-4348-8A9B-6516355E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44" y="1331429"/>
            <a:ext cx="7922729" cy="524119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6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ьтат пошуку зображень за запитом писанки">
            <a:extLst>
              <a:ext uri="{FF2B5EF4-FFF2-40B4-BE49-F238E27FC236}">
                <a16:creationId xmlns="" xmlns:a16="http://schemas.microsoft.com/office/drawing/2014/main" id="{F5391DE8-1966-447F-8DE8-F04EEC56A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6" y="1331476"/>
            <a:ext cx="11753467" cy="536741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Складіть розповідь про Великдень використовуючи слова:</a:t>
            </a:r>
          </a:p>
        </p:txBody>
      </p:sp>
      <p:sp>
        <p:nvSpPr>
          <p:cNvPr id="6" name="Прямокутник: округлені кути 11">
            <a:extLst>
              <a:ext uri="{FF2B5EF4-FFF2-40B4-BE49-F238E27FC236}">
                <a16:creationId xmlns="" xmlns:a16="http://schemas.microsoft.com/office/drawing/2014/main" id="{E922CFEB-D797-42CF-86AA-E0228BBE588B}"/>
              </a:ext>
            </a:extLst>
          </p:cNvPr>
          <p:cNvSpPr/>
          <p:nvPr/>
        </p:nvSpPr>
        <p:spPr>
          <a:xfrm>
            <a:off x="456975" y="1499016"/>
            <a:ext cx="11278048" cy="21245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Великдень, крашанка, писанка, фарбування, розписування, великодушно, символ життя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дзвони, весняні квіти</a:t>
            </a:r>
            <a:endParaRPr lang="ru-RU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</a:t>
            </a: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414834" y="1456402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гарчить собака?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1375713B-CC3C-404C-8E42-6D9DDBA0BB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544"/>
          <a:stretch/>
        </p:blipFill>
        <p:spPr>
          <a:xfrm>
            <a:off x="6096000" y="1608421"/>
            <a:ext cx="5844330" cy="46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2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шипить гусак?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C4104B79-37A9-424D-9E75-3BEDC69239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0" t="9053" r="26574" b="20673"/>
          <a:stretch/>
        </p:blipFill>
        <p:spPr>
          <a:xfrm>
            <a:off x="1519031" y="1326452"/>
            <a:ext cx="2971799" cy="51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414834" y="1566946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виє вовк?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CC829F41-4C9E-4AB0-A1B7-D1BC2C6235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6362150" y="1139026"/>
            <a:ext cx="5552660" cy="545404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119895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цокає годинник?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45913319-4185-4F71-A2D2-F89094F7B4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"/>
          <a:stretch/>
        </p:blipFill>
        <p:spPr>
          <a:xfrm>
            <a:off x="1134317" y="1334652"/>
            <a:ext cx="3845187" cy="54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414834" y="1566946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</a:t>
            </a:r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дме</a:t>
            </a:r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 вітер?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0E1AF40-DD4A-4195-A675-F32FE11E49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1"/>
          <a:stretch/>
        </p:blipFill>
        <p:spPr>
          <a:xfrm>
            <a:off x="7560588" y="1123122"/>
            <a:ext cx="3998067" cy="56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6331874" y="141785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chemeClr val="accent1">
                    <a:lumMod val="50000"/>
                  </a:schemeClr>
                </a:solidFill>
              </a:rPr>
              <a:t>Як </a:t>
            </a:r>
            <a:r>
              <a:rPr lang="ru-RU" sz="6000" b="1" dirty="0" err="1">
                <a:solidFill>
                  <a:schemeClr val="accent1">
                    <a:lumMod val="50000"/>
                  </a:schemeClr>
                </a:solidFill>
              </a:rPr>
              <a:t>шипить</a:t>
            </a:r>
            <a:r>
              <a:rPr lang="ru-RU" sz="6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6000" b="1" dirty="0" err="1">
                <a:solidFill>
                  <a:schemeClr val="accent1">
                    <a:lumMod val="50000"/>
                  </a:schemeClr>
                </a:solidFill>
              </a:rPr>
              <a:t>зм</a:t>
            </a:r>
            <a:r>
              <a:rPr lang="uk-UA" sz="6000" b="1" dirty="0" err="1">
                <a:solidFill>
                  <a:schemeClr val="accent1">
                    <a:lumMod val="50000"/>
                  </a:schemeClr>
                </a:solidFill>
              </a:rPr>
              <a:t>ія</a:t>
            </a:r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6E9C097-84CB-4F0B-B03C-C4D6C0DEFB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358723" y="1793508"/>
            <a:ext cx="5664884" cy="41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0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Артикуляційна вправа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="" xmlns:a16="http://schemas.microsoft.com/office/drawing/2014/main" id="{4C385234-5665-4277-BBE9-D73E946B6EAC}"/>
              </a:ext>
            </a:extLst>
          </p:cNvPr>
          <p:cNvSpPr/>
          <p:nvPr/>
        </p:nvSpPr>
        <p:spPr>
          <a:xfrm>
            <a:off x="325382" y="1527189"/>
            <a:ext cx="5552661" cy="49456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1">
                    <a:lumMod val="50000"/>
                  </a:schemeClr>
                </a:solidFill>
              </a:rPr>
              <a:t>Як шелестить листя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3C54D728-B4ED-444E-95A1-3AF0E4ADB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6" b="17685"/>
          <a:stretch/>
        </p:blipFill>
        <p:spPr>
          <a:xfrm>
            <a:off x="6096000" y="1417860"/>
            <a:ext cx="5857373" cy="494561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95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12.04.2022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="" xmlns:a16="http://schemas.microsoft.com/office/drawing/2014/main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скоромовкою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70608B72-D86B-48B7-BDE1-7099206EFA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3"/>
          <a:stretch/>
        </p:blipFill>
        <p:spPr>
          <a:xfrm>
            <a:off x="5898075" y="1080890"/>
            <a:ext cx="6189587" cy="4187548"/>
          </a:xfrm>
          <a:prstGeom prst="rect">
            <a:avLst/>
          </a:prstGeom>
        </p:spPr>
      </p:pic>
      <p:sp>
        <p:nvSpPr>
          <p:cNvPr id="8" name="Прямокутник: округлені кути 7">
            <a:extLst>
              <a:ext uri="{FF2B5EF4-FFF2-40B4-BE49-F238E27FC236}">
                <a16:creationId xmlns="" xmlns:a16="http://schemas.microsoft.com/office/drawing/2014/main" id="{21D1848A-2991-4EFE-90F4-610D3A1160E8}"/>
              </a:ext>
            </a:extLst>
          </p:cNvPr>
          <p:cNvSpPr/>
          <p:nvPr/>
        </p:nvSpPr>
        <p:spPr>
          <a:xfrm>
            <a:off x="331767" y="3174664"/>
            <a:ext cx="5850602" cy="200906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Шило шубку Шурі шило,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Шовком, шерстю, шви обшило.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Вийшла шубка </a:t>
            </a:r>
            <a:r>
              <a:rPr lang="uk-UA" sz="2800" b="1" dirty="0" err="1">
                <a:solidFill>
                  <a:schemeClr val="accent2">
                    <a:lumMod val="50000"/>
                  </a:schemeClr>
                </a:solidFill>
              </a:rPr>
              <a:t>перехороша</a:t>
            </a:r>
            <a:endParaRPr lang="uk-UA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</a:rPr>
              <a:t>Нашій Шурі на порошу.</a:t>
            </a:r>
          </a:p>
        </p:txBody>
      </p:sp>
    </p:spTree>
    <p:extLst>
      <p:ext uri="{BB962C8B-B14F-4D97-AF65-F5344CB8AC3E}">
        <p14:creationId xmlns:p14="http://schemas.microsoft.com/office/powerpoint/2010/main" val="21274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267</Words>
  <Application>Microsoft Office PowerPoint</Application>
  <PresentationFormat>Произвольный</PresentationFormat>
  <Paragraphs>101</Paragraphs>
  <Slides>17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1717</cp:revision>
  <dcterms:created xsi:type="dcterms:W3CDTF">2018-01-05T16:38:53Z</dcterms:created>
  <dcterms:modified xsi:type="dcterms:W3CDTF">2022-04-12T18:30:55Z</dcterms:modified>
</cp:coreProperties>
</file>