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1695" r:id="rId3"/>
    <p:sldId id="1136" r:id="rId4"/>
    <p:sldId id="2969" r:id="rId5"/>
    <p:sldId id="2394" r:id="rId6"/>
    <p:sldId id="1298" r:id="rId7"/>
    <p:sldId id="888" r:id="rId8"/>
    <p:sldId id="2959" r:id="rId9"/>
    <p:sldId id="3051" r:id="rId10"/>
    <p:sldId id="3052" r:id="rId11"/>
    <p:sldId id="3053" r:id="rId12"/>
    <p:sldId id="3058" r:id="rId13"/>
    <p:sldId id="3054" r:id="rId14"/>
    <p:sldId id="3059" r:id="rId15"/>
    <p:sldId id="3060" r:id="rId16"/>
    <p:sldId id="3055" r:id="rId17"/>
    <p:sldId id="3061" r:id="rId18"/>
    <p:sldId id="3056" r:id="rId19"/>
    <p:sldId id="3065" r:id="rId20"/>
    <p:sldId id="3062" r:id="rId21"/>
    <p:sldId id="3069" r:id="rId22"/>
    <p:sldId id="3063" r:id="rId23"/>
    <p:sldId id="3070" r:id="rId24"/>
    <p:sldId id="3071" r:id="rId25"/>
    <p:sldId id="3072" r:id="rId26"/>
    <p:sldId id="3073" r:id="rId27"/>
    <p:sldId id="3074" r:id="rId28"/>
    <p:sldId id="3066" r:id="rId29"/>
    <p:sldId id="3075" r:id="rId30"/>
    <p:sldId id="965" r:id="rId31"/>
    <p:sldId id="30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1136"/>
            <p14:sldId id="2969"/>
            <p14:sldId id="2394"/>
            <p14:sldId id="1298"/>
            <p14:sldId id="888"/>
            <p14:sldId id="2959"/>
            <p14:sldId id="3051"/>
            <p14:sldId id="3052"/>
            <p14:sldId id="3053"/>
            <p14:sldId id="3058"/>
            <p14:sldId id="3054"/>
            <p14:sldId id="3059"/>
            <p14:sldId id="3060"/>
            <p14:sldId id="3055"/>
            <p14:sldId id="3061"/>
            <p14:sldId id="3056"/>
            <p14:sldId id="3065"/>
            <p14:sldId id="3062"/>
            <p14:sldId id="3069"/>
            <p14:sldId id="3063"/>
            <p14:sldId id="3070"/>
            <p14:sldId id="3071"/>
            <p14:sldId id="3072"/>
            <p14:sldId id="3073"/>
            <p14:sldId id="3074"/>
            <p14:sldId id="3066"/>
            <p14:sldId id="3075"/>
          </p14:sldIdLst>
        </p14:section>
        <p14:section name="Раздел без заголовка" id="{AC9334F8-F988-4E78-9E68-3A8F16322EC6}">
          <p14:sldIdLst>
            <p14:sldId id="96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9F"/>
    <a:srgbClr val="FC795F"/>
    <a:srgbClr val="2F3242"/>
    <a:srgbClr val="FF5050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4.png"/><Relationship Id="rId18" Type="http://schemas.openxmlformats.org/officeDocument/2006/relationships/image" Target="../media/image50.png"/><Relationship Id="rId3" Type="http://schemas.openxmlformats.org/officeDocument/2006/relationships/image" Target="../media/image15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image" Target="../media/image42.jpe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6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45.png"/><Relationship Id="rId19" Type="http://schemas.openxmlformats.org/officeDocument/2006/relationships/image" Target="../media/image5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52" y="4272677"/>
            <a:ext cx="8729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Залежність між множником і добутком. Розв'язування задач.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B72414-D7B8-4494-98C8-C1ACBFEC2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872201"/>
            <a:ext cx="5842955" cy="34228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A87A2038-87DD-4499-BF3F-FAAD58C6AC74}"/>
              </a:ext>
            </a:extLst>
          </p:cNvPr>
          <p:cNvSpPr/>
          <p:nvPr/>
        </p:nvSpPr>
        <p:spPr>
          <a:xfrm>
            <a:off x="5306186" y="1413021"/>
            <a:ext cx="6044301" cy="460015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E99A79-4D4C-4F5F-832E-AE30A599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виконано обчислення</a:t>
            </a:r>
          </a:p>
        </p:txBody>
      </p:sp>
    </p:spTree>
    <p:extLst>
      <p:ext uri="{BB962C8B-B14F-4D97-AF65-F5344CB8AC3E}">
        <p14:creationId xmlns:p14="http://schemas.microsoft.com/office/powerpoint/2010/main" val="122780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02DAA53-4609-4BCF-8474-050483AA71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Використовуючи результат першого виразу обчисли другий вираз у кожному стовпчику.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CC5B046-11FF-4B94-B4F3-541C4AE6FA22}"/>
              </a:ext>
            </a:extLst>
          </p:cNvPr>
          <p:cNvSpPr/>
          <p:nvPr/>
        </p:nvSpPr>
        <p:spPr>
          <a:xfrm>
            <a:off x="306050" y="1543959"/>
            <a:ext cx="2943292" cy="15488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5B2723F-F9A7-4572-A3AD-F9EAC845D013}"/>
              </a:ext>
            </a:extLst>
          </p:cNvPr>
          <p:cNvSpPr/>
          <p:nvPr/>
        </p:nvSpPr>
        <p:spPr>
          <a:xfrm>
            <a:off x="3954978" y="1996354"/>
            <a:ext cx="7634050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772AB5C-FCEF-43C1-AE14-63317C41343E}"/>
              </a:ext>
            </a:extLst>
          </p:cNvPr>
          <p:cNvSpPr/>
          <p:nvPr/>
        </p:nvSpPr>
        <p:spPr>
          <a:xfrm>
            <a:off x="4280160" y="2234658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3∙17=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89DB4E9-D283-4509-883C-0362997F93BA}"/>
              </a:ext>
            </a:extLst>
          </p:cNvPr>
          <p:cNvSpPr/>
          <p:nvPr/>
        </p:nvSpPr>
        <p:spPr>
          <a:xfrm>
            <a:off x="6110896" y="223465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51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EEAFA992-9B8B-42B0-9A07-6BD0AA56D764}"/>
              </a:ext>
            </a:extLst>
          </p:cNvPr>
          <p:cNvSpPr/>
          <p:nvPr/>
        </p:nvSpPr>
        <p:spPr>
          <a:xfrm>
            <a:off x="4280159" y="2944056"/>
            <a:ext cx="5837877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15∙17=(3∙5)∙17=51∙5=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8C8BDB39-E0C1-4047-A2F0-D3F6D4303F46}"/>
              </a:ext>
            </a:extLst>
          </p:cNvPr>
          <p:cNvSpPr/>
          <p:nvPr/>
        </p:nvSpPr>
        <p:spPr>
          <a:xfrm>
            <a:off x="9958966" y="294405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255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2AE847DB-3DE6-45DF-87C1-9A338E058396}"/>
              </a:ext>
            </a:extLst>
          </p:cNvPr>
          <p:cNvSpPr/>
          <p:nvPr/>
        </p:nvSpPr>
        <p:spPr>
          <a:xfrm>
            <a:off x="5965953" y="4312171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E892C72-D84D-465B-A42C-DCFB58A3A365}"/>
              </a:ext>
            </a:extLst>
          </p:cNvPr>
          <p:cNvSpPr/>
          <p:nvPr/>
        </p:nvSpPr>
        <p:spPr>
          <a:xfrm>
            <a:off x="6291135" y="4550475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13∙4=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BB13CC9E-5B88-403A-9F74-5D9990E4BBAA}"/>
              </a:ext>
            </a:extLst>
          </p:cNvPr>
          <p:cNvSpPr/>
          <p:nvPr/>
        </p:nvSpPr>
        <p:spPr>
          <a:xfrm>
            <a:off x="8121871" y="4550475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52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378F0D8-96CF-4E60-93A0-549C766E1D67}"/>
              </a:ext>
            </a:extLst>
          </p:cNvPr>
          <p:cNvSpPr/>
          <p:nvPr/>
        </p:nvSpPr>
        <p:spPr>
          <a:xfrm>
            <a:off x="6291135" y="5259873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130∙4=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888D19C-1F8C-408B-B429-CB8449138E84}"/>
              </a:ext>
            </a:extLst>
          </p:cNvPr>
          <p:cNvSpPr/>
          <p:nvPr/>
        </p:nvSpPr>
        <p:spPr>
          <a:xfrm>
            <a:off x="8183178" y="5259873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520</a:t>
            </a:r>
          </a:p>
        </p:txBody>
      </p:sp>
    </p:spTree>
    <p:extLst>
      <p:ext uri="{BB962C8B-B14F-4D97-AF65-F5344CB8AC3E}">
        <p14:creationId xmlns:p14="http://schemas.microsoft.com/office/powerpoint/2010/main" val="3873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02DAA53-4609-4BCF-8474-050483AA71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Використовуючи результат першого виразу обчисли другий вираз у кожному стовпчику.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CC5B046-11FF-4B94-B4F3-541C4AE6FA22}"/>
              </a:ext>
            </a:extLst>
          </p:cNvPr>
          <p:cNvSpPr/>
          <p:nvPr/>
        </p:nvSpPr>
        <p:spPr>
          <a:xfrm>
            <a:off x="306050" y="1543959"/>
            <a:ext cx="2943292" cy="15488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5B2723F-F9A7-4572-A3AD-F9EAC845D013}"/>
              </a:ext>
            </a:extLst>
          </p:cNvPr>
          <p:cNvSpPr/>
          <p:nvPr/>
        </p:nvSpPr>
        <p:spPr>
          <a:xfrm>
            <a:off x="3954978" y="1996354"/>
            <a:ext cx="7634050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772AB5C-FCEF-43C1-AE14-63317C41343E}"/>
              </a:ext>
            </a:extLst>
          </p:cNvPr>
          <p:cNvSpPr/>
          <p:nvPr/>
        </p:nvSpPr>
        <p:spPr>
          <a:xfrm>
            <a:off x="4280160" y="2234658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25∙6=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89DB4E9-D283-4509-883C-0362997F93BA}"/>
              </a:ext>
            </a:extLst>
          </p:cNvPr>
          <p:cNvSpPr/>
          <p:nvPr/>
        </p:nvSpPr>
        <p:spPr>
          <a:xfrm>
            <a:off x="6110896" y="223465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150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EEAFA992-9B8B-42B0-9A07-6BD0AA56D764}"/>
              </a:ext>
            </a:extLst>
          </p:cNvPr>
          <p:cNvSpPr/>
          <p:nvPr/>
        </p:nvSpPr>
        <p:spPr>
          <a:xfrm>
            <a:off x="4280159" y="2944056"/>
            <a:ext cx="5837877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25∙18=25∙(6∙3)=150∙3=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8C8BDB39-E0C1-4047-A2F0-D3F6D4303F46}"/>
              </a:ext>
            </a:extLst>
          </p:cNvPr>
          <p:cNvSpPr/>
          <p:nvPr/>
        </p:nvSpPr>
        <p:spPr>
          <a:xfrm>
            <a:off x="9958966" y="294405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450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2AE847DB-3DE6-45DF-87C1-9A338E058396}"/>
              </a:ext>
            </a:extLst>
          </p:cNvPr>
          <p:cNvSpPr/>
          <p:nvPr/>
        </p:nvSpPr>
        <p:spPr>
          <a:xfrm>
            <a:off x="5965953" y="4312171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E892C72-D84D-465B-A42C-DCFB58A3A365}"/>
              </a:ext>
            </a:extLst>
          </p:cNvPr>
          <p:cNvSpPr/>
          <p:nvPr/>
        </p:nvSpPr>
        <p:spPr>
          <a:xfrm>
            <a:off x="6291135" y="4550475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26∙3=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BB13CC9E-5B88-403A-9F74-5D9990E4BBAA}"/>
              </a:ext>
            </a:extLst>
          </p:cNvPr>
          <p:cNvSpPr/>
          <p:nvPr/>
        </p:nvSpPr>
        <p:spPr>
          <a:xfrm>
            <a:off x="8121871" y="4550475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78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378F0D8-96CF-4E60-93A0-549C766E1D67}"/>
              </a:ext>
            </a:extLst>
          </p:cNvPr>
          <p:cNvSpPr/>
          <p:nvPr/>
        </p:nvSpPr>
        <p:spPr>
          <a:xfrm>
            <a:off x="6291135" y="5259873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260∙3=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888D19C-1F8C-408B-B429-CB8449138E84}"/>
              </a:ext>
            </a:extLst>
          </p:cNvPr>
          <p:cNvSpPr/>
          <p:nvPr/>
        </p:nvSpPr>
        <p:spPr>
          <a:xfrm>
            <a:off x="8183178" y="5259873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780</a:t>
            </a:r>
          </a:p>
        </p:txBody>
      </p:sp>
    </p:spTree>
    <p:extLst>
      <p:ext uri="{BB962C8B-B14F-4D97-AF65-F5344CB8AC3E}">
        <p14:creationId xmlns:p14="http://schemas.microsoft.com/office/powerpoint/2010/main" val="40413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1E7F2-6A17-47FB-B7A6-A990F567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за виразом </a:t>
            </a:r>
            <a:r>
              <a:rPr lang="uk-UA" sz="2000" b="1" dirty="0">
                <a:solidFill>
                  <a:srgbClr val="FFFF00"/>
                </a:solidFill>
              </a:rPr>
              <a:t>24∙6</a:t>
            </a:r>
            <a:r>
              <a:rPr lang="uk-UA" sz="2000" b="1" dirty="0">
                <a:solidFill>
                  <a:schemeClr val="bg1"/>
                </a:solidFill>
              </a:rPr>
              <a:t>, як зміниться добуток коли: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CCF31B5-708A-4760-BD85-0980CCC1B111}"/>
              </a:ext>
            </a:extLst>
          </p:cNvPr>
          <p:cNvSpPr/>
          <p:nvPr/>
        </p:nvSpPr>
        <p:spPr>
          <a:xfrm>
            <a:off x="5995005" y="1559856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665BF57-7129-4BEF-804C-923FA742AAF4}"/>
              </a:ext>
            </a:extLst>
          </p:cNvPr>
          <p:cNvSpPr/>
          <p:nvPr/>
        </p:nvSpPr>
        <p:spPr>
          <a:xfrm>
            <a:off x="6468311" y="2080672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D6D3D05-1863-4502-9264-FDE5684A227F}"/>
              </a:ext>
            </a:extLst>
          </p:cNvPr>
          <p:cNvSpPr/>
          <p:nvPr/>
        </p:nvSpPr>
        <p:spPr>
          <a:xfrm>
            <a:off x="8394439" y="2080672"/>
            <a:ext cx="1303450" cy="86600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(у 2 р.)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C7FB8E-E5C8-4052-B919-40017F8BCC30}"/>
              </a:ext>
            </a:extLst>
          </p:cNvPr>
          <p:cNvSpPr/>
          <p:nvPr/>
        </p:nvSpPr>
        <p:spPr>
          <a:xfrm>
            <a:off x="5995005" y="4191889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7E059AF-B3A1-48A5-8DA6-476A8C832EA7}"/>
              </a:ext>
            </a:extLst>
          </p:cNvPr>
          <p:cNvSpPr/>
          <p:nvPr/>
        </p:nvSpPr>
        <p:spPr>
          <a:xfrm>
            <a:off x="6468311" y="4712705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FD0C573-44CC-4E5E-93B6-548FB550E43C}"/>
              </a:ext>
            </a:extLst>
          </p:cNvPr>
          <p:cNvSpPr/>
          <p:nvPr/>
        </p:nvSpPr>
        <p:spPr>
          <a:xfrm>
            <a:off x="7283320" y="3403385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</p:spTree>
    <p:extLst>
      <p:ext uri="{BB962C8B-B14F-4D97-AF65-F5344CB8AC3E}">
        <p14:creationId xmlns:p14="http://schemas.microsoft.com/office/powerpoint/2010/main" val="41056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1E7F2-6A17-47FB-B7A6-A990F567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за виразом </a:t>
            </a:r>
            <a:r>
              <a:rPr lang="uk-UA" sz="2000" b="1" dirty="0">
                <a:solidFill>
                  <a:srgbClr val="FFFF00"/>
                </a:solidFill>
              </a:rPr>
              <a:t>24∙6</a:t>
            </a:r>
            <a:r>
              <a:rPr lang="uk-UA" sz="2000" b="1" dirty="0">
                <a:solidFill>
                  <a:schemeClr val="bg1"/>
                </a:solidFill>
              </a:rPr>
              <a:t>, як зміниться добуток коли: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CCF31B5-708A-4760-BD85-0980CCC1B111}"/>
              </a:ext>
            </a:extLst>
          </p:cNvPr>
          <p:cNvSpPr/>
          <p:nvPr/>
        </p:nvSpPr>
        <p:spPr>
          <a:xfrm>
            <a:off x="5995005" y="2127170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665BF57-7129-4BEF-804C-923FA742AAF4}"/>
              </a:ext>
            </a:extLst>
          </p:cNvPr>
          <p:cNvSpPr/>
          <p:nvPr/>
        </p:nvSpPr>
        <p:spPr>
          <a:xfrm>
            <a:off x="6418783" y="1284409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D6D3D05-1863-4502-9264-FDE5684A227F}"/>
              </a:ext>
            </a:extLst>
          </p:cNvPr>
          <p:cNvSpPr/>
          <p:nvPr/>
        </p:nvSpPr>
        <p:spPr>
          <a:xfrm>
            <a:off x="8394439" y="2647986"/>
            <a:ext cx="1303450" cy="86600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288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(у 2 р.)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C7FB8E-E5C8-4052-B919-40017F8BCC30}"/>
              </a:ext>
            </a:extLst>
          </p:cNvPr>
          <p:cNvSpPr/>
          <p:nvPr/>
        </p:nvSpPr>
        <p:spPr>
          <a:xfrm>
            <a:off x="5995005" y="4579515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7E059AF-B3A1-48A5-8DA6-476A8C832EA7}"/>
              </a:ext>
            </a:extLst>
          </p:cNvPr>
          <p:cNvSpPr/>
          <p:nvPr/>
        </p:nvSpPr>
        <p:spPr>
          <a:xfrm>
            <a:off x="6444578" y="3753981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FD0C573-44CC-4E5E-93B6-548FB550E43C}"/>
              </a:ext>
            </a:extLst>
          </p:cNvPr>
          <p:cNvSpPr/>
          <p:nvPr/>
        </p:nvSpPr>
        <p:spPr>
          <a:xfrm>
            <a:off x="7285525" y="5121534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</p:spTree>
    <p:extLst>
      <p:ext uri="{BB962C8B-B14F-4D97-AF65-F5344CB8AC3E}">
        <p14:creationId xmlns:p14="http://schemas.microsoft.com/office/powerpoint/2010/main" val="20635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895056"/>
            <a:ext cx="84117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Якщо один множник </a:t>
            </a:r>
          </a:p>
          <a:p>
            <a:pPr algn="ctr"/>
            <a:endParaRPr lang="uk-UA" sz="4400" b="1" dirty="0">
              <a:solidFill>
                <a:schemeClr val="bg1"/>
              </a:solidFill>
            </a:endParaRP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у кілька разів, а другий </a:t>
            </a:r>
          </a:p>
          <a:p>
            <a:pPr algn="ctr"/>
            <a:endParaRPr lang="uk-UA" sz="4400" b="1" dirty="0">
              <a:solidFill>
                <a:schemeClr val="bg1"/>
              </a:solidFill>
            </a:endParaRP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 у стільки само разів, то значення добутку не зміниться.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3032587" y="3036982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88050" y="2390651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925565" y="2923529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9871" y="4424719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834185" y="4318129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9302" y="3779572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</p:spTree>
    <p:extLst>
      <p:ext uri="{BB962C8B-B14F-4D97-AF65-F5344CB8AC3E}">
        <p14:creationId xmlns:p14="http://schemas.microsoft.com/office/powerpoint/2010/main" val="36324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F8739-7C9D-499E-A521-695F38FA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43E8409-ED17-4500-A432-4DA8FE57FA1D}"/>
              </a:ext>
            </a:extLst>
          </p:cNvPr>
          <p:cNvSpPr/>
          <p:nvPr/>
        </p:nvSpPr>
        <p:spPr>
          <a:xfrm>
            <a:off x="404816" y="1319896"/>
            <a:ext cx="11382367" cy="101857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18∙5=(18:2)∙(5∙2)=9∙10=90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за зразком та зроби висновок про спосіб множення на 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862C992-2BA2-4435-94EE-8FF0C5C1BE93}"/>
              </a:ext>
            </a:extLst>
          </p:cNvPr>
          <p:cNvSpPr/>
          <p:nvPr/>
        </p:nvSpPr>
        <p:spPr>
          <a:xfrm>
            <a:off x="3387231" y="2582813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14∙5=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5348D344-416F-401E-A0F1-4F395C689087}"/>
              </a:ext>
            </a:extLst>
          </p:cNvPr>
          <p:cNvSpPr/>
          <p:nvPr/>
        </p:nvSpPr>
        <p:spPr>
          <a:xfrm>
            <a:off x="5126579" y="2582813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(14:2)∙(5∙2)=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5D5ABCA-D43D-47C6-A7D3-59C5CFFFABD4}"/>
              </a:ext>
            </a:extLst>
          </p:cNvPr>
          <p:cNvSpPr/>
          <p:nvPr/>
        </p:nvSpPr>
        <p:spPr>
          <a:xfrm>
            <a:off x="8003885" y="2582813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7∙10=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C95973BC-F57B-4EA3-A2E6-05277D6B0849}"/>
              </a:ext>
            </a:extLst>
          </p:cNvPr>
          <p:cNvSpPr/>
          <p:nvPr/>
        </p:nvSpPr>
        <p:spPr>
          <a:xfrm>
            <a:off x="9669515" y="2582813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70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14401BFB-A3B5-4C6B-9E76-C6D7EF135ECD}"/>
              </a:ext>
            </a:extLst>
          </p:cNvPr>
          <p:cNvSpPr/>
          <p:nvPr/>
        </p:nvSpPr>
        <p:spPr>
          <a:xfrm>
            <a:off x="3387231" y="3538331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24∙5=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77EC850-21A7-476C-B666-3D7DB4D88052}"/>
              </a:ext>
            </a:extLst>
          </p:cNvPr>
          <p:cNvSpPr/>
          <p:nvPr/>
        </p:nvSpPr>
        <p:spPr>
          <a:xfrm>
            <a:off x="5126579" y="3538331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(24:2)∙(5∙2)=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832A88FA-964A-4437-A2BC-1E2C8A4F72C5}"/>
              </a:ext>
            </a:extLst>
          </p:cNvPr>
          <p:cNvSpPr/>
          <p:nvPr/>
        </p:nvSpPr>
        <p:spPr>
          <a:xfrm>
            <a:off x="8003885" y="3538331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12∙10=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5FBFF5EF-0688-488D-BB8F-20DF18E22D83}"/>
              </a:ext>
            </a:extLst>
          </p:cNvPr>
          <p:cNvSpPr/>
          <p:nvPr/>
        </p:nvSpPr>
        <p:spPr>
          <a:xfrm>
            <a:off x="9756196" y="3538330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B1DE77E7-40CC-4F78-B9F7-6F39AD259841}"/>
              </a:ext>
            </a:extLst>
          </p:cNvPr>
          <p:cNvSpPr/>
          <p:nvPr/>
        </p:nvSpPr>
        <p:spPr>
          <a:xfrm>
            <a:off x="3387231" y="4448037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46∙5=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03DE9EE2-0CAA-49E6-8CF2-1B375FC8ADBC}"/>
              </a:ext>
            </a:extLst>
          </p:cNvPr>
          <p:cNvSpPr/>
          <p:nvPr/>
        </p:nvSpPr>
        <p:spPr>
          <a:xfrm>
            <a:off x="5126579" y="4448037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(46:2)∙(5∙2)=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96588969-960E-4205-B652-D85C4786B685}"/>
              </a:ext>
            </a:extLst>
          </p:cNvPr>
          <p:cNvSpPr/>
          <p:nvPr/>
        </p:nvSpPr>
        <p:spPr>
          <a:xfrm>
            <a:off x="8003885" y="4448037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23∙10=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7A019DDE-6775-4D29-8B0B-8450E6D50435}"/>
              </a:ext>
            </a:extLst>
          </p:cNvPr>
          <p:cNvSpPr/>
          <p:nvPr/>
        </p:nvSpPr>
        <p:spPr>
          <a:xfrm>
            <a:off x="9756196" y="4448036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230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98F9F59B-F375-48C8-AF3B-73A7E10C7DEC}"/>
              </a:ext>
            </a:extLst>
          </p:cNvPr>
          <p:cNvSpPr/>
          <p:nvPr/>
        </p:nvSpPr>
        <p:spPr>
          <a:xfrm>
            <a:off x="3387231" y="5481651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28∙5=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43F629A1-2866-4D20-9E3B-4070BE62D9EE}"/>
              </a:ext>
            </a:extLst>
          </p:cNvPr>
          <p:cNvSpPr/>
          <p:nvPr/>
        </p:nvSpPr>
        <p:spPr>
          <a:xfrm>
            <a:off x="5126579" y="5481651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(28:2)∙(5∙2)=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8CA4F58D-6FBE-40FE-B745-F1A3BE320EFF}"/>
              </a:ext>
            </a:extLst>
          </p:cNvPr>
          <p:cNvSpPr/>
          <p:nvPr/>
        </p:nvSpPr>
        <p:spPr>
          <a:xfrm>
            <a:off x="8003885" y="5481651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14∙10=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CE6771C3-C8FE-4510-A823-F1BF63D5FF5C}"/>
              </a:ext>
            </a:extLst>
          </p:cNvPr>
          <p:cNvSpPr/>
          <p:nvPr/>
        </p:nvSpPr>
        <p:spPr>
          <a:xfrm>
            <a:off x="9756196" y="5481650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20006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F8739-7C9D-499E-A521-695F38FA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88"/>
          <a:stretch/>
        </p:blipFill>
        <p:spPr>
          <a:xfrm flipH="1">
            <a:off x="568364" y="2465321"/>
            <a:ext cx="2897092" cy="4116080"/>
          </a:xfrm>
          <a:prstGeom prst="rect">
            <a:avLst/>
          </a:prstGeom>
        </p:spPr>
      </p:pic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43E8409-ED17-4500-A432-4DA8FE57FA1D}"/>
              </a:ext>
            </a:extLst>
          </p:cNvPr>
          <p:cNvSpPr/>
          <p:nvPr/>
        </p:nvSpPr>
        <p:spPr>
          <a:xfrm>
            <a:off x="404816" y="1319896"/>
            <a:ext cx="11382367" cy="101857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18∙5=(18:2)∙(5∙2)=9∙10=90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4888B49D-2DCC-4D2B-8FA8-C8C7EB1F374D}"/>
              </a:ext>
            </a:extLst>
          </p:cNvPr>
          <p:cNvSpPr/>
          <p:nvPr/>
        </p:nvSpPr>
        <p:spPr>
          <a:xfrm>
            <a:off x="3856383" y="2703443"/>
            <a:ext cx="8053397" cy="3877958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Щоб помножити парне число на 5, досить це число поділити на 2 і до одержаного результату дописати справа нуль.</a:t>
            </a:r>
          </a:p>
        </p:txBody>
      </p:sp>
    </p:spTree>
    <p:extLst>
      <p:ext uri="{BB962C8B-B14F-4D97-AF65-F5344CB8AC3E}">
        <p14:creationId xmlns:p14="http://schemas.microsoft.com/office/powerpoint/2010/main" val="40345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51776-A333-4361-AC5D-4C50658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1" y="1514141"/>
            <a:ext cx="5000543" cy="49701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4008634D-8636-4B2C-9EC0-E62A0C7F5257}"/>
              </a:ext>
            </a:extLst>
          </p:cNvPr>
          <p:cNvSpPr/>
          <p:nvPr/>
        </p:nvSpPr>
        <p:spPr>
          <a:xfrm>
            <a:off x="5297557" y="1297375"/>
            <a:ext cx="6712224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авіаційному училищі 320 курсантів. 80 курсантів літають з інструктором, у 2 рази менше курсантів – самостійно, а решта ще вчиться на тренажерах. Скільки курсантів вчиться на тренажерах? 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7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51776-A333-4361-AC5D-4C50658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92" y="1514141"/>
            <a:ext cx="3678968" cy="365657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D6A5511-BB8E-4893-8DF9-EE7C8B7816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1D70E27-ED55-4D6F-9038-6465D97C766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B07E9A-0998-49DC-B45E-F7BCFE68B88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30F31A7-2D31-46AA-84AC-BE054B1BA864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380A037-718D-4E12-9827-27AC56A330B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B02381-47C2-478B-88D8-475411BADD62}"/>
              </a:ext>
            </a:extLst>
          </p:cNvPr>
          <p:cNvSpPr txBox="1"/>
          <p:nvPr/>
        </p:nvSpPr>
        <p:spPr>
          <a:xfrm>
            <a:off x="5344100" y="18185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0FD8C6-5FE3-44E6-80FD-27DB84F6DFAC}"/>
              </a:ext>
            </a:extLst>
          </p:cNvPr>
          <p:cNvSpPr txBox="1"/>
          <p:nvPr/>
        </p:nvSpPr>
        <p:spPr>
          <a:xfrm>
            <a:off x="6231803" y="185215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 – літають самостійно;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B4440B-F4B7-4356-B224-8BE720289D9A}"/>
              </a:ext>
            </a:extLst>
          </p:cNvPr>
          <p:cNvSpPr txBox="1"/>
          <p:nvPr/>
        </p:nvSpPr>
        <p:spPr>
          <a:xfrm>
            <a:off x="3928017" y="3667477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200 курсантів вчиться на тренажерах.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437AA-5DDB-48B5-AA1F-F324DD63D049}"/>
              </a:ext>
            </a:extLst>
          </p:cNvPr>
          <p:cNvSpPr txBox="1"/>
          <p:nvPr/>
        </p:nvSpPr>
        <p:spPr>
          <a:xfrm>
            <a:off x="4795263" y="17817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464A1DF-0A90-41A9-B731-FBCDC1F2FE0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67DC38F-15FE-48B4-9F4D-96E079AF180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6328E42-3E45-4E98-ACB8-DB58064437F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ED8AC8-513A-4F63-8CB8-952CA8BE9280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E6C402-4B08-4161-B641-11A59701A5B5}"/>
              </a:ext>
            </a:extLst>
          </p:cNvPr>
          <p:cNvSpPr txBox="1"/>
          <p:nvPr/>
        </p:nvSpPr>
        <p:spPr>
          <a:xfrm>
            <a:off x="7075822" y="243687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 – літають.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BD20A5-5BE6-4F9E-B684-DBE7DD621122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3B29EB-4B28-4176-B4AE-B0DFCF3C786D}"/>
              </a:ext>
            </a:extLst>
          </p:cNvPr>
          <p:cNvSpPr txBox="1"/>
          <p:nvPr/>
        </p:nvSpPr>
        <p:spPr>
          <a:xfrm>
            <a:off x="4766648" y="23965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CDB1A9B-07E8-4CE9-842A-8A741947A3B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044355" y="1819501"/>
            <a:ext cx="443631" cy="6081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475BA98A-F722-499A-B170-2B407D71FC5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704613" y="1844966"/>
            <a:ext cx="443631" cy="6081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097C73D-AC31-4CDD-966E-F764C3623A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512440" y="2441526"/>
            <a:ext cx="443631" cy="6081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4A9A3FD-1F2B-4C73-B285-F7838D56373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5374" y="1812693"/>
            <a:ext cx="363808" cy="6081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2488E445-8044-40B3-B348-688E4EE50B8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4" y="2433865"/>
            <a:ext cx="443631" cy="6081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9F3EFEC-A723-447F-B4E4-F2E26B07C01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100379" y="2431382"/>
            <a:ext cx="443631" cy="60810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657C579-29F5-4A17-AC00-69973AD089C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1140" y="2399109"/>
            <a:ext cx="363808" cy="60810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EEA5BF5-781E-44B3-90EB-E257B32977EE}"/>
              </a:ext>
            </a:extLst>
          </p:cNvPr>
          <p:cNvSpPr txBox="1"/>
          <p:nvPr/>
        </p:nvSpPr>
        <p:spPr>
          <a:xfrm>
            <a:off x="5652635" y="24338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6F48BF9-EC5C-4487-A736-84D9BB3876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6767" y="2422092"/>
            <a:ext cx="443631" cy="60810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4D8BBAE8-2818-4C81-9BFF-58257EB2AF5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6277171" y="2414493"/>
            <a:ext cx="443631" cy="6081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0DFE9E6-E63C-43C1-9E82-4AB17701AD8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3081" y="2409404"/>
            <a:ext cx="363808" cy="60810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94589ED-E1C5-4AF1-967F-733E8EFE0C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9717" y="3026389"/>
            <a:ext cx="443631" cy="60810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D3EB4C6-4ACE-46CB-9500-87215084CCD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4470121" y="3018790"/>
            <a:ext cx="443631" cy="60810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531E0C3-80FD-40E0-9F02-C0958F1400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6031" y="3013701"/>
            <a:ext cx="363808" cy="60810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33B23F4D-6D56-49F8-A2E5-499402AFE1A3}"/>
              </a:ext>
            </a:extLst>
          </p:cNvPr>
          <p:cNvSpPr txBox="1"/>
          <p:nvPr/>
        </p:nvSpPr>
        <p:spPr>
          <a:xfrm>
            <a:off x="5090782" y="30075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C0D1571D-44F4-4BBC-89D0-B4F5518232E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5183" y="3026890"/>
            <a:ext cx="443631" cy="6081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B7B394C-B1BD-4560-95EB-BAA710A1AED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695587" y="3019291"/>
            <a:ext cx="443631" cy="6081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C42CDC2E-FDBC-4DFD-90F5-E17F48C2E07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1497" y="3014202"/>
            <a:ext cx="363808" cy="60810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58F772C-43B7-4853-A2E0-256F1131C61A}"/>
              </a:ext>
            </a:extLst>
          </p:cNvPr>
          <p:cNvSpPr txBox="1"/>
          <p:nvPr/>
        </p:nvSpPr>
        <p:spPr>
          <a:xfrm>
            <a:off x="6250341" y="304971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BE12EB5-B354-4466-9F45-C1F86EBC692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6567988" y="3019291"/>
            <a:ext cx="443631" cy="60810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7A1D3BA-D71D-4496-B9EB-0137733517D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4723" y="3014202"/>
            <a:ext cx="363808" cy="6081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E21BB48B-CD9A-4163-896A-2E7EA1DA13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2696" y="3014202"/>
            <a:ext cx="363808" cy="6081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E5D1C3E-E9E8-4809-AA98-6A24C781CDF2}"/>
              </a:ext>
            </a:extLst>
          </p:cNvPr>
          <p:cNvSpPr txBox="1"/>
          <p:nvPr/>
        </p:nvSpPr>
        <p:spPr>
          <a:xfrm>
            <a:off x="7503256" y="3013701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</a:t>
            </a:r>
          </a:p>
        </p:txBody>
      </p:sp>
      <p:sp>
        <p:nvSpPr>
          <p:cNvPr id="116" name="Скругленный прямоугольник 24">
            <a:extLst>
              <a:ext uri="{FF2B5EF4-FFF2-40B4-BE49-F238E27FC236}">
                <a16:creationId xmlns:a16="http://schemas.microsoft.com/office/drawing/2014/main" id="{5CBC68A6-3B78-41B3-971C-8FB48972E1D0}"/>
              </a:ext>
            </a:extLst>
          </p:cNvPr>
          <p:cNvSpPr/>
          <p:nvPr/>
        </p:nvSpPr>
        <p:spPr>
          <a:xfrm>
            <a:off x="3371653" y="5691505"/>
            <a:ext cx="2507161" cy="50868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80∙2=160 (к.)</a:t>
            </a:r>
          </a:p>
        </p:txBody>
      </p:sp>
      <p:sp>
        <p:nvSpPr>
          <p:cNvPr id="117" name="Скругленный прямоугольник 24">
            <a:extLst>
              <a:ext uri="{FF2B5EF4-FFF2-40B4-BE49-F238E27FC236}">
                <a16:creationId xmlns:a16="http://schemas.microsoft.com/office/drawing/2014/main" id="{6B1F0B6B-051D-41E3-A000-81D425DF24E1}"/>
              </a:ext>
            </a:extLst>
          </p:cNvPr>
          <p:cNvSpPr/>
          <p:nvPr/>
        </p:nvSpPr>
        <p:spPr>
          <a:xfrm>
            <a:off x="6231803" y="5674481"/>
            <a:ext cx="2872440" cy="50868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80+160=240 (к.)</a:t>
            </a:r>
          </a:p>
        </p:txBody>
      </p:sp>
      <p:sp>
        <p:nvSpPr>
          <p:cNvPr id="118" name="Скругленный прямоугольник 24">
            <a:extLst>
              <a:ext uri="{FF2B5EF4-FFF2-40B4-BE49-F238E27FC236}">
                <a16:creationId xmlns:a16="http://schemas.microsoft.com/office/drawing/2014/main" id="{DF357FC9-2B4A-4228-86B1-72B473597B02}"/>
              </a:ext>
            </a:extLst>
          </p:cNvPr>
          <p:cNvSpPr/>
          <p:nvPr/>
        </p:nvSpPr>
        <p:spPr>
          <a:xfrm>
            <a:off x="9359195" y="5682595"/>
            <a:ext cx="2605369" cy="508683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320-240=80 (к.)</a:t>
            </a:r>
          </a:p>
        </p:txBody>
      </p:sp>
      <p:sp>
        <p:nvSpPr>
          <p:cNvPr id="119" name="Скругленный прямоугольник 24">
            <a:extLst>
              <a:ext uri="{FF2B5EF4-FFF2-40B4-BE49-F238E27FC236}">
                <a16:creationId xmlns:a16="http://schemas.microsoft.com/office/drawing/2014/main" id="{E4ECDD82-DF64-4595-8E10-2C3382951AA5}"/>
              </a:ext>
            </a:extLst>
          </p:cNvPr>
          <p:cNvSpPr/>
          <p:nvPr/>
        </p:nvSpPr>
        <p:spPr>
          <a:xfrm>
            <a:off x="3323247" y="4787846"/>
            <a:ext cx="8650515" cy="934293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Заміни слово «менше» словом «більше». Чи зміниться план розв’язування задачі?</a:t>
            </a:r>
          </a:p>
        </p:txBody>
      </p:sp>
    </p:spTree>
    <p:extLst>
      <p:ext uri="{BB962C8B-B14F-4D97-AF65-F5344CB8AC3E}">
        <p14:creationId xmlns:p14="http://schemas.microsoft.com/office/powerpoint/2010/main" val="10244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66" grpId="0"/>
      <p:bldP spid="67" grpId="0"/>
      <p:bldP spid="71" grpId="0"/>
      <p:bldP spid="73" grpId="0"/>
      <p:bldP spid="74" grpId="0"/>
      <p:bldP spid="77" grpId="0"/>
      <p:bldP spid="99" grpId="0"/>
      <p:bldP spid="106" grpId="0"/>
      <p:bldP spid="110" grpId="0"/>
      <p:bldP spid="114" grpId="0"/>
      <p:bldP spid="116" grpId="0" animBg="1"/>
      <p:bldP spid="117" grpId="0" animBg="1"/>
      <p:bldP spid="118" grpId="0" animBg="1"/>
      <p:bldP spid="1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E6D29-780E-4EF9-9018-F3FA20CA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219" y="1279290"/>
            <a:ext cx="3873863" cy="55004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13CBB00D-F993-4795-833A-22CDF545F8AD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7" name="Скругленный прямоугольник 41">
            <a:extLst>
              <a:ext uri="{FF2B5EF4-FFF2-40B4-BE49-F238E27FC236}">
                <a16:creationId xmlns:a16="http://schemas.microsoft.com/office/drawing/2014/main" id="{70FD6CF2-E568-4D3B-AD9A-A6D6BF14B176}"/>
              </a:ext>
            </a:extLst>
          </p:cNvPr>
          <p:cNvSpPr/>
          <p:nvPr/>
        </p:nvSpPr>
        <p:spPr>
          <a:xfrm>
            <a:off x="4056082" y="1297375"/>
            <a:ext cx="7953699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Курсанти авіаційного училища вчилися стрибати з парашутом. 24 з них уже стрибали по 5 разів, а п’ятеро – по 6 разів. Скільки всього стрибків зробили курсанти?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7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78441E34-1DD4-46DD-AFA1-0F19006142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219" y="1279290"/>
            <a:ext cx="3873863" cy="55004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13CBB00D-F993-4795-833A-22CDF545F8AD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95EA55-1413-4D7E-B4F0-FE49D2D2B3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28FCDE7-8AD0-4045-A302-43AF7EC497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730E1FF-D47C-45F2-92C2-1D687874638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D313D-4753-4134-8F9A-816720CB80F7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3DF4239-24BA-48B4-A3BA-719F519A3B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4194695" y="1837747"/>
            <a:ext cx="383942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BE3B18-B0C1-4073-A88F-439461C63051}"/>
              </a:ext>
            </a:extLst>
          </p:cNvPr>
          <p:cNvSpPr txBox="1"/>
          <p:nvPr/>
        </p:nvSpPr>
        <p:spPr>
          <a:xfrm>
            <a:off x="5344100" y="18185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51AD-4851-4E04-8F69-D9DB04888FB7}"/>
              </a:ext>
            </a:extLst>
          </p:cNvPr>
          <p:cNvSpPr txBox="1"/>
          <p:nvPr/>
        </p:nvSpPr>
        <p:spPr>
          <a:xfrm>
            <a:off x="6558348" y="185243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– у 1 групи;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788FF-A760-4DD0-B507-39996D45FC96}"/>
              </a:ext>
            </a:extLst>
          </p:cNvPr>
          <p:cNvSpPr txBox="1"/>
          <p:nvPr/>
        </p:nvSpPr>
        <p:spPr>
          <a:xfrm>
            <a:off x="3928017" y="3667477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150 стрибків зробили курсанти.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8D9DD-679A-40EB-936C-1BBA0B1E35B0}"/>
              </a:ext>
            </a:extLst>
          </p:cNvPr>
          <p:cNvSpPr txBox="1"/>
          <p:nvPr/>
        </p:nvSpPr>
        <p:spPr>
          <a:xfrm>
            <a:off x="4805230" y="182140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87669D2-3BD8-46B6-B333-29736755C41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CF503F1-44FA-434D-A925-C91E9A1F63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7E3D232-A3E4-4185-9684-1CDBFE0C7F4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467476-0ABD-48AA-89C8-EFAA83019D68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28AFA4-C91F-4EA2-BE81-8CC72CD87AEE}"/>
              </a:ext>
            </a:extLst>
          </p:cNvPr>
          <p:cNvSpPr txBox="1"/>
          <p:nvPr/>
        </p:nvSpPr>
        <p:spPr>
          <a:xfrm>
            <a:off x="5962868" y="241675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 – у 2 групи.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61FD7-D8BC-428F-90CA-7A00BFF740F7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0DEED58-FEA7-4EFF-8842-DECF6250C57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044355" y="1819501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7687259-357F-4B43-8321-35A1F2F6CA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765"/>
          <a:stretch/>
        </p:blipFill>
        <p:spPr>
          <a:xfrm>
            <a:off x="5704613" y="1844966"/>
            <a:ext cx="443631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C1994CE-2919-4035-B86A-8C2EE537331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3874" y="1823428"/>
            <a:ext cx="363808" cy="6081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B96EF3-CD74-4446-BACD-E131A4E188DD}"/>
              </a:ext>
            </a:extLst>
          </p:cNvPr>
          <p:cNvSpPr txBox="1"/>
          <p:nvPr/>
        </p:nvSpPr>
        <p:spPr>
          <a:xfrm>
            <a:off x="5047158" y="24337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012E2B2-D0A5-4559-A15D-30B298F1965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363232" y="2424495"/>
            <a:ext cx="44363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D72D454-5952-4FE8-B8AB-9D23AA44766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9142" y="2419406"/>
            <a:ext cx="363808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E4847F9-43CC-4AE2-BD18-749ACA378D08}"/>
              </a:ext>
            </a:extLst>
          </p:cNvPr>
          <p:cNvSpPr txBox="1"/>
          <p:nvPr/>
        </p:nvSpPr>
        <p:spPr>
          <a:xfrm>
            <a:off x="5090782" y="30075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B3D1E99-F130-493F-A417-8015C06F591D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2420" y="3026890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BBF93C4-B177-48FD-92EF-B4C720ED74F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4462824" y="3019291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08A62396-6E40-4C8A-B2D1-6878415F264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8734" y="3014202"/>
            <a:ext cx="363808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A9D791B-6E11-461E-B818-E2BFC9698AB3}"/>
              </a:ext>
            </a:extLst>
          </p:cNvPr>
          <p:cNvSpPr txBox="1"/>
          <p:nvPr/>
        </p:nvSpPr>
        <p:spPr>
          <a:xfrm>
            <a:off x="5941238" y="304015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B458561-392E-4C74-8FF5-E686BFDB3286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6301733" y="3028388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82A7054-7CB6-48B2-BB09-6D9C6C201C9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869" y="3014202"/>
            <a:ext cx="363808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CFAD599-B156-4C47-BB95-5273868ABDF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5243" y="3025395"/>
            <a:ext cx="363808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5C08726-FB94-4760-928F-5676CA3091A9}"/>
              </a:ext>
            </a:extLst>
          </p:cNvPr>
          <p:cNvSpPr txBox="1"/>
          <p:nvPr/>
        </p:nvSpPr>
        <p:spPr>
          <a:xfrm>
            <a:off x="7217822" y="304441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(с.)</a:t>
            </a:r>
          </a:p>
        </p:txBody>
      </p:sp>
      <p:sp>
        <p:nvSpPr>
          <p:cNvPr id="63" name="Скругленный прямоугольник 24">
            <a:extLst>
              <a:ext uri="{FF2B5EF4-FFF2-40B4-BE49-F238E27FC236}">
                <a16:creationId xmlns:a16="http://schemas.microsoft.com/office/drawing/2014/main" id="{1F938B32-FA6A-4D7A-A6B3-EC946F4CDDD5}"/>
              </a:ext>
            </a:extLst>
          </p:cNvPr>
          <p:cNvSpPr/>
          <p:nvPr/>
        </p:nvSpPr>
        <p:spPr>
          <a:xfrm>
            <a:off x="3364179" y="4600232"/>
            <a:ext cx="8650515" cy="1952521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Самостійно склади і розв’яжи обернену задачу.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317F97F-CD88-47BA-9ECE-7D470124D45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979087" y="1829676"/>
            <a:ext cx="443631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39D333F5-6223-4173-8475-6F55313C38E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4130469" y="2434693"/>
            <a:ext cx="443631" cy="6081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E6AFD1D-7CEA-4786-880F-2DE1448260EA}"/>
              </a:ext>
            </a:extLst>
          </p:cNvPr>
          <p:cNvSpPr txBox="1"/>
          <p:nvPr/>
        </p:nvSpPr>
        <p:spPr>
          <a:xfrm>
            <a:off x="4518153" y="24168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E9CF3E7-C525-4C7D-99EB-94DBDEBBFAF9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4745400" y="2434693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E0F7122-618D-4CD7-8146-A0950E51F32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59"/>
          <a:stretch/>
        </p:blipFill>
        <p:spPr>
          <a:xfrm>
            <a:off x="5363232" y="3030932"/>
            <a:ext cx="44363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1DE6847-A698-41AB-ADBC-D99170D3C50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9142" y="3025843"/>
            <a:ext cx="363808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9" grpId="0"/>
      <p:bldP spid="33" grpId="0"/>
      <p:bldP spid="34" grpId="0"/>
      <p:bldP spid="35" grpId="0"/>
      <p:bldP spid="44" grpId="0"/>
      <p:bldP spid="51" grpId="0"/>
      <p:bldP spid="55" grpId="0"/>
      <p:bldP spid="59" grpId="0"/>
      <p:bldP spid="63" grpId="0" animBg="1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∙14+140=210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∙14=210-140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∙14=70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∙14+140=210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210=210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=70:14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665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(180-Х):5=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180-Х=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12∙5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180-Х=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=120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(180-120):5=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12=12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Х=180-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5662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19∙(Х-8)=95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Х-8=95:19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Х-8=5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=13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19∙(13-8)=95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95=95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Х=5+8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05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350:(Х+15)=7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Х+15=350:7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Х+15=50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=35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350:(35+15)=7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7=7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Х=50-15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2CD976B7-6D40-4652-8E31-EAB16D7CD4B4}"/>
              </a:ext>
            </a:extLst>
          </p:cNvPr>
          <p:cNvSpPr/>
          <p:nvPr/>
        </p:nvSpPr>
        <p:spPr>
          <a:xfrm>
            <a:off x="1291853" y="1569337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175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207FA21-539D-4674-B5E1-F38053B5540F}"/>
              </a:ext>
            </a:extLst>
          </p:cNvPr>
          <p:cNvSpPr/>
          <p:nvPr/>
        </p:nvSpPr>
        <p:spPr>
          <a:xfrm>
            <a:off x="9629638" y="1569337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175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8589CE-AAE3-44F0-8B8F-969B7AAB52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587" y="5342889"/>
            <a:ext cx="7407950" cy="1530946"/>
          </a:xfrm>
          <a:prstGeom prst="rect">
            <a:avLst/>
          </a:prstGeom>
        </p:spPr>
      </p:pic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A95BEE98-201F-45FB-A71A-AF6DA7E15F2A}"/>
              </a:ext>
            </a:extLst>
          </p:cNvPr>
          <p:cNvSpPr/>
          <p:nvPr/>
        </p:nvSpPr>
        <p:spPr>
          <a:xfrm>
            <a:off x="2562362" y="1428693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35∙4+35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A733B4DB-97BE-4E2E-8341-30CA4060F37B}"/>
              </a:ext>
            </a:extLst>
          </p:cNvPr>
          <p:cNvSpPr/>
          <p:nvPr/>
        </p:nvSpPr>
        <p:spPr>
          <a:xfrm>
            <a:off x="6981835" y="1428693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35∙5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56F53C9C-A181-4F96-9FF7-BBDDEDB8CE8A}"/>
              </a:ext>
            </a:extLst>
          </p:cNvPr>
          <p:cNvSpPr/>
          <p:nvPr/>
        </p:nvSpPr>
        <p:spPr>
          <a:xfrm>
            <a:off x="5496340" y="1428693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=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06C4AACC-1522-4AC1-9936-5B064A9FAB55}"/>
              </a:ext>
            </a:extLst>
          </p:cNvPr>
          <p:cNvSpPr/>
          <p:nvPr/>
        </p:nvSpPr>
        <p:spPr>
          <a:xfrm>
            <a:off x="1291853" y="2552233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120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6FDB8BFB-079B-45AE-A22F-79368667A231}"/>
              </a:ext>
            </a:extLst>
          </p:cNvPr>
          <p:cNvSpPr/>
          <p:nvPr/>
        </p:nvSpPr>
        <p:spPr>
          <a:xfrm>
            <a:off x="9629638" y="2552233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240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CD479304-32C4-45C7-961A-52C6CF2C724E}"/>
              </a:ext>
            </a:extLst>
          </p:cNvPr>
          <p:cNvSpPr/>
          <p:nvPr/>
        </p:nvSpPr>
        <p:spPr>
          <a:xfrm>
            <a:off x="2562362" y="2411589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40∙6-120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C37A21C7-8F89-452E-AB61-495A7D63BBF3}"/>
              </a:ext>
            </a:extLst>
          </p:cNvPr>
          <p:cNvSpPr/>
          <p:nvPr/>
        </p:nvSpPr>
        <p:spPr>
          <a:xfrm>
            <a:off x="6981835" y="2411589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20∙12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8D2923C2-C18C-41F0-BB21-1B0D518B8F2A}"/>
              </a:ext>
            </a:extLst>
          </p:cNvPr>
          <p:cNvSpPr/>
          <p:nvPr/>
        </p:nvSpPr>
        <p:spPr>
          <a:xfrm>
            <a:off x="5496340" y="2411589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589FF55A-8AA0-4D3B-B133-835B01DE182B}"/>
              </a:ext>
            </a:extLst>
          </p:cNvPr>
          <p:cNvSpPr/>
          <p:nvPr/>
        </p:nvSpPr>
        <p:spPr>
          <a:xfrm>
            <a:off x="1291853" y="3478149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300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F2ED2D73-6639-4A57-A97D-ECC0F3B2D94A}"/>
              </a:ext>
            </a:extLst>
          </p:cNvPr>
          <p:cNvSpPr/>
          <p:nvPr/>
        </p:nvSpPr>
        <p:spPr>
          <a:xfrm>
            <a:off x="9629638" y="3478149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200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E0FBDEEC-7583-41A1-9C99-D1945449B6AE}"/>
              </a:ext>
            </a:extLst>
          </p:cNvPr>
          <p:cNvSpPr/>
          <p:nvPr/>
        </p:nvSpPr>
        <p:spPr>
          <a:xfrm>
            <a:off x="2562362" y="3337505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60∙5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E73E8E79-1D9F-47D0-8F5D-810B2E06AE68}"/>
              </a:ext>
            </a:extLst>
          </p:cNvPr>
          <p:cNvSpPr/>
          <p:nvPr/>
        </p:nvSpPr>
        <p:spPr>
          <a:xfrm>
            <a:off x="6981835" y="3337505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60∙10:3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99D28022-B4BC-4F11-852D-25F3C44827FE}"/>
              </a:ext>
            </a:extLst>
          </p:cNvPr>
          <p:cNvSpPr/>
          <p:nvPr/>
        </p:nvSpPr>
        <p:spPr>
          <a:xfrm>
            <a:off x="5496340" y="3337505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&gt;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65AEF82E-0BFD-4B05-8B29-0BF09D49EB2C}"/>
              </a:ext>
            </a:extLst>
          </p:cNvPr>
          <p:cNvSpPr/>
          <p:nvPr/>
        </p:nvSpPr>
        <p:spPr>
          <a:xfrm>
            <a:off x="1291853" y="4421448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949E2227-D6ED-4AF6-A397-A69169B5E130}"/>
              </a:ext>
            </a:extLst>
          </p:cNvPr>
          <p:cNvSpPr/>
          <p:nvPr/>
        </p:nvSpPr>
        <p:spPr>
          <a:xfrm>
            <a:off x="9629638" y="4421448"/>
            <a:ext cx="1423087" cy="53681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144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9" name="Скругленный прямоугольник 24">
            <a:extLst>
              <a:ext uri="{FF2B5EF4-FFF2-40B4-BE49-F238E27FC236}">
                <a16:creationId xmlns:a16="http://schemas.microsoft.com/office/drawing/2014/main" id="{C252FC81-9755-4EC0-B85D-B76A69851919}"/>
              </a:ext>
            </a:extLst>
          </p:cNvPr>
          <p:cNvSpPr/>
          <p:nvPr/>
        </p:nvSpPr>
        <p:spPr>
          <a:xfrm>
            <a:off x="2562362" y="4280804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24∙4</a:t>
            </a:r>
          </a:p>
        </p:txBody>
      </p:sp>
      <p:sp>
        <p:nvSpPr>
          <p:cNvPr id="40" name="Скругленный прямоугольник 24">
            <a:extLst>
              <a:ext uri="{FF2B5EF4-FFF2-40B4-BE49-F238E27FC236}">
                <a16:creationId xmlns:a16="http://schemas.microsoft.com/office/drawing/2014/main" id="{4E208F7F-F07B-47DF-ADF2-0D03990664C2}"/>
              </a:ext>
            </a:extLst>
          </p:cNvPr>
          <p:cNvSpPr/>
          <p:nvPr/>
        </p:nvSpPr>
        <p:spPr>
          <a:xfrm>
            <a:off x="6981835" y="4280804"/>
            <a:ext cx="2845686" cy="79624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12∙4∙3</a:t>
            </a:r>
          </a:p>
        </p:txBody>
      </p:sp>
      <p:sp>
        <p:nvSpPr>
          <p:cNvPr id="41" name="Скругленный прямоугольник 24">
            <a:extLst>
              <a:ext uri="{FF2B5EF4-FFF2-40B4-BE49-F238E27FC236}">
                <a16:creationId xmlns:a16="http://schemas.microsoft.com/office/drawing/2014/main" id="{B6E0C9E9-F38C-47C3-BA24-92D009DA3D35}"/>
              </a:ext>
            </a:extLst>
          </p:cNvPr>
          <p:cNvSpPr/>
          <p:nvPr/>
        </p:nvSpPr>
        <p:spPr>
          <a:xfrm>
            <a:off x="5496340" y="4280804"/>
            <a:ext cx="1391478" cy="79624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&lt;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2" name="Прямоугольник 4">
            <a:extLst>
              <a:ext uri="{FF2B5EF4-FFF2-40B4-BE49-F238E27FC236}">
                <a16:creationId xmlns:a16="http://schemas.microsoft.com/office/drawing/2014/main" id="{D0338218-5874-414F-8CFF-367C5453D12D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Прямоугольник 4">
            <a:extLst>
              <a:ext uri="{FF2B5EF4-FFF2-40B4-BE49-F238E27FC236}">
                <a16:creationId xmlns:a16="http://schemas.microsoft.com/office/drawing/2014/main" id="{CB838F22-2535-4C87-A5CE-B4EE87CB0B9E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5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5" grpId="0" animBg="1"/>
      <p:bldP spid="21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36368F80-0E2E-4A94-934C-B82E22CDCF31}"/>
              </a:ext>
            </a:extLst>
          </p:cNvPr>
          <p:cNvSpPr/>
          <p:nvPr/>
        </p:nvSpPr>
        <p:spPr>
          <a:xfrm>
            <a:off x="6528164" y="6002062"/>
            <a:ext cx="3230217" cy="67048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380=380</a:t>
            </a:r>
            <a:endParaRPr lang="uk-UA" sz="28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61BB9-9EFB-4963-B57C-B95B1C18A3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8822" y="1543959"/>
            <a:ext cx="3607256" cy="51285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і розв’яжи рівняння за схемою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FED1CE69-5B10-4D81-A829-06D157F24F6C}"/>
              </a:ext>
            </a:extLst>
          </p:cNvPr>
          <p:cNvCxnSpPr/>
          <p:nvPr/>
        </p:nvCxnSpPr>
        <p:spPr>
          <a:xfrm>
            <a:off x="5088835" y="2148525"/>
            <a:ext cx="5923722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91C40CED-AD85-4474-A2BC-B3438C045349}"/>
              </a:ext>
            </a:extLst>
          </p:cNvPr>
          <p:cNvCxnSpPr>
            <a:cxnSpLocks/>
          </p:cNvCxnSpPr>
          <p:nvPr/>
        </p:nvCxnSpPr>
        <p:spPr>
          <a:xfrm flipV="1">
            <a:off x="5088835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EB2E3E79-2F2A-43C1-84F9-F09745055DC3}"/>
              </a:ext>
            </a:extLst>
          </p:cNvPr>
          <p:cNvCxnSpPr>
            <a:cxnSpLocks/>
          </p:cNvCxnSpPr>
          <p:nvPr/>
        </p:nvCxnSpPr>
        <p:spPr>
          <a:xfrm flipV="1">
            <a:off x="5953539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DB1B0218-0A78-4AC2-9CA0-DD1F7CFBC6E9}"/>
              </a:ext>
            </a:extLst>
          </p:cNvPr>
          <p:cNvCxnSpPr>
            <a:cxnSpLocks/>
          </p:cNvCxnSpPr>
          <p:nvPr/>
        </p:nvCxnSpPr>
        <p:spPr>
          <a:xfrm flipV="1">
            <a:off x="7762461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ілінія: фігура 9">
            <a:extLst>
              <a:ext uri="{FF2B5EF4-FFF2-40B4-BE49-F238E27FC236}">
                <a16:creationId xmlns:a16="http://schemas.microsoft.com/office/drawing/2014/main" id="{A35991C8-7476-4F52-9773-6255A7C858EA}"/>
              </a:ext>
            </a:extLst>
          </p:cNvPr>
          <p:cNvSpPr/>
          <p:nvPr/>
        </p:nvSpPr>
        <p:spPr>
          <a:xfrm>
            <a:off x="5178287" y="1358363"/>
            <a:ext cx="5804452" cy="660954"/>
          </a:xfrm>
          <a:custGeom>
            <a:avLst/>
            <a:gdLst>
              <a:gd name="connsiteX0" fmla="*/ 0 w 5804452"/>
              <a:gd name="connsiteY0" fmla="*/ 412476 h 660954"/>
              <a:gd name="connsiteX1" fmla="*/ 2991678 w 5804452"/>
              <a:gd name="connsiteY1" fmla="*/ 4971 h 660954"/>
              <a:gd name="connsiteX2" fmla="*/ 5804452 w 5804452"/>
              <a:gd name="connsiteY2" fmla="*/ 660954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4452" h="660954">
                <a:moveTo>
                  <a:pt x="0" y="412476"/>
                </a:moveTo>
                <a:cubicBezTo>
                  <a:pt x="1012134" y="188017"/>
                  <a:pt x="2024269" y="-36442"/>
                  <a:pt x="2991678" y="4971"/>
                </a:cubicBezTo>
                <a:cubicBezTo>
                  <a:pt x="3959087" y="46384"/>
                  <a:pt x="4881769" y="353669"/>
                  <a:pt x="5804452" y="660954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3C5E859C-3424-4DFE-A59C-7670F38354AC}"/>
              </a:ext>
            </a:extLst>
          </p:cNvPr>
          <p:cNvSpPr/>
          <p:nvPr/>
        </p:nvSpPr>
        <p:spPr>
          <a:xfrm>
            <a:off x="7385130" y="1066956"/>
            <a:ext cx="1103219" cy="5565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accent1">
                    <a:lumMod val="50000"/>
                  </a:schemeClr>
                </a:solidFill>
              </a:rPr>
              <a:t>380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37D8E-0228-4099-8202-93DADE8B206D}"/>
              </a:ext>
            </a:extLst>
          </p:cNvPr>
          <p:cNvSpPr txBox="1"/>
          <p:nvPr/>
        </p:nvSpPr>
        <p:spPr>
          <a:xfrm>
            <a:off x="5337975" y="1574138"/>
            <a:ext cx="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8</a:t>
            </a:r>
            <a:endParaRPr lang="uk-UA" sz="3600" b="1" dirty="0"/>
          </a:p>
        </p:txBody>
      </p:sp>
      <p:sp>
        <p:nvSpPr>
          <p:cNvPr id="22" name="Полілінія: фігура 21">
            <a:extLst>
              <a:ext uri="{FF2B5EF4-FFF2-40B4-BE49-F238E27FC236}">
                <a16:creationId xmlns:a16="http://schemas.microsoft.com/office/drawing/2014/main" id="{9285EDC7-D022-42C5-A7C9-899C67B74977}"/>
              </a:ext>
            </a:extLst>
          </p:cNvPr>
          <p:cNvSpPr/>
          <p:nvPr/>
        </p:nvSpPr>
        <p:spPr>
          <a:xfrm>
            <a:off x="5118652" y="2516273"/>
            <a:ext cx="2594113" cy="397741"/>
          </a:xfrm>
          <a:custGeom>
            <a:avLst/>
            <a:gdLst>
              <a:gd name="connsiteX0" fmla="*/ 0 w 2594113"/>
              <a:gd name="connsiteY0" fmla="*/ 39757 h 397741"/>
              <a:gd name="connsiteX1" fmla="*/ 1461052 w 2594113"/>
              <a:gd name="connsiteY1" fmla="*/ 397566 h 397741"/>
              <a:gd name="connsiteX2" fmla="*/ 2594113 w 2594113"/>
              <a:gd name="connsiteY2" fmla="*/ 0 h 3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113" h="397741">
                <a:moveTo>
                  <a:pt x="0" y="39757"/>
                </a:moveTo>
                <a:cubicBezTo>
                  <a:pt x="514350" y="221974"/>
                  <a:pt x="1028700" y="404192"/>
                  <a:pt x="1461052" y="397566"/>
                </a:cubicBezTo>
                <a:cubicBezTo>
                  <a:pt x="1893404" y="390940"/>
                  <a:pt x="2243758" y="195470"/>
                  <a:pt x="2594113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53A4D646-336F-48C5-B274-3CD77D6BDB14}"/>
              </a:ext>
            </a:extLst>
          </p:cNvPr>
          <p:cNvSpPr/>
          <p:nvPr/>
        </p:nvSpPr>
        <p:spPr>
          <a:xfrm>
            <a:off x="6097834" y="2644658"/>
            <a:ext cx="635748" cy="556591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26" name="Полілінія: фігура 25">
            <a:extLst>
              <a:ext uri="{FF2B5EF4-FFF2-40B4-BE49-F238E27FC236}">
                <a16:creationId xmlns:a16="http://schemas.microsoft.com/office/drawing/2014/main" id="{3BA21A18-76DE-456E-B640-6ACC01571AFC}"/>
              </a:ext>
            </a:extLst>
          </p:cNvPr>
          <p:cNvSpPr/>
          <p:nvPr/>
        </p:nvSpPr>
        <p:spPr>
          <a:xfrm rot="10532540">
            <a:off x="7853059" y="2314181"/>
            <a:ext cx="3138561" cy="660954"/>
          </a:xfrm>
          <a:custGeom>
            <a:avLst/>
            <a:gdLst>
              <a:gd name="connsiteX0" fmla="*/ 0 w 5804452"/>
              <a:gd name="connsiteY0" fmla="*/ 412476 h 660954"/>
              <a:gd name="connsiteX1" fmla="*/ 2991678 w 5804452"/>
              <a:gd name="connsiteY1" fmla="*/ 4971 h 660954"/>
              <a:gd name="connsiteX2" fmla="*/ 5804452 w 5804452"/>
              <a:gd name="connsiteY2" fmla="*/ 660954 h 66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4452" h="660954">
                <a:moveTo>
                  <a:pt x="0" y="412476"/>
                </a:moveTo>
                <a:cubicBezTo>
                  <a:pt x="1012134" y="188017"/>
                  <a:pt x="2024269" y="-36442"/>
                  <a:pt x="2991678" y="4971"/>
                </a:cubicBezTo>
                <a:cubicBezTo>
                  <a:pt x="3959087" y="46384"/>
                  <a:pt x="4881769" y="353669"/>
                  <a:pt x="5804452" y="660954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FC8BE4D8-F94E-46B6-8D85-EE5AE545A286}"/>
              </a:ext>
            </a:extLst>
          </p:cNvPr>
          <p:cNvSpPr/>
          <p:nvPr/>
        </p:nvSpPr>
        <p:spPr>
          <a:xfrm>
            <a:off x="8925256" y="2715143"/>
            <a:ext cx="1103219" cy="5565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140</a:t>
            </a:r>
            <a:endParaRPr lang="uk-UA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4D1F108-63AB-4624-A41E-71DB2DB18BF0}"/>
              </a:ext>
            </a:extLst>
          </p:cNvPr>
          <p:cNvSpPr/>
          <p:nvPr/>
        </p:nvSpPr>
        <p:spPr>
          <a:xfrm>
            <a:off x="4926712" y="3347001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8∙X+140=380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4D492E40-CD9D-42B5-A55F-E21F2DF4A7F6}"/>
              </a:ext>
            </a:extLst>
          </p:cNvPr>
          <p:cNvSpPr/>
          <p:nvPr/>
        </p:nvSpPr>
        <p:spPr>
          <a:xfrm>
            <a:off x="4926712" y="3804027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8∙X=380-140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3E1FB44B-73CF-40BD-A8D1-9272A30E5DC0}"/>
              </a:ext>
            </a:extLst>
          </p:cNvPr>
          <p:cNvSpPr/>
          <p:nvPr/>
        </p:nvSpPr>
        <p:spPr>
          <a:xfrm>
            <a:off x="4926711" y="4252577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8∙X=240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26F37465-36AC-4B43-B19E-EABD265D5202}"/>
              </a:ext>
            </a:extLst>
          </p:cNvPr>
          <p:cNvSpPr/>
          <p:nvPr/>
        </p:nvSpPr>
        <p:spPr>
          <a:xfrm>
            <a:off x="4926710" y="4718079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X=240:8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9647B8B9-5E0E-4F99-80F1-9FB04421ADE0}"/>
              </a:ext>
            </a:extLst>
          </p:cNvPr>
          <p:cNvSpPr/>
          <p:nvPr/>
        </p:nvSpPr>
        <p:spPr>
          <a:xfrm>
            <a:off x="4951462" y="5160448"/>
            <a:ext cx="6384007" cy="45702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X=30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149DA0B1-A1A8-4A5D-9612-3FE97E4E960E}"/>
              </a:ext>
            </a:extLst>
          </p:cNvPr>
          <p:cNvSpPr/>
          <p:nvPr/>
        </p:nvSpPr>
        <p:spPr>
          <a:xfrm>
            <a:off x="4951270" y="5602817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8∙30+140=380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21D28B4A-9F2A-44AE-96DA-BCCCC8E546AC}"/>
              </a:ext>
            </a:extLst>
          </p:cNvPr>
          <p:cNvCxnSpPr>
            <a:cxnSpLocks/>
          </p:cNvCxnSpPr>
          <p:nvPr/>
        </p:nvCxnSpPr>
        <p:spPr>
          <a:xfrm flipV="1">
            <a:off x="10982739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ілінія: фігура 37">
            <a:extLst>
              <a:ext uri="{FF2B5EF4-FFF2-40B4-BE49-F238E27FC236}">
                <a16:creationId xmlns:a16="http://schemas.microsoft.com/office/drawing/2014/main" id="{14F7D1E5-3A62-42CC-86AD-5AAD78D1C119}"/>
              </a:ext>
            </a:extLst>
          </p:cNvPr>
          <p:cNvSpPr/>
          <p:nvPr/>
        </p:nvSpPr>
        <p:spPr>
          <a:xfrm>
            <a:off x="8806069" y="1391324"/>
            <a:ext cx="2239951" cy="470419"/>
          </a:xfrm>
          <a:custGeom>
            <a:avLst/>
            <a:gdLst>
              <a:gd name="connsiteX0" fmla="*/ 0 w 3627783"/>
              <a:gd name="connsiteY0" fmla="*/ 407659 h 447415"/>
              <a:gd name="connsiteX1" fmla="*/ 1987827 w 3627783"/>
              <a:gd name="connsiteY1" fmla="*/ 154 h 447415"/>
              <a:gd name="connsiteX2" fmla="*/ 3627783 w 3627783"/>
              <a:gd name="connsiteY2" fmla="*/ 447415 h 4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783" h="447415">
                <a:moveTo>
                  <a:pt x="0" y="407659"/>
                </a:moveTo>
                <a:cubicBezTo>
                  <a:pt x="691598" y="200593"/>
                  <a:pt x="1383197" y="-6472"/>
                  <a:pt x="1987827" y="154"/>
                </a:cubicBezTo>
                <a:cubicBezTo>
                  <a:pt x="2592458" y="6780"/>
                  <a:pt x="3110120" y="227097"/>
                  <a:pt x="3627783" y="447415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B7C2F4A5-BD5C-483A-96F8-FCEF1077B7F9}"/>
              </a:ext>
            </a:extLst>
          </p:cNvPr>
          <p:cNvSpPr/>
          <p:nvPr/>
        </p:nvSpPr>
        <p:spPr>
          <a:xfrm>
            <a:off x="5138530" y="1391324"/>
            <a:ext cx="3627783" cy="447415"/>
          </a:xfrm>
          <a:custGeom>
            <a:avLst/>
            <a:gdLst>
              <a:gd name="connsiteX0" fmla="*/ 0 w 3627783"/>
              <a:gd name="connsiteY0" fmla="*/ 407659 h 447415"/>
              <a:gd name="connsiteX1" fmla="*/ 1987827 w 3627783"/>
              <a:gd name="connsiteY1" fmla="*/ 154 h 447415"/>
              <a:gd name="connsiteX2" fmla="*/ 3627783 w 3627783"/>
              <a:gd name="connsiteY2" fmla="*/ 447415 h 4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7783" h="447415">
                <a:moveTo>
                  <a:pt x="0" y="407659"/>
                </a:moveTo>
                <a:cubicBezTo>
                  <a:pt x="691598" y="200593"/>
                  <a:pt x="1383197" y="-6472"/>
                  <a:pt x="1987827" y="154"/>
                </a:cubicBezTo>
                <a:cubicBezTo>
                  <a:pt x="2592458" y="6780"/>
                  <a:pt x="3110120" y="227097"/>
                  <a:pt x="3627783" y="447415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36368F80-0E2E-4A94-934C-B82E22CDCF31}"/>
              </a:ext>
            </a:extLst>
          </p:cNvPr>
          <p:cNvSpPr/>
          <p:nvPr/>
        </p:nvSpPr>
        <p:spPr>
          <a:xfrm>
            <a:off x="6644514" y="5670585"/>
            <a:ext cx="3230217" cy="67048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>
                  <a:solidFill>
                    <a:sysClr val="windowText" lastClr="000000"/>
                  </a:solidFill>
                </a:ln>
              </a:rPr>
              <a:t>450=450</a:t>
            </a:r>
            <a:endParaRPr lang="uk-UA" sz="28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61BB9-9EFB-4963-B57C-B95B1C18A3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8822" y="1543959"/>
            <a:ext cx="3607256" cy="51285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Склади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і розв’яжи рівняння за схемою</a:t>
            </a:r>
          </a:p>
        </p:txBody>
      </p:sp>
      <p:cxnSp>
        <p:nvCxnSpPr>
          <p:cNvPr id="7" name="Пряма сполучна лінія 6">
            <a:extLst>
              <a:ext uri="{FF2B5EF4-FFF2-40B4-BE49-F238E27FC236}">
                <a16:creationId xmlns:a16="http://schemas.microsoft.com/office/drawing/2014/main" id="{FED1CE69-5B10-4D81-A829-06D157F24F6C}"/>
              </a:ext>
            </a:extLst>
          </p:cNvPr>
          <p:cNvCxnSpPr/>
          <p:nvPr/>
        </p:nvCxnSpPr>
        <p:spPr>
          <a:xfrm>
            <a:off x="5088835" y="2148525"/>
            <a:ext cx="5923722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91C40CED-AD85-4474-A2BC-B3438C045349}"/>
              </a:ext>
            </a:extLst>
          </p:cNvPr>
          <p:cNvCxnSpPr>
            <a:cxnSpLocks/>
          </p:cNvCxnSpPr>
          <p:nvPr/>
        </p:nvCxnSpPr>
        <p:spPr>
          <a:xfrm flipV="1">
            <a:off x="5088835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EB2E3E79-2F2A-43C1-84F9-F09745055DC3}"/>
              </a:ext>
            </a:extLst>
          </p:cNvPr>
          <p:cNvCxnSpPr>
            <a:cxnSpLocks/>
          </p:cNvCxnSpPr>
          <p:nvPr/>
        </p:nvCxnSpPr>
        <p:spPr>
          <a:xfrm flipV="1">
            <a:off x="5953539" y="1870229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DB1B0218-0A78-4AC2-9CA0-DD1F7CFBC6E9}"/>
              </a:ext>
            </a:extLst>
          </p:cNvPr>
          <p:cNvCxnSpPr>
            <a:cxnSpLocks/>
          </p:cNvCxnSpPr>
          <p:nvPr/>
        </p:nvCxnSpPr>
        <p:spPr>
          <a:xfrm flipV="1">
            <a:off x="8806069" y="1870228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3C5E859C-3424-4DFE-A59C-7670F38354AC}"/>
              </a:ext>
            </a:extLst>
          </p:cNvPr>
          <p:cNvSpPr/>
          <p:nvPr/>
        </p:nvSpPr>
        <p:spPr>
          <a:xfrm>
            <a:off x="9272903" y="1077447"/>
            <a:ext cx="1103219" cy="5565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180</a:t>
            </a:r>
            <a:endParaRPr lang="uk-UA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37D8E-0228-4099-8202-93DADE8B206D}"/>
              </a:ext>
            </a:extLst>
          </p:cNvPr>
          <p:cNvSpPr txBox="1"/>
          <p:nvPr/>
        </p:nvSpPr>
        <p:spPr>
          <a:xfrm>
            <a:off x="5337975" y="1574138"/>
            <a:ext cx="45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  <a:endParaRPr lang="uk-UA" sz="3600" b="1" dirty="0"/>
          </a:p>
        </p:txBody>
      </p:sp>
      <p:sp>
        <p:nvSpPr>
          <p:cNvPr id="22" name="Полілінія: фігура 21">
            <a:extLst>
              <a:ext uri="{FF2B5EF4-FFF2-40B4-BE49-F238E27FC236}">
                <a16:creationId xmlns:a16="http://schemas.microsoft.com/office/drawing/2014/main" id="{9285EDC7-D022-42C5-A7C9-899C67B74977}"/>
              </a:ext>
            </a:extLst>
          </p:cNvPr>
          <p:cNvSpPr/>
          <p:nvPr/>
        </p:nvSpPr>
        <p:spPr>
          <a:xfrm>
            <a:off x="5118652" y="2516274"/>
            <a:ext cx="5814383" cy="352916"/>
          </a:xfrm>
          <a:custGeom>
            <a:avLst/>
            <a:gdLst>
              <a:gd name="connsiteX0" fmla="*/ 0 w 2594113"/>
              <a:gd name="connsiteY0" fmla="*/ 39757 h 397741"/>
              <a:gd name="connsiteX1" fmla="*/ 1461052 w 2594113"/>
              <a:gd name="connsiteY1" fmla="*/ 397566 h 397741"/>
              <a:gd name="connsiteX2" fmla="*/ 2594113 w 2594113"/>
              <a:gd name="connsiteY2" fmla="*/ 0 h 39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4113" h="397741">
                <a:moveTo>
                  <a:pt x="0" y="39757"/>
                </a:moveTo>
                <a:cubicBezTo>
                  <a:pt x="514350" y="221974"/>
                  <a:pt x="1028700" y="404192"/>
                  <a:pt x="1461052" y="397566"/>
                </a:cubicBezTo>
                <a:cubicBezTo>
                  <a:pt x="1893404" y="390940"/>
                  <a:pt x="2243758" y="195470"/>
                  <a:pt x="2594113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кутник 22">
            <a:extLst>
              <a:ext uri="{FF2B5EF4-FFF2-40B4-BE49-F238E27FC236}">
                <a16:creationId xmlns:a16="http://schemas.microsoft.com/office/drawing/2014/main" id="{53A4D646-336F-48C5-B274-3CD77D6BDB14}"/>
              </a:ext>
            </a:extLst>
          </p:cNvPr>
          <p:cNvSpPr/>
          <p:nvPr/>
        </p:nvSpPr>
        <p:spPr>
          <a:xfrm>
            <a:off x="7917192" y="2576238"/>
            <a:ext cx="635748" cy="556591"/>
          </a:xfrm>
          <a:prstGeom prst="rect">
            <a:avLst/>
          </a:prstGeom>
          <a:solidFill>
            <a:srgbClr val="FC795F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9</a:t>
            </a:r>
            <a:endParaRPr lang="uk-UA" sz="2800" b="1" dirty="0">
              <a:solidFill>
                <a:schemeClr val="tx1"/>
              </a:solidFill>
            </a:endParaRP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FC8BE4D8-F94E-46B6-8D85-EE5AE545A286}"/>
              </a:ext>
            </a:extLst>
          </p:cNvPr>
          <p:cNvSpPr/>
          <p:nvPr/>
        </p:nvSpPr>
        <p:spPr>
          <a:xfrm>
            <a:off x="6398150" y="1084191"/>
            <a:ext cx="1103219" cy="55659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270</a:t>
            </a:r>
            <a:endParaRPr lang="uk-UA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4D1F108-63AB-4624-A41E-71DB2DB18BF0}"/>
              </a:ext>
            </a:extLst>
          </p:cNvPr>
          <p:cNvSpPr/>
          <p:nvPr/>
        </p:nvSpPr>
        <p:spPr>
          <a:xfrm>
            <a:off x="5043062" y="3496659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270+180=a∙9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4D492E40-CD9D-42B5-A55F-E21F2DF4A7F6}"/>
              </a:ext>
            </a:extLst>
          </p:cNvPr>
          <p:cNvSpPr/>
          <p:nvPr/>
        </p:nvSpPr>
        <p:spPr>
          <a:xfrm>
            <a:off x="5043062" y="3953685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450=a∙9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3E1FB44B-73CF-40BD-A8D1-9272A30E5DC0}"/>
              </a:ext>
            </a:extLst>
          </p:cNvPr>
          <p:cNvSpPr/>
          <p:nvPr/>
        </p:nvSpPr>
        <p:spPr>
          <a:xfrm>
            <a:off x="5043061" y="4402235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a=450:9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9647B8B9-5E0E-4F99-80F1-9FB04421ADE0}"/>
              </a:ext>
            </a:extLst>
          </p:cNvPr>
          <p:cNvSpPr/>
          <p:nvPr/>
        </p:nvSpPr>
        <p:spPr>
          <a:xfrm>
            <a:off x="5067620" y="4819767"/>
            <a:ext cx="6384007" cy="45702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a=50</a:t>
            </a:r>
            <a:endParaRPr lang="uk-UA" sz="32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149DA0B1-A1A8-4A5D-9612-3FE97E4E960E}"/>
              </a:ext>
            </a:extLst>
          </p:cNvPr>
          <p:cNvSpPr/>
          <p:nvPr/>
        </p:nvSpPr>
        <p:spPr>
          <a:xfrm>
            <a:off x="5067620" y="5268317"/>
            <a:ext cx="6384007" cy="45702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270+180=50∙9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7" name="Пряма сполучна лінія 36">
            <a:extLst>
              <a:ext uri="{FF2B5EF4-FFF2-40B4-BE49-F238E27FC236}">
                <a16:creationId xmlns:a16="http://schemas.microsoft.com/office/drawing/2014/main" id="{6B41B30A-7D55-4C74-8B16-39EFC6427EF0}"/>
              </a:ext>
            </a:extLst>
          </p:cNvPr>
          <p:cNvCxnSpPr>
            <a:cxnSpLocks/>
          </p:cNvCxnSpPr>
          <p:nvPr/>
        </p:nvCxnSpPr>
        <p:spPr>
          <a:xfrm flipV="1">
            <a:off x="11012557" y="1870228"/>
            <a:ext cx="0" cy="556591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994737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підручника 8</a:t>
            </a:r>
            <a:r>
              <a:rPr lang="en-US" sz="4400" b="1" dirty="0">
                <a:solidFill>
                  <a:srgbClr val="2F3242"/>
                </a:solidFill>
              </a:rPr>
              <a:t>3 </a:t>
            </a:r>
            <a:r>
              <a:rPr lang="uk-UA" sz="4400" b="1" dirty="0">
                <a:solidFill>
                  <a:srgbClr val="2F3242"/>
                </a:solidFill>
              </a:rPr>
              <a:t>розв’язати задачу </a:t>
            </a:r>
            <a:r>
              <a:rPr lang="en-US" sz="4400" b="1" dirty="0">
                <a:solidFill>
                  <a:srgbClr val="2F3242"/>
                </a:solidFill>
              </a:rPr>
              <a:t>507</a:t>
            </a:r>
            <a:r>
              <a:rPr lang="uk-UA" sz="4400" b="1" dirty="0">
                <a:solidFill>
                  <a:srgbClr val="2F3242"/>
                </a:solidFill>
              </a:rPr>
              <a:t> та обчисли вирази </a:t>
            </a:r>
            <a:r>
              <a:rPr lang="en-US" sz="4400" b="1" dirty="0">
                <a:solidFill>
                  <a:srgbClr val="2F3242"/>
                </a:solidFill>
              </a:rPr>
              <a:t>508</a:t>
            </a:r>
            <a:r>
              <a:rPr lang="uk-UA" sz="4400" b="1" dirty="0">
                <a:solidFill>
                  <a:srgbClr val="2F3242"/>
                </a:solidFill>
              </a:rPr>
              <a:t>.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8</a:t>
            </a:r>
            <a:r>
              <a:rPr lang="en-US" sz="4800" dirty="0">
                <a:solidFill>
                  <a:srgbClr val="2F3242"/>
                </a:solidFill>
              </a:rPr>
              <a:t>3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507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en-US" sz="4800" dirty="0">
                <a:solidFill>
                  <a:srgbClr val="2F3242"/>
                </a:solidFill>
              </a:rPr>
              <a:t>508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74755-FB86-4C07-AD26-A3DE3BC9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84537" l="9252" r="90644">
                        <a14:foregroundMark x1="24532" y1="52593" x2="29418" y2="58519"/>
                        <a14:foregroundMark x1="29418" y1="58519" x2="38046" y2="62222"/>
                        <a14:foregroundMark x1="38046" y1="62222" x2="46154" y2="61204"/>
                        <a14:foregroundMark x1="46154" y1="61204" x2="47505" y2="57870"/>
                        <a14:foregroundMark x1="31601" y1="77685" x2="49168" y2="76852"/>
                        <a14:foregroundMark x1="49168" y1="76852" x2="55925" y2="80926"/>
                        <a14:foregroundMark x1="55925" y1="80926" x2="57069" y2="81204"/>
                        <a14:foregroundMark x1="91060" y1="47685" x2="80873" y2="46111"/>
                        <a14:foregroundMark x1="55925" y1="7500" x2="46154" y2="12037"/>
                        <a14:foregroundMark x1="9252" y1="50556" x2="18087" y2="53796"/>
                        <a14:foregroundMark x1="33992" y1="56204" x2="52391" y2="56759"/>
                        <a14:foregroundMark x1="52391" y1="56759" x2="55301" y2="58148"/>
                        <a14:foregroundMark x1="28482" y1="82778" x2="29730" y2="76667"/>
                        <a14:foregroundMark x1="43243" y1="84537" x2="45426" y2="7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2319"/>
          <a:stretch/>
        </p:blipFill>
        <p:spPr>
          <a:xfrm flipH="1">
            <a:off x="-55975" y="2078219"/>
            <a:ext cx="3015870" cy="30562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FB59E2-255F-4AAE-AF4A-501490A8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6628" y="1344871"/>
            <a:ext cx="2013802" cy="19436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82638A-39B9-49CE-80F7-AACD36498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0876" y="3288503"/>
            <a:ext cx="2013802" cy="194363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71ABC4D-EF64-42CC-996C-D5FE298CF0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4678" y="4725525"/>
            <a:ext cx="2013802" cy="19436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FB1971-12D4-45A8-9311-9E3E2CBA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6656" y="2781893"/>
            <a:ext cx="2013802" cy="19436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953269D-C445-4F7E-978F-10FA5FCEB9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3608" y="1096853"/>
            <a:ext cx="2013802" cy="19436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9BAE6F-BC8D-4880-96D7-633FA7323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7726" y="2634544"/>
            <a:ext cx="2013802" cy="1943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EF48CE-102F-4C40-BFE0-FE19059C1F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FE69E-9243-478D-8F2A-7FAF563FE20A}"/>
              </a:ext>
            </a:extLst>
          </p:cNvPr>
          <p:cNvSpPr txBox="1"/>
          <p:nvPr/>
        </p:nvSpPr>
        <p:spPr>
          <a:xfrm>
            <a:off x="3029469" y="199553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B3252-CC82-474F-B13D-B64DBE0F453D}"/>
              </a:ext>
            </a:extLst>
          </p:cNvPr>
          <p:cNvSpPr txBox="1"/>
          <p:nvPr/>
        </p:nvSpPr>
        <p:spPr>
          <a:xfrm>
            <a:off x="3910020" y="401260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D0121-518D-4FC3-B5BA-FE7685E12F72}"/>
              </a:ext>
            </a:extLst>
          </p:cNvPr>
          <p:cNvSpPr txBox="1"/>
          <p:nvPr/>
        </p:nvSpPr>
        <p:spPr>
          <a:xfrm>
            <a:off x="5923822" y="541016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140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4A2C7-B54F-40E2-8316-E553F4A7717D}"/>
              </a:ext>
            </a:extLst>
          </p:cNvPr>
          <p:cNvSpPr txBox="1"/>
          <p:nvPr/>
        </p:nvSpPr>
        <p:spPr>
          <a:xfrm>
            <a:off x="6991342" y="343054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4D2FF-A1C1-4196-9F67-24EDE3389B23}"/>
              </a:ext>
            </a:extLst>
          </p:cNvPr>
          <p:cNvSpPr txBox="1"/>
          <p:nvPr/>
        </p:nvSpPr>
        <p:spPr>
          <a:xfrm>
            <a:off x="8802212" y="1696792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58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CD3A3-449D-40DA-9DCC-6999A92A4DA9}"/>
              </a:ext>
            </a:extLst>
          </p:cNvPr>
          <p:cNvSpPr txBox="1"/>
          <p:nvPr/>
        </p:nvSpPr>
        <p:spPr>
          <a:xfrm>
            <a:off x="10336870" y="328521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A3F26A-6578-4FAB-9E5C-5F1A8700CD8E}"/>
              </a:ext>
            </a:extLst>
          </p:cNvPr>
          <p:cNvSpPr txBox="1"/>
          <p:nvPr/>
        </p:nvSpPr>
        <p:spPr>
          <a:xfrm>
            <a:off x="3557226" y="2969370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160E6-E7ED-4A9A-828A-63014A7F10E5}"/>
              </a:ext>
            </a:extLst>
          </p:cNvPr>
          <p:cNvSpPr txBox="1"/>
          <p:nvPr/>
        </p:nvSpPr>
        <p:spPr>
          <a:xfrm>
            <a:off x="4876860" y="4736699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FC6D9A-C0D2-4C76-9F4F-D496D85C6959}"/>
              </a:ext>
            </a:extLst>
          </p:cNvPr>
          <p:cNvSpPr txBox="1"/>
          <p:nvPr/>
        </p:nvSpPr>
        <p:spPr>
          <a:xfrm>
            <a:off x="6576656" y="441353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5A5A7-FF2F-4F01-A4F9-4939230CAF44}"/>
              </a:ext>
            </a:extLst>
          </p:cNvPr>
          <p:cNvSpPr txBox="1"/>
          <p:nvPr/>
        </p:nvSpPr>
        <p:spPr>
          <a:xfrm>
            <a:off x="8012161" y="2530775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F6E65-DC07-416F-85BE-979B30F04C07}"/>
              </a:ext>
            </a:extLst>
          </p:cNvPr>
          <p:cNvSpPr txBox="1"/>
          <p:nvPr/>
        </p:nvSpPr>
        <p:spPr>
          <a:xfrm>
            <a:off x="9722436" y="2458727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CA43873C-8A80-4C9A-B866-D716B659B4EF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920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AE0C423-D6E9-4CF4-9730-CFB2B35299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781558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«сонячне» число.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327007" y="3339016"/>
            <a:ext cx="406061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776171" y="3325404"/>
            <a:ext cx="606742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0B18D95-6FC5-44AB-9F4F-46636F8A00A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B13B4591-890C-445D-9925-3E11609327AC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920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D5FF52C-3F94-4B3B-9D02-0D6E8A1560F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0745" y="3339016"/>
            <a:ext cx="406061" cy="8647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7033832-839A-41CF-98BB-D6C3F9E0302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078745" y="3339016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79650DF-A451-4A3C-84D2-FC1A6E9C7C9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3591976" y="3367281"/>
            <a:ext cx="606742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79F5095-1FE6-4990-B0C0-D9FF87F18A9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2642483" y="3339016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B2F122A-98F9-4B9D-9F64-E6402E5DCF0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875700" y="3339016"/>
            <a:ext cx="406061" cy="86478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34B4A21-EE1B-4CCD-8094-47A8FA6E583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5388931" y="3367281"/>
            <a:ext cx="606742" cy="8647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DFA69F8-8231-4BC4-870B-30F125C4805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4439438" y="3339016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708E2C1-6EB8-4A6B-AFC6-0F9DE35B10D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669446" y="3339016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11A780A-C2D9-4C51-A2FD-CD6EBED3624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7182677" y="3367281"/>
            <a:ext cx="606742" cy="86478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BA5DF1E-ED32-4B97-AA04-E5C68B41BE4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6233184" y="3339016"/>
            <a:ext cx="406061" cy="8647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7DD5C1D-9227-44D2-AE6A-2EF4DCE3FBA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452574" y="3339016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DDD13AC-6F3E-4076-A247-F67A903F52C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965805" y="3367281"/>
            <a:ext cx="606742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89C5089A-6B9D-4FBC-8649-525D8E57692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8016312" y="3339016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EAB63E4-59ED-4D79-A1A9-863DF5BD25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205917" y="3339016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1A9F884-2B1C-4F37-B416-99568EE4BA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10719148" y="3367281"/>
            <a:ext cx="606742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CC3EE3D-0025-4D28-A6D7-906EFE8A80E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31"/>
          <a:stretch/>
        </p:blipFill>
        <p:spPr>
          <a:xfrm>
            <a:off x="9769655" y="3339016"/>
            <a:ext cx="406061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5C17A-E1C9-4A46-9EC0-2E1BF1E3B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5" y="1195754"/>
            <a:ext cx="11873617" cy="55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81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83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198B2-CE1F-4445-8C8F-77EC6FC2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60832" y="1543959"/>
            <a:ext cx="2986930" cy="5040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змінюється добуток внаслідок зміни одного з множників у кілька разів.</a:t>
            </a:r>
          </a:p>
        </p:txBody>
      </p:sp>
      <p:graphicFrame>
        <p:nvGraphicFramePr>
          <p:cNvPr id="17" name="Таблиця 6">
            <a:extLst>
              <a:ext uri="{FF2B5EF4-FFF2-40B4-BE49-F238E27FC236}">
                <a16:creationId xmlns:a16="http://schemas.microsoft.com/office/drawing/2014/main" id="{BE5C3EFC-5729-482E-927A-8BC3CED4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54526"/>
              </p:ext>
            </p:extLst>
          </p:nvPr>
        </p:nvGraphicFramePr>
        <p:xfrm>
          <a:off x="3339834" y="1474376"/>
          <a:ext cx="8522551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391353662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a∙b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4BFDD33E-1B38-4485-9376-57F2CE9CBA1C}"/>
              </a:ext>
            </a:extLst>
          </p:cNvPr>
          <p:cNvSpPr/>
          <p:nvPr/>
        </p:nvSpPr>
        <p:spPr>
          <a:xfrm>
            <a:off x="6384405" y="29280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graphicFrame>
        <p:nvGraphicFramePr>
          <p:cNvPr id="30" name="Таблиця 6">
            <a:extLst>
              <a:ext uri="{FF2B5EF4-FFF2-40B4-BE49-F238E27FC236}">
                <a16:creationId xmlns:a16="http://schemas.microsoft.com/office/drawing/2014/main" id="{012E847F-6D91-46E4-BDC9-E975DEEF3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6745"/>
              </p:ext>
            </p:extLst>
          </p:nvPr>
        </p:nvGraphicFramePr>
        <p:xfrm>
          <a:off x="3339834" y="4014492"/>
          <a:ext cx="8522551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391353662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a∙b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8F2773A9-51C0-451C-85DD-ECB3A6EB477C}"/>
              </a:ext>
            </a:extLst>
          </p:cNvPr>
          <p:cNvSpPr/>
          <p:nvPr/>
        </p:nvSpPr>
        <p:spPr>
          <a:xfrm>
            <a:off x="7835518" y="29280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5BD6E226-90D7-4058-8720-29854C586392}"/>
              </a:ext>
            </a:extLst>
          </p:cNvPr>
          <p:cNvSpPr/>
          <p:nvPr/>
        </p:nvSpPr>
        <p:spPr>
          <a:xfrm>
            <a:off x="9286631" y="2928078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A8D53CED-A76A-44EF-B910-A384DA572815}"/>
              </a:ext>
            </a:extLst>
          </p:cNvPr>
          <p:cNvSpPr/>
          <p:nvPr/>
        </p:nvSpPr>
        <p:spPr>
          <a:xfrm>
            <a:off x="10650615" y="2928078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AC23CB4D-30EB-459F-95E1-1420B10C50EF}"/>
              </a:ext>
            </a:extLst>
          </p:cNvPr>
          <p:cNvSpPr/>
          <p:nvPr/>
        </p:nvSpPr>
        <p:spPr>
          <a:xfrm>
            <a:off x="6384405" y="5455096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AA785104-A48A-437D-ACC1-74CB4CE86BFE}"/>
              </a:ext>
            </a:extLst>
          </p:cNvPr>
          <p:cNvSpPr/>
          <p:nvPr/>
        </p:nvSpPr>
        <p:spPr>
          <a:xfrm>
            <a:off x="7835518" y="5455096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5C16759E-3097-41F0-9473-3EA71B293DDF}"/>
              </a:ext>
            </a:extLst>
          </p:cNvPr>
          <p:cNvSpPr/>
          <p:nvPr/>
        </p:nvSpPr>
        <p:spPr>
          <a:xfrm>
            <a:off x="9286631" y="5459680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DB1A4299-9CB6-45E2-88DD-454FF52BF41A}"/>
              </a:ext>
            </a:extLst>
          </p:cNvPr>
          <p:cNvSpPr/>
          <p:nvPr/>
        </p:nvSpPr>
        <p:spPr>
          <a:xfrm>
            <a:off x="10650615" y="5455096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895056"/>
            <a:ext cx="84117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Якщо один з множників </a:t>
            </a:r>
          </a:p>
          <a:p>
            <a:pPr algn="ctr"/>
            <a:endParaRPr lang="uk-UA" sz="5400" b="1" dirty="0">
              <a:solidFill>
                <a:schemeClr val="bg1"/>
              </a:solidFill>
            </a:endParaRPr>
          </a:p>
          <a:p>
            <a:pPr algn="ctr"/>
            <a:r>
              <a:rPr lang="uk-UA" sz="5400" b="1" dirty="0">
                <a:solidFill>
                  <a:schemeClr val="bg1"/>
                </a:solidFill>
              </a:rPr>
              <a:t>у кілька разів, то і добуток</a:t>
            </a:r>
          </a:p>
          <a:p>
            <a:pPr algn="ctr"/>
            <a:endParaRPr lang="uk-UA" sz="5400" b="1" dirty="0">
              <a:solidFill>
                <a:schemeClr val="bg1"/>
              </a:solidFill>
            </a:endParaRPr>
          </a:p>
          <a:p>
            <a:pPr algn="ctr"/>
            <a:r>
              <a:rPr lang="uk-UA" sz="5400" b="1" dirty="0">
                <a:solidFill>
                  <a:schemeClr val="bg1"/>
                </a:solidFill>
              </a:rPr>
              <a:t>у стільки само разів.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2958894" y="3220278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14357" y="2573947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851872" y="3106825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8894" y="4962944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726863" y="4316612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збільшиться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8325" y="4888939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зменшиться</a:t>
            </a:r>
          </a:p>
        </p:txBody>
      </p:sp>
    </p:spTree>
    <p:extLst>
      <p:ext uri="{BB962C8B-B14F-4D97-AF65-F5344CB8AC3E}">
        <p14:creationId xmlns:p14="http://schemas.microsoft.com/office/powerpoint/2010/main" val="11565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38772</TotalTime>
  <Words>1296</Words>
  <Application>Microsoft Office PowerPoint</Application>
  <PresentationFormat>Широкоэкранный</PresentationFormat>
  <Paragraphs>565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6006</cp:revision>
  <dcterms:created xsi:type="dcterms:W3CDTF">2018-01-05T16:38:53Z</dcterms:created>
  <dcterms:modified xsi:type="dcterms:W3CDTF">2022-04-13T05:22:18Z</dcterms:modified>
</cp:coreProperties>
</file>