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1695" r:id="rId3"/>
    <p:sldId id="3028" r:id="rId4"/>
    <p:sldId id="3076" r:id="rId5"/>
    <p:sldId id="3077" r:id="rId6"/>
    <p:sldId id="3078" r:id="rId7"/>
    <p:sldId id="3079" r:id="rId8"/>
    <p:sldId id="2394" r:id="rId9"/>
    <p:sldId id="2959" r:id="rId10"/>
    <p:sldId id="3090" r:id="rId11"/>
    <p:sldId id="3081" r:id="rId12"/>
    <p:sldId id="3082" r:id="rId13"/>
    <p:sldId id="3097" r:id="rId14"/>
    <p:sldId id="3092" r:id="rId15"/>
    <p:sldId id="3099" r:id="rId16"/>
    <p:sldId id="3093" r:id="rId17"/>
    <p:sldId id="300" r:id="rId18"/>
    <p:sldId id="965" r:id="rId19"/>
    <p:sldId id="3100" r:id="rId20"/>
    <p:sldId id="3104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5"/>
            <p14:sldId id="3028"/>
            <p14:sldId id="3076"/>
            <p14:sldId id="3077"/>
            <p14:sldId id="3078"/>
            <p14:sldId id="3079"/>
            <p14:sldId id="2394"/>
            <p14:sldId id="2959"/>
            <p14:sldId id="3090"/>
            <p14:sldId id="3081"/>
            <p14:sldId id="3082"/>
            <p14:sldId id="3097"/>
            <p14:sldId id="3092"/>
            <p14:sldId id="3099"/>
            <p14:sldId id="3093"/>
            <p14:sldId id="300"/>
            <p14:sldId id="965"/>
            <p14:sldId id="3100"/>
            <p14:sldId id="3104"/>
          </p14:sldIdLst>
        </p14:section>
        <p14:section name="Раздел без заголовка" id="{AC9334F8-F988-4E78-9E68-3A8F16322EC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3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C795F"/>
    <a:srgbClr val="2F3242"/>
    <a:srgbClr val="C6109F"/>
    <a:srgbClr val="FF99FF"/>
    <a:srgbClr val="FFFF00"/>
    <a:srgbClr val="56B3DC"/>
    <a:srgbClr val="53AFDB"/>
    <a:srgbClr val="FF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112" d="100"/>
          <a:sy n="112" d="100"/>
        </p:scale>
        <p:origin x="28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11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15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emf"/><Relationship Id="rId1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</a:t>
            </a:r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35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412928" y="200864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Множення і ділення в межах 1000. Усне множення і ділення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7" y="1883468"/>
            <a:ext cx="46025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Залежність між діленим, дільником і часткою. Розв'язування задач</a:t>
            </a:r>
            <a:endParaRPr lang="uk-UA" sz="277800" b="1" dirty="0">
              <a:solidFill>
                <a:srgbClr val="2F3242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EF53C0-6AC3-4F11-95FB-4CE07C9F9C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1"/>
          <a:stretch/>
        </p:blipFill>
        <p:spPr>
          <a:xfrm>
            <a:off x="8057211" y="981279"/>
            <a:ext cx="3821816" cy="542650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Запам’ятай!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97E7BD-D57F-4752-AEAA-D0EFE40A7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47" y="1362178"/>
            <a:ext cx="11290852" cy="51186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F1B30F-E904-4E31-9355-1E5CD7F2E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026" y="1639956"/>
            <a:ext cx="1972865" cy="4465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D9B812-2CDC-46BE-9C63-723488839EFB}"/>
              </a:ext>
            </a:extLst>
          </p:cNvPr>
          <p:cNvSpPr txBox="1"/>
          <p:nvPr/>
        </p:nvSpPr>
        <p:spPr>
          <a:xfrm>
            <a:off x="820331" y="1536174"/>
            <a:ext cx="84117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</a:rPr>
              <a:t>Якщо ділене </a:t>
            </a:r>
          </a:p>
          <a:p>
            <a:pPr algn="ctr"/>
            <a:endParaRPr lang="uk-UA" sz="4800" b="1" dirty="0">
              <a:solidFill>
                <a:schemeClr val="bg1"/>
              </a:solidFill>
            </a:endParaRPr>
          </a:p>
          <a:p>
            <a:pPr algn="ctr"/>
            <a:r>
              <a:rPr lang="uk-UA" sz="4800" b="1" dirty="0">
                <a:solidFill>
                  <a:schemeClr val="bg1"/>
                </a:solidFill>
              </a:rPr>
              <a:t>у кілька разів за незмінного дільника, то частка </a:t>
            </a:r>
          </a:p>
          <a:p>
            <a:pPr algn="ctr"/>
            <a:endParaRPr lang="uk-UA" sz="4800" b="1" dirty="0">
              <a:solidFill>
                <a:schemeClr val="bg1"/>
              </a:solidFill>
            </a:endParaRPr>
          </a:p>
          <a:p>
            <a:pPr algn="ctr"/>
            <a:r>
              <a:rPr lang="uk-UA" sz="4800" b="1" dirty="0">
                <a:solidFill>
                  <a:schemeClr val="bg1"/>
                </a:solidFill>
              </a:rPr>
              <a:t>у стільки само разів.</a:t>
            </a:r>
          </a:p>
        </p:txBody>
      </p:sp>
      <p:cxnSp>
        <p:nvCxnSpPr>
          <p:cNvPr id="10" name="Пряма сполучна лінія 9">
            <a:extLst>
              <a:ext uri="{FF2B5EF4-FFF2-40B4-BE49-F238E27FC236}">
                <a16:creationId xmlns:a16="http://schemas.microsoft.com/office/drawing/2014/main" id="{BEFDB8F3-C750-480D-8CDF-0335DBB7510D}"/>
              </a:ext>
            </a:extLst>
          </p:cNvPr>
          <p:cNvCxnSpPr/>
          <p:nvPr/>
        </p:nvCxnSpPr>
        <p:spPr>
          <a:xfrm>
            <a:off x="2958894" y="2812773"/>
            <a:ext cx="41575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2FBA18-E599-4450-8269-9871FEEA51FB}"/>
              </a:ext>
            </a:extLst>
          </p:cNvPr>
          <p:cNvSpPr txBox="1"/>
          <p:nvPr/>
        </p:nvSpPr>
        <p:spPr>
          <a:xfrm>
            <a:off x="3814357" y="2166442"/>
            <a:ext cx="2484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rgbClr val="FF5050"/>
                </a:solidFill>
              </a:rPr>
              <a:t>збільшити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8686D4-A458-43BA-82B0-032850404CA1}"/>
              </a:ext>
            </a:extLst>
          </p:cNvPr>
          <p:cNvSpPr txBox="1"/>
          <p:nvPr/>
        </p:nvSpPr>
        <p:spPr>
          <a:xfrm>
            <a:off x="3851872" y="2699320"/>
            <a:ext cx="2484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rgbClr val="FFFF00"/>
                </a:solidFill>
              </a:rPr>
              <a:t>зменшити</a:t>
            </a:r>
          </a:p>
        </p:txBody>
      </p:sp>
      <p:cxnSp>
        <p:nvCxnSpPr>
          <p:cNvPr id="22" name="Пряма сполучна лінія 21">
            <a:extLst>
              <a:ext uri="{FF2B5EF4-FFF2-40B4-BE49-F238E27FC236}">
                <a16:creationId xmlns:a16="http://schemas.microsoft.com/office/drawing/2014/main" id="{E2EAFBE1-4B4E-4566-960F-1DA64DF5B631}"/>
              </a:ext>
            </a:extLst>
          </p:cNvPr>
          <p:cNvCxnSpPr/>
          <p:nvPr/>
        </p:nvCxnSpPr>
        <p:spPr>
          <a:xfrm>
            <a:off x="2958894" y="4923496"/>
            <a:ext cx="41575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DF177E-5205-4BE2-9523-4EED93965345}"/>
              </a:ext>
            </a:extLst>
          </p:cNvPr>
          <p:cNvSpPr txBox="1"/>
          <p:nvPr/>
        </p:nvSpPr>
        <p:spPr>
          <a:xfrm>
            <a:off x="3726863" y="4277164"/>
            <a:ext cx="310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rgbClr val="FF5050"/>
                </a:solidFill>
              </a:rPr>
              <a:t>збільшиться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342919-DA85-4188-A23D-50B0EB468610}"/>
              </a:ext>
            </a:extLst>
          </p:cNvPr>
          <p:cNvSpPr txBox="1"/>
          <p:nvPr/>
        </p:nvSpPr>
        <p:spPr>
          <a:xfrm>
            <a:off x="3738325" y="4849491"/>
            <a:ext cx="316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rgbClr val="FFFF00"/>
                </a:solidFill>
              </a:rPr>
              <a:t>зменшиться</a:t>
            </a:r>
          </a:p>
        </p:txBody>
      </p:sp>
    </p:spTree>
    <p:extLst>
      <p:ext uri="{BB962C8B-B14F-4D97-AF65-F5344CB8AC3E}">
        <p14:creationId xmlns:p14="http://schemas.microsoft.com/office/powerpoint/2010/main" val="210515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128072E0-5A4B-471B-810C-67381978E6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56" r="53254" b="18654"/>
          <a:stretch/>
        </p:blipFill>
        <p:spPr>
          <a:xfrm>
            <a:off x="116719" y="2703443"/>
            <a:ext cx="3040815" cy="399545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id="{0AFD2F25-BAA3-4A4B-ACF6-AEA489C41700}"/>
              </a:ext>
            </a:extLst>
          </p:cNvPr>
          <p:cNvSpPr/>
          <p:nvPr/>
        </p:nvSpPr>
        <p:spPr>
          <a:xfrm>
            <a:off x="3387231" y="468348"/>
            <a:ext cx="8522549" cy="96288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Порівняй вирази у кожному стовпчику. Знайди значення виразів нижнього рядка, використовуючи значення відповідних виразів верхнього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AC6125E0-F372-4A5D-8F22-498CBAC395B1}"/>
              </a:ext>
            </a:extLst>
          </p:cNvPr>
          <p:cNvSpPr/>
          <p:nvPr/>
        </p:nvSpPr>
        <p:spPr>
          <a:xfrm>
            <a:off x="3032587" y="1678306"/>
            <a:ext cx="4046022" cy="1775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E773F1A9-0E63-4340-8496-7C990652DA47}"/>
              </a:ext>
            </a:extLst>
          </p:cNvPr>
          <p:cNvSpPr/>
          <p:nvPr/>
        </p:nvSpPr>
        <p:spPr>
          <a:xfrm>
            <a:off x="3357769" y="1916610"/>
            <a:ext cx="2003012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36:3=</a:t>
            </a:r>
          </a:p>
        </p:txBody>
      </p: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E764F8E6-69D8-449C-9023-59D47BD0D60C}"/>
              </a:ext>
            </a:extLst>
          </p:cNvPr>
          <p:cNvSpPr/>
          <p:nvPr/>
        </p:nvSpPr>
        <p:spPr>
          <a:xfrm>
            <a:off x="5188505" y="1916610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12</a:t>
            </a:r>
          </a:p>
        </p:txBody>
      </p:sp>
      <p:sp>
        <p:nvSpPr>
          <p:cNvPr id="31" name="Скругленный прямоугольник 24">
            <a:extLst>
              <a:ext uri="{FF2B5EF4-FFF2-40B4-BE49-F238E27FC236}">
                <a16:creationId xmlns:a16="http://schemas.microsoft.com/office/drawing/2014/main" id="{934DF0E1-A61B-4A46-B33C-9EBB0B0677FD}"/>
              </a:ext>
            </a:extLst>
          </p:cNvPr>
          <p:cNvSpPr/>
          <p:nvPr/>
        </p:nvSpPr>
        <p:spPr>
          <a:xfrm>
            <a:off x="3357769" y="2626008"/>
            <a:ext cx="1931798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360:3=</a:t>
            </a:r>
          </a:p>
        </p:txBody>
      </p:sp>
      <p:sp>
        <p:nvSpPr>
          <p:cNvPr id="32" name="Скругленный прямоугольник 24">
            <a:extLst>
              <a:ext uri="{FF2B5EF4-FFF2-40B4-BE49-F238E27FC236}">
                <a16:creationId xmlns:a16="http://schemas.microsoft.com/office/drawing/2014/main" id="{3D2A2844-BF50-4F91-BA5C-26B007CD8CF9}"/>
              </a:ext>
            </a:extLst>
          </p:cNvPr>
          <p:cNvSpPr/>
          <p:nvPr/>
        </p:nvSpPr>
        <p:spPr>
          <a:xfrm>
            <a:off x="5249812" y="2626008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120</a:t>
            </a:r>
          </a:p>
        </p:txBody>
      </p:sp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04D769F7-8716-4EEF-B33F-ABD1C10BCEE5}"/>
              </a:ext>
            </a:extLst>
          </p:cNvPr>
          <p:cNvSpPr/>
          <p:nvPr/>
        </p:nvSpPr>
        <p:spPr>
          <a:xfrm>
            <a:off x="7733796" y="1678306"/>
            <a:ext cx="4046022" cy="1775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89521500-4FCA-4495-BEB4-F7762B24787F}"/>
              </a:ext>
            </a:extLst>
          </p:cNvPr>
          <p:cNvSpPr/>
          <p:nvPr/>
        </p:nvSpPr>
        <p:spPr>
          <a:xfrm>
            <a:off x="8058978" y="1916610"/>
            <a:ext cx="2003012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72:8=</a:t>
            </a:r>
          </a:p>
        </p:txBody>
      </p:sp>
      <p:sp>
        <p:nvSpPr>
          <p:cNvPr id="36" name="Скругленный прямоугольник 24">
            <a:extLst>
              <a:ext uri="{FF2B5EF4-FFF2-40B4-BE49-F238E27FC236}">
                <a16:creationId xmlns:a16="http://schemas.microsoft.com/office/drawing/2014/main" id="{86A33804-D391-4E40-B6AD-16A23BC789AB}"/>
              </a:ext>
            </a:extLst>
          </p:cNvPr>
          <p:cNvSpPr/>
          <p:nvPr/>
        </p:nvSpPr>
        <p:spPr>
          <a:xfrm>
            <a:off x="9889714" y="1916610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9</a:t>
            </a:r>
          </a:p>
        </p:txBody>
      </p:sp>
      <p:sp>
        <p:nvSpPr>
          <p:cNvPr id="37" name="Скругленный прямоугольник 24">
            <a:extLst>
              <a:ext uri="{FF2B5EF4-FFF2-40B4-BE49-F238E27FC236}">
                <a16:creationId xmlns:a16="http://schemas.microsoft.com/office/drawing/2014/main" id="{F7733394-DF6F-4E85-A693-A6A2B51CC7B2}"/>
              </a:ext>
            </a:extLst>
          </p:cNvPr>
          <p:cNvSpPr/>
          <p:nvPr/>
        </p:nvSpPr>
        <p:spPr>
          <a:xfrm>
            <a:off x="8058978" y="2626008"/>
            <a:ext cx="1931798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720:8=</a:t>
            </a:r>
          </a:p>
        </p:txBody>
      </p:sp>
      <p:sp>
        <p:nvSpPr>
          <p:cNvPr id="38" name="Скругленный прямоугольник 24">
            <a:extLst>
              <a:ext uri="{FF2B5EF4-FFF2-40B4-BE49-F238E27FC236}">
                <a16:creationId xmlns:a16="http://schemas.microsoft.com/office/drawing/2014/main" id="{0854C512-94B0-4316-8D8B-833407E8885A}"/>
              </a:ext>
            </a:extLst>
          </p:cNvPr>
          <p:cNvSpPr/>
          <p:nvPr/>
        </p:nvSpPr>
        <p:spPr>
          <a:xfrm>
            <a:off x="9951021" y="2626008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90</a:t>
            </a:r>
          </a:p>
        </p:txBody>
      </p:sp>
      <p:sp>
        <p:nvSpPr>
          <p:cNvPr id="39" name="Скругленный прямоугольник 24">
            <a:extLst>
              <a:ext uri="{FF2B5EF4-FFF2-40B4-BE49-F238E27FC236}">
                <a16:creationId xmlns:a16="http://schemas.microsoft.com/office/drawing/2014/main" id="{EB8D16BD-E243-4395-A4D9-DED47C8EF804}"/>
              </a:ext>
            </a:extLst>
          </p:cNvPr>
          <p:cNvSpPr/>
          <p:nvPr/>
        </p:nvSpPr>
        <p:spPr>
          <a:xfrm>
            <a:off x="3032587" y="4005622"/>
            <a:ext cx="4046022" cy="1775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40" name="Скругленный прямоугольник 24">
            <a:extLst>
              <a:ext uri="{FF2B5EF4-FFF2-40B4-BE49-F238E27FC236}">
                <a16:creationId xmlns:a16="http://schemas.microsoft.com/office/drawing/2014/main" id="{42F759BB-1DC1-45CD-B41B-2396A1D178CA}"/>
              </a:ext>
            </a:extLst>
          </p:cNvPr>
          <p:cNvSpPr/>
          <p:nvPr/>
        </p:nvSpPr>
        <p:spPr>
          <a:xfrm>
            <a:off x="3357769" y="4243926"/>
            <a:ext cx="2003012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96:16=</a:t>
            </a:r>
          </a:p>
        </p:txBody>
      </p:sp>
      <p:sp>
        <p:nvSpPr>
          <p:cNvPr id="41" name="Скругленный прямоугольник 24">
            <a:extLst>
              <a:ext uri="{FF2B5EF4-FFF2-40B4-BE49-F238E27FC236}">
                <a16:creationId xmlns:a16="http://schemas.microsoft.com/office/drawing/2014/main" id="{73F7E984-9935-4FA5-91B3-E3A615D71D3A}"/>
              </a:ext>
            </a:extLst>
          </p:cNvPr>
          <p:cNvSpPr/>
          <p:nvPr/>
        </p:nvSpPr>
        <p:spPr>
          <a:xfrm>
            <a:off x="5188505" y="4243926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42" name="Скругленный прямоугольник 24">
            <a:extLst>
              <a:ext uri="{FF2B5EF4-FFF2-40B4-BE49-F238E27FC236}">
                <a16:creationId xmlns:a16="http://schemas.microsoft.com/office/drawing/2014/main" id="{4690D4E5-4BA1-4922-BC85-AE10EE9D6E0D}"/>
              </a:ext>
            </a:extLst>
          </p:cNvPr>
          <p:cNvSpPr/>
          <p:nvPr/>
        </p:nvSpPr>
        <p:spPr>
          <a:xfrm>
            <a:off x="3357769" y="4953324"/>
            <a:ext cx="1931798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960:16=</a:t>
            </a:r>
          </a:p>
        </p:txBody>
      </p:sp>
      <p:sp>
        <p:nvSpPr>
          <p:cNvPr id="43" name="Скругленный прямоугольник 24">
            <a:extLst>
              <a:ext uri="{FF2B5EF4-FFF2-40B4-BE49-F238E27FC236}">
                <a16:creationId xmlns:a16="http://schemas.microsoft.com/office/drawing/2014/main" id="{DB5AD813-5E0A-4B49-ABEE-A7FD89875DE0}"/>
              </a:ext>
            </a:extLst>
          </p:cNvPr>
          <p:cNvSpPr/>
          <p:nvPr/>
        </p:nvSpPr>
        <p:spPr>
          <a:xfrm>
            <a:off x="5249812" y="4953324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60</a:t>
            </a:r>
          </a:p>
        </p:txBody>
      </p:sp>
      <p:sp>
        <p:nvSpPr>
          <p:cNvPr id="44" name="Скругленный прямоугольник 24">
            <a:extLst>
              <a:ext uri="{FF2B5EF4-FFF2-40B4-BE49-F238E27FC236}">
                <a16:creationId xmlns:a16="http://schemas.microsoft.com/office/drawing/2014/main" id="{E2AEEC8E-AB35-4061-A058-16AEF49F2041}"/>
              </a:ext>
            </a:extLst>
          </p:cNvPr>
          <p:cNvSpPr/>
          <p:nvPr/>
        </p:nvSpPr>
        <p:spPr>
          <a:xfrm>
            <a:off x="7733796" y="4005622"/>
            <a:ext cx="4046022" cy="1775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45" name="Скругленный прямоугольник 24">
            <a:extLst>
              <a:ext uri="{FF2B5EF4-FFF2-40B4-BE49-F238E27FC236}">
                <a16:creationId xmlns:a16="http://schemas.microsoft.com/office/drawing/2014/main" id="{497B1EB5-5D49-4E2B-AC18-1E5AA137006A}"/>
              </a:ext>
            </a:extLst>
          </p:cNvPr>
          <p:cNvSpPr/>
          <p:nvPr/>
        </p:nvSpPr>
        <p:spPr>
          <a:xfrm>
            <a:off x="8058978" y="4243926"/>
            <a:ext cx="2003012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75:25=</a:t>
            </a:r>
          </a:p>
        </p:txBody>
      </p:sp>
      <p:sp>
        <p:nvSpPr>
          <p:cNvPr id="46" name="Скругленный прямоугольник 24">
            <a:extLst>
              <a:ext uri="{FF2B5EF4-FFF2-40B4-BE49-F238E27FC236}">
                <a16:creationId xmlns:a16="http://schemas.microsoft.com/office/drawing/2014/main" id="{4EB505BC-6972-487B-ADCC-8913EFB28D7D}"/>
              </a:ext>
            </a:extLst>
          </p:cNvPr>
          <p:cNvSpPr/>
          <p:nvPr/>
        </p:nvSpPr>
        <p:spPr>
          <a:xfrm>
            <a:off x="9889714" y="4243926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7" name="Скругленный прямоугольник 24">
            <a:extLst>
              <a:ext uri="{FF2B5EF4-FFF2-40B4-BE49-F238E27FC236}">
                <a16:creationId xmlns:a16="http://schemas.microsoft.com/office/drawing/2014/main" id="{08D948CF-0C43-4245-B362-06DD6205A3B9}"/>
              </a:ext>
            </a:extLst>
          </p:cNvPr>
          <p:cNvSpPr/>
          <p:nvPr/>
        </p:nvSpPr>
        <p:spPr>
          <a:xfrm>
            <a:off x="8058978" y="4953324"/>
            <a:ext cx="1931798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750:25=</a:t>
            </a:r>
          </a:p>
        </p:txBody>
      </p:sp>
      <p:sp>
        <p:nvSpPr>
          <p:cNvPr id="48" name="Скругленный прямоугольник 24">
            <a:extLst>
              <a:ext uri="{FF2B5EF4-FFF2-40B4-BE49-F238E27FC236}">
                <a16:creationId xmlns:a16="http://schemas.microsoft.com/office/drawing/2014/main" id="{A5A49519-25D6-4DB4-99C4-1CC74CD13B9A}"/>
              </a:ext>
            </a:extLst>
          </p:cNvPr>
          <p:cNvSpPr/>
          <p:nvPr/>
        </p:nvSpPr>
        <p:spPr>
          <a:xfrm>
            <a:off x="9951021" y="4953324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9459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411892-D2AF-486C-BB23-D7FFFD19F0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6" t="5508" r="9043" b="12029"/>
          <a:stretch/>
        </p:blipFill>
        <p:spPr>
          <a:xfrm>
            <a:off x="344458" y="1297375"/>
            <a:ext cx="2143380" cy="255677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B2B28E87-523A-485B-B41B-1C18701D17B6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16" name="Скругленный прямоугольник 41">
            <a:extLst>
              <a:ext uri="{FF2B5EF4-FFF2-40B4-BE49-F238E27FC236}">
                <a16:creationId xmlns:a16="http://schemas.microsoft.com/office/drawing/2014/main" id="{3B73D2A8-56E4-484D-BAC9-E23677480DFD}"/>
              </a:ext>
            </a:extLst>
          </p:cNvPr>
          <p:cNvSpPr/>
          <p:nvPr/>
        </p:nvSpPr>
        <p:spPr>
          <a:xfrm>
            <a:off x="2230930" y="1297375"/>
            <a:ext cx="9262016" cy="5272390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Всього - 60 </a:t>
            </a:r>
            <a:r>
              <a:rPr lang="uk-UA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</a:t>
            </a:r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шпагах і рапірах 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 </a:t>
            </a:r>
            <a:r>
              <a:rPr lang="uk-UA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</a:t>
            </a:r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</a:t>
            </a:r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рапірах і шаблях </a:t>
            </a:r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34 </a:t>
            </a:r>
            <a:r>
              <a:rPr lang="uk-UA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</a:t>
            </a:r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Скільки 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спортсменів взяло участь окремо в кожному виді </a:t>
            </a:r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змагань:</a:t>
            </a:r>
          </a:p>
          <a:p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шпагах - ? </a:t>
            </a:r>
            <a:r>
              <a:rPr lang="uk-UA" sz="3600" b="1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</a:t>
            </a:r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рапірах - ? </a:t>
            </a:r>
            <a:r>
              <a:rPr lang="uk-UA" sz="3600" b="1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</a:t>
            </a:r>
            <a:r>
              <a:rPr lang="uk-UA" sz="3600" b="1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шаблях - ? </a:t>
            </a:r>
            <a:r>
              <a:rPr lang="uk-UA" sz="3600" b="1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</a:t>
            </a:r>
            <a:r>
              <a:rPr lang="uk-UA" sz="3600" b="1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uk-UA" sz="36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993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B2B28E87-523A-485B-B41B-1C18701D17B6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E5E5A10-ABFC-4D4C-B95B-EBA8CF3566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994737"/>
            <a:ext cx="8255272" cy="51727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B7B3215-DB19-4171-9FA3-B411F6FC3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932761"/>
            <a:ext cx="2339711" cy="119474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1F170AC-0394-4420-8BAE-E72A6522AC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6" r="44912"/>
          <a:stretch/>
        </p:blipFill>
        <p:spPr>
          <a:xfrm>
            <a:off x="9010313" y="1213260"/>
            <a:ext cx="443631" cy="6081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9F67079-6BE2-4847-B6C5-394B395290AC}"/>
              </a:ext>
            </a:extLst>
          </p:cNvPr>
          <p:cNvSpPr txBox="1"/>
          <p:nvPr/>
        </p:nvSpPr>
        <p:spPr>
          <a:xfrm>
            <a:off x="3810130" y="183511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2814863-9A96-4814-AB48-473CFDFC57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34" t="3628" r="32784" b="-3628"/>
          <a:stretch/>
        </p:blipFill>
        <p:spPr>
          <a:xfrm>
            <a:off x="4194694" y="1837747"/>
            <a:ext cx="443631" cy="6081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E96D290-8828-4291-B157-AC473F3A7BD5}"/>
              </a:ext>
            </a:extLst>
          </p:cNvPr>
          <p:cNvSpPr txBox="1"/>
          <p:nvPr/>
        </p:nvSpPr>
        <p:spPr>
          <a:xfrm>
            <a:off x="5621565" y="183171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CAA4E2-56C7-44EA-9C20-4DCCE637ADAF}"/>
              </a:ext>
            </a:extLst>
          </p:cNvPr>
          <p:cNvSpPr txBox="1"/>
          <p:nvPr/>
        </p:nvSpPr>
        <p:spPr>
          <a:xfrm>
            <a:off x="6548447" y="1849843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uk-UA" sz="3200" dirty="0" err="1">
                <a:latin typeface="Monotype Corsiva" panose="03010101010201010101" pitchFamily="66" charset="0"/>
              </a:rPr>
              <a:t>сп</a:t>
            </a:r>
            <a:r>
              <a:rPr lang="uk-UA" sz="3200" dirty="0">
                <a:latin typeface="Monotype Corsiva" panose="03010101010201010101" pitchFamily="66" charset="0"/>
              </a:rPr>
              <a:t>.) – на </a:t>
            </a:r>
            <a:r>
              <a:rPr lang="uk-UA" sz="3200" dirty="0" smtClean="0">
                <a:latin typeface="Monotype Corsiva" panose="03010101010201010101" pitchFamily="66" charset="0"/>
              </a:rPr>
              <a:t>шаблях.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D52D4B-7265-403A-A7C2-0D10B2699140}"/>
              </a:ext>
            </a:extLst>
          </p:cNvPr>
          <p:cNvSpPr txBox="1"/>
          <p:nvPr/>
        </p:nvSpPr>
        <p:spPr>
          <a:xfrm>
            <a:off x="4795263" y="178179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4381DAA-78A9-4C90-A151-0D6E97294C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r="89770"/>
          <a:stretch/>
        </p:blipFill>
        <p:spPr>
          <a:xfrm>
            <a:off x="4474795" y="1812693"/>
            <a:ext cx="363808" cy="6081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3B5A7EE2-3E22-477D-87E6-C15AEDD874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1" r="80217"/>
          <a:stretch/>
        </p:blipFill>
        <p:spPr>
          <a:xfrm>
            <a:off x="9359195" y="1213260"/>
            <a:ext cx="443631" cy="60810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814CF9E-DA4D-4885-A4EE-0C3003C16D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0" r="74202"/>
          <a:stretch/>
        </p:blipFill>
        <p:spPr>
          <a:xfrm>
            <a:off x="9655690" y="1213260"/>
            <a:ext cx="299325" cy="60810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EE5D068-78F9-40C2-8370-8354BFBCE5E8}"/>
              </a:ext>
            </a:extLst>
          </p:cNvPr>
          <p:cNvSpPr txBox="1"/>
          <p:nvPr/>
        </p:nvSpPr>
        <p:spPr>
          <a:xfrm>
            <a:off x="3810130" y="2441526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89A3AB-B43D-424D-ADA1-9A6CFFBBE2DD}"/>
              </a:ext>
            </a:extLst>
          </p:cNvPr>
          <p:cNvSpPr txBox="1"/>
          <p:nvPr/>
        </p:nvSpPr>
        <p:spPr>
          <a:xfrm>
            <a:off x="6589479" y="2427418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uk-UA" sz="3200" dirty="0" err="1">
                <a:latin typeface="Monotype Corsiva" panose="03010101010201010101" pitchFamily="66" charset="0"/>
              </a:rPr>
              <a:t>сп</a:t>
            </a:r>
            <a:r>
              <a:rPr lang="uk-UA" sz="3200" dirty="0">
                <a:latin typeface="Monotype Corsiva" panose="03010101010201010101" pitchFamily="66" charset="0"/>
              </a:rPr>
              <a:t>.) – на </a:t>
            </a:r>
            <a:r>
              <a:rPr lang="uk-UA" sz="3200" dirty="0" smtClean="0">
                <a:latin typeface="Monotype Corsiva" panose="03010101010201010101" pitchFamily="66" charset="0"/>
              </a:rPr>
              <a:t>рапірах.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72414C-60C7-4CD8-90C7-68BE41A83132}"/>
              </a:ext>
            </a:extLst>
          </p:cNvPr>
          <p:cNvSpPr txBox="1"/>
          <p:nvPr/>
        </p:nvSpPr>
        <p:spPr>
          <a:xfrm>
            <a:off x="3810130" y="3038682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DA6E01-C51E-4F72-ADF7-5D2C95E34217}"/>
              </a:ext>
            </a:extLst>
          </p:cNvPr>
          <p:cNvSpPr txBox="1"/>
          <p:nvPr/>
        </p:nvSpPr>
        <p:spPr>
          <a:xfrm>
            <a:off x="4766648" y="239652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6C8B9C4D-05A6-40E0-8ACC-A694176A99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1" t="3628" r="53677" b="-3628"/>
          <a:stretch/>
        </p:blipFill>
        <p:spPr>
          <a:xfrm>
            <a:off x="5107893" y="1846607"/>
            <a:ext cx="443631" cy="60810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2968CAEF-872C-4614-BE28-75A4E37AB4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61" r="34435"/>
          <a:stretch/>
        </p:blipFill>
        <p:spPr>
          <a:xfrm>
            <a:off x="5408591" y="1832236"/>
            <a:ext cx="363808" cy="6081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1554E989-2483-429C-8F32-1116145996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1" t="3628" r="53677" b="-3628"/>
          <a:stretch/>
        </p:blipFill>
        <p:spPr>
          <a:xfrm>
            <a:off x="5407264" y="2429862"/>
            <a:ext cx="443631" cy="60810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8761ACA-9D45-4018-975D-FDD4E15DB182}"/>
              </a:ext>
            </a:extLst>
          </p:cNvPr>
          <p:cNvSpPr txBox="1"/>
          <p:nvPr/>
        </p:nvSpPr>
        <p:spPr>
          <a:xfrm>
            <a:off x="5652635" y="243386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E09F1151-7F57-48B3-997C-0CCA045635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8" t="1341" r="72970" b="-1341"/>
          <a:stretch/>
        </p:blipFill>
        <p:spPr>
          <a:xfrm>
            <a:off x="5980020" y="2423734"/>
            <a:ext cx="443631" cy="60810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B16C333-0254-4BBC-989E-1C35D72B7C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r="89770"/>
          <a:stretch/>
        </p:blipFill>
        <p:spPr>
          <a:xfrm>
            <a:off x="6325930" y="2418645"/>
            <a:ext cx="363808" cy="60810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2A27534-B7C4-4164-BB6A-CDDDD21A2E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4" r="64294"/>
          <a:stretch/>
        </p:blipFill>
        <p:spPr>
          <a:xfrm>
            <a:off x="4209717" y="2419894"/>
            <a:ext cx="443631" cy="60810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F3829B5-2626-4B5C-97E3-C412FDD2F4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3" r="79705"/>
          <a:stretch/>
        </p:blipFill>
        <p:spPr>
          <a:xfrm>
            <a:off x="6027261" y="1815066"/>
            <a:ext cx="443631" cy="6081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3D814C02-2991-4F8A-87BD-1B99C8C0FC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1" t="3628" r="53677" b="-3628"/>
          <a:stretch/>
        </p:blipFill>
        <p:spPr>
          <a:xfrm>
            <a:off x="6300523" y="1846607"/>
            <a:ext cx="443631" cy="608101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C232C846-06D4-4F05-A254-8448CCAE57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1" t="3628" r="53677" b="-3628"/>
          <a:stretch/>
        </p:blipFill>
        <p:spPr>
          <a:xfrm>
            <a:off x="4511304" y="2443055"/>
            <a:ext cx="443631" cy="608101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9F2D9928-AD89-4A35-9890-379BB2539A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3" r="79705"/>
          <a:stretch/>
        </p:blipFill>
        <p:spPr>
          <a:xfrm>
            <a:off x="5126068" y="2411904"/>
            <a:ext cx="443631" cy="608101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9A5AB2B0-7199-4453-B992-C76823A294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57" r="53161"/>
          <a:stretch/>
        </p:blipFill>
        <p:spPr>
          <a:xfrm>
            <a:off x="4209717" y="3018013"/>
            <a:ext cx="443631" cy="608101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444B370-595A-4FF3-8375-78EB31FA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0" t="3628" r="32838" b="-3628"/>
          <a:stretch/>
        </p:blipFill>
        <p:spPr>
          <a:xfrm>
            <a:off x="4511304" y="3041174"/>
            <a:ext cx="443631" cy="60810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1E6754B-A464-41FA-A2A1-01EACA360964}"/>
              </a:ext>
            </a:extLst>
          </p:cNvPr>
          <p:cNvSpPr txBox="1"/>
          <p:nvPr/>
        </p:nvSpPr>
        <p:spPr>
          <a:xfrm>
            <a:off x="4786653" y="2992770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EFC1C30E-524D-4E70-BF81-87FEBDA8E9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8" t="1341" r="72970" b="-1341"/>
          <a:stretch/>
        </p:blipFill>
        <p:spPr>
          <a:xfrm>
            <a:off x="5076026" y="3020769"/>
            <a:ext cx="443631" cy="60810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A41133C3-9C98-4421-AC8E-38543C1DF6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r="89770"/>
          <a:stretch/>
        </p:blipFill>
        <p:spPr>
          <a:xfrm>
            <a:off x="5421936" y="3015680"/>
            <a:ext cx="363808" cy="60810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0CC515A-971C-470A-8626-467BE62A6DC7}"/>
              </a:ext>
            </a:extLst>
          </p:cNvPr>
          <p:cNvSpPr txBox="1"/>
          <p:nvPr/>
        </p:nvSpPr>
        <p:spPr>
          <a:xfrm>
            <a:off x="5621565" y="305081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27524D23-DADA-4B24-8AF7-C50A9F6D99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8" t="1341" r="72970" b="-1341"/>
          <a:stretch/>
        </p:blipFill>
        <p:spPr>
          <a:xfrm>
            <a:off x="5963307" y="3020769"/>
            <a:ext cx="443631" cy="608101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0D37E3FA-10AE-4AD3-8563-EDF8B24F72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0" t="3628" r="32838" b="-3628"/>
          <a:stretch/>
        </p:blipFill>
        <p:spPr>
          <a:xfrm>
            <a:off x="6332820" y="3041174"/>
            <a:ext cx="443631" cy="608101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D95A717-D6C7-4780-95A9-D25D093E1E0E}"/>
              </a:ext>
            </a:extLst>
          </p:cNvPr>
          <p:cNvSpPr txBox="1"/>
          <p:nvPr/>
        </p:nvSpPr>
        <p:spPr>
          <a:xfrm>
            <a:off x="6589479" y="3004056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uk-UA" sz="3200" dirty="0" err="1">
                <a:latin typeface="Monotype Corsiva" panose="03010101010201010101" pitchFamily="66" charset="0"/>
              </a:rPr>
              <a:t>сп</a:t>
            </a:r>
            <a:r>
              <a:rPr lang="uk-UA" sz="3200" dirty="0">
                <a:latin typeface="Monotype Corsiva" panose="03010101010201010101" pitchFamily="66" charset="0"/>
              </a:rPr>
              <a:t>.) – на шпагах.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62F8A8-AB68-4FC4-A39D-6F2FB76D9DD5}"/>
              </a:ext>
            </a:extLst>
          </p:cNvPr>
          <p:cNvSpPr txBox="1"/>
          <p:nvPr/>
        </p:nvSpPr>
        <p:spPr>
          <a:xfrm>
            <a:off x="3874456" y="3619778"/>
            <a:ext cx="8201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Відповідь: на шаблях змагалось </a:t>
            </a:r>
            <a:endParaRPr lang="uk-UA" sz="3600" dirty="0" smtClean="0">
              <a:latin typeface="Monotype Corsiva" panose="03010101010201010101" pitchFamily="66" charset="0"/>
            </a:endParaRPr>
          </a:p>
          <a:p>
            <a:r>
              <a:rPr lang="uk-UA" sz="3600" dirty="0" smtClean="0">
                <a:latin typeface="Monotype Corsiva" panose="03010101010201010101" pitchFamily="66" charset="0"/>
              </a:rPr>
              <a:t>14 </a:t>
            </a:r>
            <a:r>
              <a:rPr lang="uk-UA" sz="3600" dirty="0">
                <a:latin typeface="Monotype Corsiva" panose="03010101010201010101" pitchFamily="66" charset="0"/>
              </a:rPr>
              <a:t>спортсменів, на рапірах </a:t>
            </a:r>
            <a:r>
              <a:rPr lang="uk-UA" sz="3600" dirty="0" smtClean="0">
                <a:latin typeface="Monotype Corsiva" panose="03010101010201010101" pitchFamily="66" charset="0"/>
              </a:rPr>
              <a:t>– 20, </a:t>
            </a:r>
            <a:r>
              <a:rPr lang="uk-UA" sz="3600" dirty="0">
                <a:latin typeface="Monotype Corsiva" panose="03010101010201010101" pitchFamily="66" charset="0"/>
              </a:rPr>
              <a:t>на шпагах -  26.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l="18276" t="22776" r="8417" b="7202"/>
          <a:stretch/>
        </p:blipFill>
        <p:spPr>
          <a:xfrm>
            <a:off x="196923" y="4674454"/>
            <a:ext cx="3595088" cy="193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9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  <p:bldP spid="32" grpId="0"/>
      <p:bldP spid="33" grpId="0"/>
      <p:bldP spid="34" grpId="0"/>
      <p:bldP spid="35" grpId="0"/>
      <p:bldP spid="43" grpId="0"/>
      <p:bldP spid="69" grpId="0"/>
      <p:bldP spid="72" grpId="0"/>
      <p:bldP spid="76" grpId="0"/>
      <p:bldP spid="7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олілінія: фігура 32">
            <a:extLst>
              <a:ext uri="{FF2B5EF4-FFF2-40B4-BE49-F238E27FC236}">
                <a16:creationId xmlns:a16="http://schemas.microsoft.com/office/drawing/2014/main" id="{0B21773B-789B-49F8-85B1-D9B6BCA8F366}"/>
              </a:ext>
            </a:extLst>
          </p:cNvPr>
          <p:cNvSpPr/>
          <p:nvPr/>
        </p:nvSpPr>
        <p:spPr>
          <a:xfrm>
            <a:off x="8418443" y="1272198"/>
            <a:ext cx="3091070" cy="357819"/>
          </a:xfrm>
          <a:custGeom>
            <a:avLst/>
            <a:gdLst>
              <a:gd name="connsiteX0" fmla="*/ 0 w 3558209"/>
              <a:gd name="connsiteY0" fmla="*/ 347880 h 357819"/>
              <a:gd name="connsiteX1" fmla="*/ 1620078 w 3558209"/>
              <a:gd name="connsiteY1" fmla="*/ 11 h 357819"/>
              <a:gd name="connsiteX2" fmla="*/ 3558209 w 3558209"/>
              <a:gd name="connsiteY2" fmla="*/ 357819 h 357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8209" h="357819">
                <a:moveTo>
                  <a:pt x="0" y="347880"/>
                </a:moveTo>
                <a:cubicBezTo>
                  <a:pt x="513521" y="173117"/>
                  <a:pt x="1027043" y="-1645"/>
                  <a:pt x="1620078" y="11"/>
                </a:cubicBezTo>
                <a:cubicBezTo>
                  <a:pt x="2213113" y="1667"/>
                  <a:pt x="2885661" y="179743"/>
                  <a:pt x="3558209" y="357819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олілінія: фігура 7">
            <a:extLst>
              <a:ext uri="{FF2B5EF4-FFF2-40B4-BE49-F238E27FC236}">
                <a16:creationId xmlns:a16="http://schemas.microsoft.com/office/drawing/2014/main" id="{92F564B5-EBAF-4058-BD04-5D7D183B580C}"/>
              </a:ext>
            </a:extLst>
          </p:cNvPr>
          <p:cNvSpPr/>
          <p:nvPr/>
        </p:nvSpPr>
        <p:spPr>
          <a:xfrm>
            <a:off x="4810539" y="1272198"/>
            <a:ext cx="3558209" cy="357819"/>
          </a:xfrm>
          <a:custGeom>
            <a:avLst/>
            <a:gdLst>
              <a:gd name="connsiteX0" fmla="*/ 0 w 3558209"/>
              <a:gd name="connsiteY0" fmla="*/ 347880 h 357819"/>
              <a:gd name="connsiteX1" fmla="*/ 1620078 w 3558209"/>
              <a:gd name="connsiteY1" fmla="*/ 11 h 357819"/>
              <a:gd name="connsiteX2" fmla="*/ 3558209 w 3558209"/>
              <a:gd name="connsiteY2" fmla="*/ 357819 h 357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8209" h="357819">
                <a:moveTo>
                  <a:pt x="0" y="347880"/>
                </a:moveTo>
                <a:cubicBezTo>
                  <a:pt x="513521" y="173117"/>
                  <a:pt x="1027043" y="-1645"/>
                  <a:pt x="1620078" y="11"/>
                </a:cubicBezTo>
                <a:cubicBezTo>
                  <a:pt x="2213113" y="1667"/>
                  <a:pt x="2885661" y="179743"/>
                  <a:pt x="3558209" y="357819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53363E5-17AF-4246-B73C-8741CC702F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56" t="10548" r="53254" b="18654"/>
          <a:stretch/>
        </p:blipFill>
        <p:spPr>
          <a:xfrm>
            <a:off x="-100609" y="2117034"/>
            <a:ext cx="4020567" cy="459775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B2B28E87-523A-485B-B41B-1C18701D17B6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і розв’яжи рівняння за схемами.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46E10461-2D79-46DE-B8F0-4B73B4FEA765}"/>
              </a:ext>
            </a:extLst>
          </p:cNvPr>
          <p:cNvSpPr/>
          <p:nvPr/>
        </p:nvSpPr>
        <p:spPr>
          <a:xfrm>
            <a:off x="5421794" y="3279347"/>
            <a:ext cx="5993295" cy="45811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X∙4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=34+30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BC99F91F-69AC-4113-9BEC-CE24D101EAC0}"/>
              </a:ext>
            </a:extLst>
          </p:cNvPr>
          <p:cNvSpPr/>
          <p:nvPr/>
        </p:nvSpPr>
        <p:spPr>
          <a:xfrm>
            <a:off x="5421793" y="3851895"/>
            <a:ext cx="5993295" cy="45811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X∙4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=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64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F019DB49-F01B-41DD-B77B-BFE5BC8C1FDE}"/>
              </a:ext>
            </a:extLst>
          </p:cNvPr>
          <p:cNvSpPr/>
          <p:nvPr/>
        </p:nvSpPr>
        <p:spPr>
          <a:xfrm>
            <a:off x="5421793" y="4924755"/>
            <a:ext cx="5993295" cy="458119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X</a:t>
            </a:r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sym typeface="Wingdings" panose="05000000000000000000" pitchFamily="2" charset="2"/>
              </a:rPr>
              <a:t>=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sym typeface="Wingdings" panose="05000000000000000000" pitchFamily="2" charset="2"/>
              </a:rPr>
              <a:t>16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26" name="Пряма сполучна лінія 25">
            <a:extLst>
              <a:ext uri="{FF2B5EF4-FFF2-40B4-BE49-F238E27FC236}">
                <a16:creationId xmlns:a16="http://schemas.microsoft.com/office/drawing/2014/main" id="{79851D66-58B1-4A7D-B313-972B54D8E258}"/>
              </a:ext>
            </a:extLst>
          </p:cNvPr>
          <p:cNvCxnSpPr>
            <a:cxnSpLocks/>
          </p:cNvCxnSpPr>
          <p:nvPr/>
        </p:nvCxnSpPr>
        <p:spPr>
          <a:xfrm>
            <a:off x="4770782" y="1779104"/>
            <a:ext cx="6758609" cy="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 сполучна лінія 28">
            <a:extLst>
              <a:ext uri="{FF2B5EF4-FFF2-40B4-BE49-F238E27FC236}">
                <a16:creationId xmlns:a16="http://schemas.microsoft.com/office/drawing/2014/main" id="{8688C89F-4AF5-42C8-9B81-3615EBD60CDC}"/>
              </a:ext>
            </a:extLst>
          </p:cNvPr>
          <p:cNvCxnSpPr>
            <a:cxnSpLocks/>
          </p:cNvCxnSpPr>
          <p:nvPr/>
        </p:nvCxnSpPr>
        <p:spPr>
          <a:xfrm flipV="1">
            <a:off x="4770782" y="1664805"/>
            <a:ext cx="0" cy="228598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 сполучна лінія 29">
            <a:extLst>
              <a:ext uri="{FF2B5EF4-FFF2-40B4-BE49-F238E27FC236}">
                <a16:creationId xmlns:a16="http://schemas.microsoft.com/office/drawing/2014/main" id="{790D2928-3065-493F-9565-0C7FAC2A4173}"/>
              </a:ext>
            </a:extLst>
          </p:cNvPr>
          <p:cNvCxnSpPr>
            <a:cxnSpLocks/>
          </p:cNvCxnSpPr>
          <p:nvPr/>
        </p:nvCxnSpPr>
        <p:spPr>
          <a:xfrm flipV="1">
            <a:off x="11509512" y="1664805"/>
            <a:ext cx="0" cy="228598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 сполучна лінія 30">
            <a:extLst>
              <a:ext uri="{FF2B5EF4-FFF2-40B4-BE49-F238E27FC236}">
                <a16:creationId xmlns:a16="http://schemas.microsoft.com/office/drawing/2014/main" id="{FD180F81-4AA1-49B6-9772-B7F8D726021A}"/>
              </a:ext>
            </a:extLst>
          </p:cNvPr>
          <p:cNvCxnSpPr>
            <a:cxnSpLocks/>
          </p:cNvCxnSpPr>
          <p:nvPr/>
        </p:nvCxnSpPr>
        <p:spPr>
          <a:xfrm flipV="1">
            <a:off x="8418442" y="1664805"/>
            <a:ext cx="0" cy="228598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4039B7A7-3A56-44A1-A98F-074EE95A753A}"/>
              </a:ext>
            </a:extLst>
          </p:cNvPr>
          <p:cNvSpPr/>
          <p:nvPr/>
        </p:nvSpPr>
        <p:spPr>
          <a:xfrm>
            <a:off x="6096000" y="1125243"/>
            <a:ext cx="755374" cy="35356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chemeClr val="accent1">
                    <a:lumMod val="50000"/>
                  </a:schemeClr>
                </a:solidFill>
              </a:rPr>
              <a:t>34</a:t>
            </a:r>
          </a:p>
        </p:txBody>
      </p:sp>
      <p:sp>
        <p:nvSpPr>
          <p:cNvPr id="32" name="Прямокутник 31">
            <a:extLst>
              <a:ext uri="{FF2B5EF4-FFF2-40B4-BE49-F238E27FC236}">
                <a16:creationId xmlns:a16="http://schemas.microsoft.com/office/drawing/2014/main" id="{87990AB9-C2BB-45F4-BD29-24A002C3EB21}"/>
              </a:ext>
            </a:extLst>
          </p:cNvPr>
          <p:cNvSpPr/>
          <p:nvPr/>
        </p:nvSpPr>
        <p:spPr>
          <a:xfrm>
            <a:off x="9485244" y="1125243"/>
            <a:ext cx="755374" cy="35356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chemeClr val="accent1">
                    <a:lumMod val="50000"/>
                  </a:schemeClr>
                </a:solidFill>
              </a:rPr>
              <a:t>30</a:t>
            </a:r>
          </a:p>
        </p:txBody>
      </p:sp>
      <p:cxnSp>
        <p:nvCxnSpPr>
          <p:cNvPr id="34" name="Пряма сполучна лінія 33">
            <a:extLst>
              <a:ext uri="{FF2B5EF4-FFF2-40B4-BE49-F238E27FC236}">
                <a16:creationId xmlns:a16="http://schemas.microsoft.com/office/drawing/2014/main" id="{496AA956-FC3F-484D-90CF-918A9E7A00AD}"/>
              </a:ext>
            </a:extLst>
          </p:cNvPr>
          <p:cNvCxnSpPr>
            <a:cxnSpLocks/>
          </p:cNvCxnSpPr>
          <p:nvPr/>
        </p:nvCxnSpPr>
        <p:spPr>
          <a:xfrm>
            <a:off x="4770782" y="2136912"/>
            <a:ext cx="6758609" cy="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 сполучна лінія 34">
            <a:extLst>
              <a:ext uri="{FF2B5EF4-FFF2-40B4-BE49-F238E27FC236}">
                <a16:creationId xmlns:a16="http://schemas.microsoft.com/office/drawing/2014/main" id="{3C269FF5-E974-4241-BAA0-C8C048DAF3EB}"/>
              </a:ext>
            </a:extLst>
          </p:cNvPr>
          <p:cNvCxnSpPr>
            <a:cxnSpLocks/>
          </p:cNvCxnSpPr>
          <p:nvPr/>
        </p:nvCxnSpPr>
        <p:spPr>
          <a:xfrm flipV="1">
            <a:off x="4770782" y="2032552"/>
            <a:ext cx="0" cy="228598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 сполучна лінія 35">
            <a:extLst>
              <a:ext uri="{FF2B5EF4-FFF2-40B4-BE49-F238E27FC236}">
                <a16:creationId xmlns:a16="http://schemas.microsoft.com/office/drawing/2014/main" id="{8354CD29-9CF1-4692-A36F-9019AFBF93C1}"/>
              </a:ext>
            </a:extLst>
          </p:cNvPr>
          <p:cNvCxnSpPr>
            <a:cxnSpLocks/>
          </p:cNvCxnSpPr>
          <p:nvPr/>
        </p:nvCxnSpPr>
        <p:spPr>
          <a:xfrm flipV="1">
            <a:off x="6303118" y="2032552"/>
            <a:ext cx="0" cy="228598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 сполучна лінія 36">
            <a:extLst>
              <a:ext uri="{FF2B5EF4-FFF2-40B4-BE49-F238E27FC236}">
                <a16:creationId xmlns:a16="http://schemas.microsoft.com/office/drawing/2014/main" id="{E542F712-C039-474A-809D-F1F3375BD960}"/>
              </a:ext>
            </a:extLst>
          </p:cNvPr>
          <p:cNvCxnSpPr>
            <a:cxnSpLocks/>
          </p:cNvCxnSpPr>
          <p:nvPr/>
        </p:nvCxnSpPr>
        <p:spPr>
          <a:xfrm flipV="1">
            <a:off x="11529391" y="2032552"/>
            <a:ext cx="0" cy="228598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92B892BB-DE57-41B8-B693-34CE4E96C0BA}"/>
              </a:ext>
            </a:extLst>
          </p:cNvPr>
          <p:cNvSpPr/>
          <p:nvPr/>
        </p:nvSpPr>
        <p:spPr>
          <a:xfrm>
            <a:off x="5170059" y="1940251"/>
            <a:ext cx="755374" cy="353566"/>
          </a:xfrm>
          <a:prstGeom prst="rect">
            <a:avLst/>
          </a:prstGeom>
          <a:solidFill>
            <a:srgbClr val="FC795F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chemeClr val="tx1"/>
                </a:solidFill>
              </a:rPr>
              <a:t>Х</a:t>
            </a:r>
          </a:p>
        </p:txBody>
      </p:sp>
      <p:sp>
        <p:nvSpPr>
          <p:cNvPr id="39" name="Полілінія: фігура 38">
            <a:extLst>
              <a:ext uri="{FF2B5EF4-FFF2-40B4-BE49-F238E27FC236}">
                <a16:creationId xmlns:a16="http://schemas.microsoft.com/office/drawing/2014/main" id="{B88A2516-0BE2-45B5-B64A-E54D6C245689}"/>
              </a:ext>
            </a:extLst>
          </p:cNvPr>
          <p:cNvSpPr/>
          <p:nvPr/>
        </p:nvSpPr>
        <p:spPr>
          <a:xfrm rot="10800000">
            <a:off x="4770781" y="2366232"/>
            <a:ext cx="6738723" cy="285385"/>
          </a:xfrm>
          <a:custGeom>
            <a:avLst/>
            <a:gdLst>
              <a:gd name="connsiteX0" fmla="*/ 0 w 3558209"/>
              <a:gd name="connsiteY0" fmla="*/ 347880 h 357819"/>
              <a:gd name="connsiteX1" fmla="*/ 1620078 w 3558209"/>
              <a:gd name="connsiteY1" fmla="*/ 11 h 357819"/>
              <a:gd name="connsiteX2" fmla="*/ 3558209 w 3558209"/>
              <a:gd name="connsiteY2" fmla="*/ 357819 h 357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8209" h="357819">
                <a:moveTo>
                  <a:pt x="0" y="347880"/>
                </a:moveTo>
                <a:cubicBezTo>
                  <a:pt x="513521" y="173117"/>
                  <a:pt x="1027043" y="-1645"/>
                  <a:pt x="1620078" y="11"/>
                </a:cubicBezTo>
                <a:cubicBezTo>
                  <a:pt x="2213113" y="1667"/>
                  <a:pt x="2885661" y="179743"/>
                  <a:pt x="3558209" y="357819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0" name="Прямокутник 39">
            <a:extLst>
              <a:ext uri="{FF2B5EF4-FFF2-40B4-BE49-F238E27FC236}">
                <a16:creationId xmlns:a16="http://schemas.microsoft.com/office/drawing/2014/main" id="{CE8F2F6F-513C-40E0-BC6C-393E9FC734E8}"/>
              </a:ext>
            </a:extLst>
          </p:cNvPr>
          <p:cNvSpPr/>
          <p:nvPr/>
        </p:nvSpPr>
        <p:spPr>
          <a:xfrm>
            <a:off x="8040755" y="2517785"/>
            <a:ext cx="755374" cy="35356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42" name="Скругленный прямоугольник 24">
            <a:extLst>
              <a:ext uri="{FF2B5EF4-FFF2-40B4-BE49-F238E27FC236}">
                <a16:creationId xmlns:a16="http://schemas.microsoft.com/office/drawing/2014/main" id="{3B661800-B644-4665-901A-E4E9BF06A815}"/>
              </a:ext>
            </a:extLst>
          </p:cNvPr>
          <p:cNvSpPr/>
          <p:nvPr/>
        </p:nvSpPr>
        <p:spPr>
          <a:xfrm>
            <a:off x="5421793" y="5461185"/>
            <a:ext cx="5993295" cy="45811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∙4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=34+30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24">
            <a:extLst>
              <a:ext uri="{FF2B5EF4-FFF2-40B4-BE49-F238E27FC236}">
                <a16:creationId xmlns:a16="http://schemas.microsoft.com/office/drawing/2014/main" id="{9B6AE581-57CC-4004-962B-B28A5FCA4E96}"/>
              </a:ext>
            </a:extLst>
          </p:cNvPr>
          <p:cNvSpPr/>
          <p:nvPr/>
        </p:nvSpPr>
        <p:spPr>
          <a:xfrm>
            <a:off x="5421793" y="6001008"/>
            <a:ext cx="5993295" cy="458119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64=64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4" name="Скругленный прямоугольник 24">
            <a:extLst>
              <a:ext uri="{FF2B5EF4-FFF2-40B4-BE49-F238E27FC236}">
                <a16:creationId xmlns:a16="http://schemas.microsoft.com/office/drawing/2014/main" id="{D51010A2-B6D4-4D6B-ADC0-CE611780E4F3}"/>
              </a:ext>
            </a:extLst>
          </p:cNvPr>
          <p:cNvSpPr/>
          <p:nvPr/>
        </p:nvSpPr>
        <p:spPr>
          <a:xfrm>
            <a:off x="5421793" y="4388325"/>
            <a:ext cx="5993295" cy="45811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X=64:4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2" grpId="0" animBg="1"/>
      <p:bldP spid="42" grpId="0" animBg="1"/>
      <p:bldP spid="43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ілінія: фігура 4">
            <a:extLst>
              <a:ext uri="{FF2B5EF4-FFF2-40B4-BE49-F238E27FC236}">
                <a16:creationId xmlns:a16="http://schemas.microsoft.com/office/drawing/2014/main" id="{18C00BE4-81E9-4293-A82F-CBB8AB1A92D0}"/>
              </a:ext>
            </a:extLst>
          </p:cNvPr>
          <p:cNvSpPr/>
          <p:nvPr/>
        </p:nvSpPr>
        <p:spPr>
          <a:xfrm>
            <a:off x="4749800" y="1206500"/>
            <a:ext cx="3962400" cy="609600"/>
          </a:xfrm>
          <a:custGeom>
            <a:avLst/>
            <a:gdLst>
              <a:gd name="connsiteX0" fmla="*/ 0 w 3962400"/>
              <a:gd name="connsiteY0" fmla="*/ 609600 h 609600"/>
              <a:gd name="connsiteX1" fmla="*/ 2235200 w 3962400"/>
              <a:gd name="connsiteY1" fmla="*/ 0 h 609600"/>
              <a:gd name="connsiteX2" fmla="*/ 3962400 w 3962400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609600">
                <a:moveTo>
                  <a:pt x="0" y="609600"/>
                </a:moveTo>
                <a:cubicBezTo>
                  <a:pt x="787400" y="304800"/>
                  <a:pt x="1574800" y="0"/>
                  <a:pt x="2235200" y="0"/>
                </a:cubicBezTo>
                <a:cubicBezTo>
                  <a:pt x="2895600" y="0"/>
                  <a:pt x="3429000" y="304800"/>
                  <a:pt x="3962400" y="609600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2" name="Полілінія: фігура 51">
            <a:extLst>
              <a:ext uri="{FF2B5EF4-FFF2-40B4-BE49-F238E27FC236}">
                <a16:creationId xmlns:a16="http://schemas.microsoft.com/office/drawing/2014/main" id="{2B5B96A7-58EF-451A-AC4C-52FFB5DEAA58}"/>
              </a:ext>
            </a:extLst>
          </p:cNvPr>
          <p:cNvSpPr/>
          <p:nvPr/>
        </p:nvSpPr>
        <p:spPr>
          <a:xfrm>
            <a:off x="8720482" y="1206500"/>
            <a:ext cx="2714488" cy="603556"/>
          </a:xfrm>
          <a:custGeom>
            <a:avLst/>
            <a:gdLst>
              <a:gd name="connsiteX0" fmla="*/ 0 w 3962400"/>
              <a:gd name="connsiteY0" fmla="*/ 609600 h 609600"/>
              <a:gd name="connsiteX1" fmla="*/ 2235200 w 3962400"/>
              <a:gd name="connsiteY1" fmla="*/ 0 h 609600"/>
              <a:gd name="connsiteX2" fmla="*/ 3962400 w 3962400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609600">
                <a:moveTo>
                  <a:pt x="0" y="609600"/>
                </a:moveTo>
                <a:cubicBezTo>
                  <a:pt x="787400" y="304800"/>
                  <a:pt x="1574800" y="0"/>
                  <a:pt x="2235200" y="0"/>
                </a:cubicBezTo>
                <a:cubicBezTo>
                  <a:pt x="2895600" y="0"/>
                  <a:pt x="3429000" y="304800"/>
                  <a:pt x="3962400" y="609600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Полілінія: фігура 5">
            <a:extLst>
              <a:ext uri="{FF2B5EF4-FFF2-40B4-BE49-F238E27FC236}">
                <a16:creationId xmlns:a16="http://schemas.microsoft.com/office/drawing/2014/main" id="{5EB6C3B7-5432-4EFA-8C61-04287452CEBD}"/>
              </a:ext>
            </a:extLst>
          </p:cNvPr>
          <p:cNvSpPr/>
          <p:nvPr/>
        </p:nvSpPr>
        <p:spPr>
          <a:xfrm>
            <a:off x="4762500" y="2247900"/>
            <a:ext cx="2578100" cy="394388"/>
          </a:xfrm>
          <a:custGeom>
            <a:avLst/>
            <a:gdLst>
              <a:gd name="connsiteX0" fmla="*/ 0 w 2578100"/>
              <a:gd name="connsiteY0" fmla="*/ 0 h 394388"/>
              <a:gd name="connsiteX1" fmla="*/ 1435100 w 2578100"/>
              <a:gd name="connsiteY1" fmla="*/ 393700 h 394388"/>
              <a:gd name="connsiteX2" fmla="*/ 2578100 w 2578100"/>
              <a:gd name="connsiteY2" fmla="*/ 76200 h 39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8100" h="394388">
                <a:moveTo>
                  <a:pt x="0" y="0"/>
                </a:moveTo>
                <a:cubicBezTo>
                  <a:pt x="502708" y="190500"/>
                  <a:pt x="1005417" y="381000"/>
                  <a:pt x="1435100" y="393700"/>
                </a:cubicBezTo>
                <a:cubicBezTo>
                  <a:pt x="1864783" y="406400"/>
                  <a:pt x="2221441" y="241300"/>
                  <a:pt x="2578100" y="76200"/>
                </a:cubicBezTo>
              </a:path>
            </a:pathLst>
          </a:cu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олілінія: фігура 52">
            <a:extLst>
              <a:ext uri="{FF2B5EF4-FFF2-40B4-BE49-F238E27FC236}">
                <a16:creationId xmlns:a16="http://schemas.microsoft.com/office/drawing/2014/main" id="{0633D2D7-D872-4CEA-819B-581026BFC72D}"/>
              </a:ext>
            </a:extLst>
          </p:cNvPr>
          <p:cNvSpPr/>
          <p:nvPr/>
        </p:nvSpPr>
        <p:spPr>
          <a:xfrm>
            <a:off x="7431431" y="2247899"/>
            <a:ext cx="4097945" cy="448603"/>
          </a:xfrm>
          <a:custGeom>
            <a:avLst/>
            <a:gdLst>
              <a:gd name="connsiteX0" fmla="*/ 0 w 2578100"/>
              <a:gd name="connsiteY0" fmla="*/ 0 h 394388"/>
              <a:gd name="connsiteX1" fmla="*/ 1435100 w 2578100"/>
              <a:gd name="connsiteY1" fmla="*/ 393700 h 394388"/>
              <a:gd name="connsiteX2" fmla="*/ 2578100 w 2578100"/>
              <a:gd name="connsiteY2" fmla="*/ 76200 h 39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8100" h="394388">
                <a:moveTo>
                  <a:pt x="0" y="0"/>
                </a:moveTo>
                <a:cubicBezTo>
                  <a:pt x="502708" y="190500"/>
                  <a:pt x="1005417" y="381000"/>
                  <a:pt x="1435100" y="393700"/>
                </a:cubicBezTo>
                <a:cubicBezTo>
                  <a:pt x="1864783" y="406400"/>
                  <a:pt x="2221441" y="241300"/>
                  <a:pt x="2578100" y="76200"/>
                </a:cubicBezTo>
              </a:path>
            </a:pathLst>
          </a:cu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53363E5-17AF-4246-B73C-8741CC702F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56" t="10548" r="53254" b="18654"/>
          <a:stretch/>
        </p:blipFill>
        <p:spPr>
          <a:xfrm>
            <a:off x="-100609" y="2117034"/>
            <a:ext cx="4020567" cy="459775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B2B28E87-523A-485B-B41B-1C18701D17B6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і розв’яжи рівняння за схемами.</a:t>
            </a:r>
          </a:p>
        </p:txBody>
      </p:sp>
      <p:cxnSp>
        <p:nvCxnSpPr>
          <p:cNvPr id="41" name="Пряма сполучна лінія 40">
            <a:extLst>
              <a:ext uri="{FF2B5EF4-FFF2-40B4-BE49-F238E27FC236}">
                <a16:creationId xmlns:a16="http://schemas.microsoft.com/office/drawing/2014/main" id="{46DC8C6C-6814-41C1-96A1-F0F5D106788A}"/>
              </a:ext>
            </a:extLst>
          </p:cNvPr>
          <p:cNvCxnSpPr>
            <a:cxnSpLocks/>
          </p:cNvCxnSpPr>
          <p:nvPr/>
        </p:nvCxnSpPr>
        <p:spPr>
          <a:xfrm>
            <a:off x="4770782" y="2067338"/>
            <a:ext cx="6758609" cy="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 сполучна лінія 43">
            <a:extLst>
              <a:ext uri="{FF2B5EF4-FFF2-40B4-BE49-F238E27FC236}">
                <a16:creationId xmlns:a16="http://schemas.microsoft.com/office/drawing/2014/main" id="{4F72D24A-B067-45D3-898D-F29663D60CB0}"/>
              </a:ext>
            </a:extLst>
          </p:cNvPr>
          <p:cNvCxnSpPr>
            <a:cxnSpLocks/>
          </p:cNvCxnSpPr>
          <p:nvPr/>
        </p:nvCxnSpPr>
        <p:spPr>
          <a:xfrm flipV="1">
            <a:off x="4770782" y="1898373"/>
            <a:ext cx="0" cy="33793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 сполучна лінія 44">
            <a:extLst>
              <a:ext uri="{FF2B5EF4-FFF2-40B4-BE49-F238E27FC236}">
                <a16:creationId xmlns:a16="http://schemas.microsoft.com/office/drawing/2014/main" id="{B7458C36-C7F4-4797-9871-38EEE3EEDAB3}"/>
              </a:ext>
            </a:extLst>
          </p:cNvPr>
          <p:cNvCxnSpPr>
            <a:cxnSpLocks/>
          </p:cNvCxnSpPr>
          <p:nvPr/>
        </p:nvCxnSpPr>
        <p:spPr>
          <a:xfrm flipV="1">
            <a:off x="7386982" y="1898373"/>
            <a:ext cx="0" cy="33793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 сполучна лінія 45">
            <a:extLst>
              <a:ext uri="{FF2B5EF4-FFF2-40B4-BE49-F238E27FC236}">
                <a16:creationId xmlns:a16="http://schemas.microsoft.com/office/drawing/2014/main" id="{196405BD-8100-4FAB-8BB5-1ED7A73CA493}"/>
              </a:ext>
            </a:extLst>
          </p:cNvPr>
          <p:cNvCxnSpPr>
            <a:cxnSpLocks/>
          </p:cNvCxnSpPr>
          <p:nvPr/>
        </p:nvCxnSpPr>
        <p:spPr>
          <a:xfrm flipV="1">
            <a:off x="8720482" y="1898373"/>
            <a:ext cx="0" cy="33793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 сполучна лінія 46">
            <a:extLst>
              <a:ext uri="{FF2B5EF4-FFF2-40B4-BE49-F238E27FC236}">
                <a16:creationId xmlns:a16="http://schemas.microsoft.com/office/drawing/2014/main" id="{5B2F7667-D19A-4074-BE22-CC5B08599BFA}"/>
              </a:ext>
            </a:extLst>
          </p:cNvPr>
          <p:cNvCxnSpPr>
            <a:cxnSpLocks/>
          </p:cNvCxnSpPr>
          <p:nvPr/>
        </p:nvCxnSpPr>
        <p:spPr>
          <a:xfrm flipV="1">
            <a:off x="11529391" y="1898373"/>
            <a:ext cx="0" cy="337930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кутник 47">
            <a:extLst>
              <a:ext uri="{FF2B5EF4-FFF2-40B4-BE49-F238E27FC236}">
                <a16:creationId xmlns:a16="http://schemas.microsoft.com/office/drawing/2014/main" id="{8AE9E3E5-A8D6-43CF-84F2-1BAC40F6278D}"/>
              </a:ext>
            </a:extLst>
          </p:cNvPr>
          <p:cNvSpPr/>
          <p:nvPr/>
        </p:nvSpPr>
        <p:spPr>
          <a:xfrm>
            <a:off x="9840844" y="1097919"/>
            <a:ext cx="755374" cy="35356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150</a:t>
            </a:r>
            <a:endParaRPr lang="uk-UA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Прямокутник 48">
            <a:extLst>
              <a:ext uri="{FF2B5EF4-FFF2-40B4-BE49-F238E27FC236}">
                <a16:creationId xmlns:a16="http://schemas.microsoft.com/office/drawing/2014/main" id="{EF66373F-C9C8-41A4-A5B4-D7A30379BCBA}"/>
              </a:ext>
            </a:extLst>
          </p:cNvPr>
          <p:cNvSpPr/>
          <p:nvPr/>
        </p:nvSpPr>
        <p:spPr>
          <a:xfrm>
            <a:off x="9463157" y="2424298"/>
            <a:ext cx="755374" cy="35356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320</a:t>
            </a:r>
            <a:endParaRPr lang="uk-UA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Прямокутник 49">
            <a:extLst>
              <a:ext uri="{FF2B5EF4-FFF2-40B4-BE49-F238E27FC236}">
                <a16:creationId xmlns:a16="http://schemas.microsoft.com/office/drawing/2014/main" id="{E7364A25-EA05-4C89-B52A-CEC00FF15F18}"/>
              </a:ext>
            </a:extLst>
          </p:cNvPr>
          <p:cNvSpPr/>
          <p:nvPr/>
        </p:nvSpPr>
        <p:spPr>
          <a:xfrm>
            <a:off x="5915492" y="2397303"/>
            <a:ext cx="755374" cy="35356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160</a:t>
            </a:r>
            <a:endParaRPr lang="uk-UA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Прямокутник 50">
            <a:extLst>
              <a:ext uri="{FF2B5EF4-FFF2-40B4-BE49-F238E27FC236}">
                <a16:creationId xmlns:a16="http://schemas.microsoft.com/office/drawing/2014/main" id="{48332508-F93D-4C52-B520-290E79D6E5C8}"/>
              </a:ext>
            </a:extLst>
          </p:cNvPr>
          <p:cNvSpPr/>
          <p:nvPr/>
        </p:nvSpPr>
        <p:spPr>
          <a:xfrm>
            <a:off x="6585226" y="1097919"/>
            <a:ext cx="755374" cy="353566"/>
          </a:xfrm>
          <a:prstGeom prst="rect">
            <a:avLst/>
          </a:prstGeom>
          <a:solidFill>
            <a:srgbClr val="FC795F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chemeClr val="tx1"/>
                </a:solidFill>
              </a:rPr>
              <a:t>Х</a:t>
            </a:r>
          </a:p>
        </p:txBody>
      </p:sp>
      <p:sp>
        <p:nvSpPr>
          <p:cNvPr id="54" name="Скругленный прямоугольник 24">
            <a:extLst>
              <a:ext uri="{FF2B5EF4-FFF2-40B4-BE49-F238E27FC236}">
                <a16:creationId xmlns:a16="http://schemas.microsoft.com/office/drawing/2014/main" id="{31E60017-33D9-4AF2-BF3A-7481F89676F5}"/>
              </a:ext>
            </a:extLst>
          </p:cNvPr>
          <p:cNvSpPr/>
          <p:nvPr/>
        </p:nvSpPr>
        <p:spPr>
          <a:xfrm>
            <a:off x="5421794" y="3279347"/>
            <a:ext cx="5993295" cy="45811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X+150=160+320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5" name="Скругленный прямоугольник 24">
            <a:extLst>
              <a:ext uri="{FF2B5EF4-FFF2-40B4-BE49-F238E27FC236}">
                <a16:creationId xmlns:a16="http://schemas.microsoft.com/office/drawing/2014/main" id="{535AE623-1DE7-40A3-AD4D-CA97D384EC54}"/>
              </a:ext>
            </a:extLst>
          </p:cNvPr>
          <p:cNvSpPr/>
          <p:nvPr/>
        </p:nvSpPr>
        <p:spPr>
          <a:xfrm>
            <a:off x="5421793" y="3851895"/>
            <a:ext cx="5993295" cy="45811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X+150=480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6" name="Скругленный прямоугольник 24">
            <a:extLst>
              <a:ext uri="{FF2B5EF4-FFF2-40B4-BE49-F238E27FC236}">
                <a16:creationId xmlns:a16="http://schemas.microsoft.com/office/drawing/2014/main" id="{EFEB35C2-1556-4025-806D-29409B401E43}"/>
              </a:ext>
            </a:extLst>
          </p:cNvPr>
          <p:cNvSpPr/>
          <p:nvPr/>
        </p:nvSpPr>
        <p:spPr>
          <a:xfrm>
            <a:off x="5421793" y="4924755"/>
            <a:ext cx="5993295" cy="458119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X</a:t>
            </a:r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sym typeface="Wingdings" panose="05000000000000000000" pitchFamily="2" charset="2"/>
              </a:rPr>
              <a:t>=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sym typeface="Wingdings" panose="05000000000000000000" pitchFamily="2" charset="2"/>
              </a:rPr>
              <a:t>330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57" name="Скругленный прямоугольник 24">
            <a:extLst>
              <a:ext uri="{FF2B5EF4-FFF2-40B4-BE49-F238E27FC236}">
                <a16:creationId xmlns:a16="http://schemas.microsoft.com/office/drawing/2014/main" id="{2F8FDE51-B1B3-4933-A129-74F961B77A51}"/>
              </a:ext>
            </a:extLst>
          </p:cNvPr>
          <p:cNvSpPr/>
          <p:nvPr/>
        </p:nvSpPr>
        <p:spPr>
          <a:xfrm>
            <a:off x="5421793" y="5461185"/>
            <a:ext cx="5993295" cy="45811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330+150=160+320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8" name="Скругленный прямоугольник 24">
            <a:extLst>
              <a:ext uri="{FF2B5EF4-FFF2-40B4-BE49-F238E27FC236}">
                <a16:creationId xmlns:a16="http://schemas.microsoft.com/office/drawing/2014/main" id="{35E0D4F1-2A6E-44C4-832D-5DF3F505A2F0}"/>
              </a:ext>
            </a:extLst>
          </p:cNvPr>
          <p:cNvSpPr/>
          <p:nvPr/>
        </p:nvSpPr>
        <p:spPr>
          <a:xfrm>
            <a:off x="5421793" y="6001008"/>
            <a:ext cx="5993295" cy="458119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480=480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Скругленный прямоугольник 24">
            <a:extLst>
              <a:ext uri="{FF2B5EF4-FFF2-40B4-BE49-F238E27FC236}">
                <a16:creationId xmlns:a16="http://schemas.microsoft.com/office/drawing/2014/main" id="{9BFF151F-8CDF-4AF6-84F5-130F77354FDE}"/>
              </a:ext>
            </a:extLst>
          </p:cNvPr>
          <p:cNvSpPr/>
          <p:nvPr/>
        </p:nvSpPr>
        <p:spPr>
          <a:xfrm>
            <a:off x="5421793" y="4388325"/>
            <a:ext cx="5993295" cy="45811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X=480-150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59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28E31DA-F1D1-48DD-A7EB-9C9EB81AB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6"/>
          <a:stretch/>
        </p:blipFill>
        <p:spPr>
          <a:xfrm>
            <a:off x="157314" y="1387881"/>
            <a:ext cx="3821870" cy="541803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B2B28E87-523A-485B-B41B-1C18701D17B6}"/>
              </a:ext>
            </a:extLst>
          </p:cNvPr>
          <p:cNvSpPr/>
          <p:nvPr/>
        </p:nvSpPr>
        <p:spPr>
          <a:xfrm>
            <a:off x="3387231" y="468348"/>
            <a:ext cx="8522549" cy="91953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Побудуй прямокутник, одна сторона якого у 2 рази довша за іншу. Знайди периметр цього прямокутника, якщо одна зі сторін дорівнює 4 см. Розглянь два випадки.</a:t>
            </a:r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D353A6AC-D89F-4EC8-8448-89824B0132B7}"/>
              </a:ext>
            </a:extLst>
          </p:cNvPr>
          <p:cNvSpPr/>
          <p:nvPr/>
        </p:nvSpPr>
        <p:spPr>
          <a:xfrm>
            <a:off x="3651715" y="2683744"/>
            <a:ext cx="3679487" cy="16505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01423-0782-42A0-843A-7FAD3E9A2946}"/>
              </a:ext>
            </a:extLst>
          </p:cNvPr>
          <p:cNvSpPr txBox="1"/>
          <p:nvPr/>
        </p:nvSpPr>
        <p:spPr>
          <a:xfrm rot="16200000">
            <a:off x="2939414" y="3251122"/>
            <a:ext cx="965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4 см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D615F4-A001-47F5-A4C6-121D7A3DC656}"/>
              </a:ext>
            </a:extLst>
          </p:cNvPr>
          <p:cNvSpPr txBox="1"/>
          <p:nvPr/>
        </p:nvSpPr>
        <p:spPr>
          <a:xfrm>
            <a:off x="4488418" y="2172376"/>
            <a:ext cx="2334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4 см ∙ 2 = 8 см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1C79B94A-91BD-4984-BE43-86F4232FE6DB}"/>
              </a:ext>
            </a:extLst>
          </p:cNvPr>
          <p:cNvSpPr/>
          <p:nvPr/>
        </p:nvSpPr>
        <p:spPr>
          <a:xfrm>
            <a:off x="3334039" y="5178077"/>
            <a:ext cx="4314838" cy="113214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P=4+8+4+8=24 </a:t>
            </a:r>
            <a:r>
              <a:rPr lang="ru-RU" sz="4000" b="1" dirty="0">
                <a:ln>
                  <a:solidFill>
                    <a:sysClr val="windowText" lastClr="000000"/>
                  </a:solidFill>
                </a:ln>
              </a:rPr>
              <a:t>см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id="{5208A0AC-136C-4E6A-9C1E-977D70D943FD}"/>
              </a:ext>
            </a:extLst>
          </p:cNvPr>
          <p:cNvSpPr/>
          <p:nvPr/>
        </p:nvSpPr>
        <p:spPr>
          <a:xfrm>
            <a:off x="8778134" y="3049265"/>
            <a:ext cx="2198265" cy="919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85C8FA-5A8C-4F80-8F50-10C1D7156071}"/>
              </a:ext>
            </a:extLst>
          </p:cNvPr>
          <p:cNvSpPr txBox="1"/>
          <p:nvPr/>
        </p:nvSpPr>
        <p:spPr>
          <a:xfrm rot="16200000">
            <a:off x="7969196" y="3198167"/>
            <a:ext cx="965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2 см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ED8BE-6F7C-47F6-A971-78382A919136}"/>
              </a:ext>
            </a:extLst>
          </p:cNvPr>
          <p:cNvSpPr txBox="1"/>
          <p:nvPr/>
        </p:nvSpPr>
        <p:spPr>
          <a:xfrm>
            <a:off x="8778134" y="2530813"/>
            <a:ext cx="2334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4 см : 2 = 2 см</a:t>
            </a:r>
          </a:p>
        </p:txBody>
      </p: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9BD529C1-9A34-41A9-BA81-00A1883E71C4}"/>
              </a:ext>
            </a:extLst>
          </p:cNvPr>
          <p:cNvSpPr/>
          <p:nvPr/>
        </p:nvSpPr>
        <p:spPr>
          <a:xfrm>
            <a:off x="7719848" y="5178077"/>
            <a:ext cx="4314838" cy="113214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P=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+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+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+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=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12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000" b="1" dirty="0">
                <a:ln>
                  <a:solidFill>
                    <a:sysClr val="windowText" lastClr="000000"/>
                  </a:solidFill>
                </a:ln>
              </a:rPr>
              <a:t>см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26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5" grpId="0" animBg="1"/>
      <p:bldP spid="26" grpId="0"/>
      <p:bldP spid="29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Вправа «Емоційна ромашка». Дай відповіді цеглинками </a:t>
            </a:r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Выноска-облако 1"/>
          <p:cNvSpPr/>
          <p:nvPr/>
        </p:nvSpPr>
        <p:spPr>
          <a:xfrm>
            <a:off x="632946" y="5008765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У мене все вийшло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" name="Выноска-облако 11"/>
          <p:cNvSpPr/>
          <p:nvPr/>
        </p:nvSpPr>
        <p:spPr>
          <a:xfrm>
            <a:off x="4628951" y="4933993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Було важко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13" name="Выноска-облако 12"/>
          <p:cNvSpPr/>
          <p:nvPr/>
        </p:nvSpPr>
        <p:spPr>
          <a:xfrm>
            <a:off x="8264320" y="4930428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Нічого не зрозумів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9" b="16923"/>
          <a:stretch/>
        </p:blipFill>
        <p:spPr>
          <a:xfrm>
            <a:off x="632946" y="1229660"/>
            <a:ext cx="2983846" cy="317021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16667"/>
          <a:stretch/>
        </p:blipFill>
        <p:spPr>
          <a:xfrm>
            <a:off x="8146807" y="1084908"/>
            <a:ext cx="3073928" cy="33328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" b="16693"/>
          <a:stretch/>
        </p:blipFill>
        <p:spPr>
          <a:xfrm>
            <a:off x="4522380" y="1102744"/>
            <a:ext cx="3169088" cy="329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149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564535" y="2315284"/>
            <a:ext cx="5134799" cy="2948925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Р</a:t>
            </a:r>
            <a:r>
              <a:rPr lang="uk-UA" sz="4400" b="1" dirty="0" smtClean="0">
                <a:solidFill>
                  <a:srgbClr val="2F3242"/>
                </a:solidFill>
              </a:rPr>
              <a:t>івняння № 517, </a:t>
            </a: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задача № </a:t>
            </a:r>
            <a:r>
              <a:rPr lang="uk-UA" sz="4400" b="1" dirty="0">
                <a:solidFill>
                  <a:srgbClr val="2F3242"/>
                </a:solidFill>
              </a:rPr>
              <a:t>518</a:t>
            </a:r>
            <a:r>
              <a:rPr lang="uk-UA" sz="4400" b="1" dirty="0" smtClean="0">
                <a:solidFill>
                  <a:srgbClr val="2F3242"/>
                </a:solidFill>
              </a:rPr>
              <a:t>.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B2B28E87-523A-485B-B41B-1C18701D17B6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схему та розв’яжи задачу.</a:t>
            </a:r>
          </a:p>
        </p:txBody>
      </p:sp>
      <p:sp>
        <p:nvSpPr>
          <p:cNvPr id="16" name="Скругленный прямоугольник 41">
            <a:extLst>
              <a:ext uri="{FF2B5EF4-FFF2-40B4-BE49-F238E27FC236}">
                <a16:creationId xmlns:a16="http://schemas.microsoft.com/office/drawing/2014/main" id="{D2F39777-DB21-4173-86A2-907DA3C5E2F9}"/>
              </a:ext>
            </a:extLst>
          </p:cNvPr>
          <p:cNvSpPr/>
          <p:nvPr/>
        </p:nvSpPr>
        <p:spPr>
          <a:xfrm>
            <a:off x="1110954" y="2298818"/>
            <a:ext cx="6614446" cy="2999575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36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441" y="2787742"/>
            <a:ext cx="7118680" cy="128251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446" y="3476071"/>
            <a:ext cx="5942241" cy="32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CF9A45-A34F-4353-B934-07B60F16EC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12"/>
          <a:stretch/>
        </p:blipFill>
        <p:spPr>
          <a:xfrm>
            <a:off x="1073886" y="2170899"/>
            <a:ext cx="9861349" cy="458895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19DB36-7218-4315-8926-0D3F3B2BF848}"/>
              </a:ext>
            </a:extLst>
          </p:cNvPr>
          <p:cNvSpPr txBox="1"/>
          <p:nvPr/>
        </p:nvSpPr>
        <p:spPr>
          <a:xfrm>
            <a:off x="660936" y="1363390"/>
            <a:ext cx="4733523" cy="1464231"/>
          </a:xfrm>
          <a:prstGeom prst="roundRect">
            <a:avLst/>
          </a:prstGeom>
          <a:solidFill>
            <a:srgbClr val="F4954F"/>
          </a:solidFill>
          <a:ln w="76200">
            <a:solidFill>
              <a:srgbClr val="96380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defRPr>
            </a:lvl1pPr>
          </a:lstStyle>
          <a:p>
            <a:r>
              <a:rPr lang="uk-UA" dirty="0"/>
              <a:t>В казку вирушимо разом,</a:t>
            </a:r>
          </a:p>
          <a:p>
            <a:r>
              <a:rPr lang="uk-UA" dirty="0"/>
              <a:t>Перешкоди всі пройдем,</a:t>
            </a:r>
          </a:p>
          <a:p>
            <a:r>
              <a:rPr lang="uk-UA" dirty="0"/>
              <a:t>А хто буде сумувати,</a:t>
            </a:r>
          </a:p>
          <a:p>
            <a:r>
              <a:rPr lang="uk-UA" dirty="0"/>
              <a:t>Із собою не візьмем.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534114-372A-4799-85AF-BDFEBB793F89}"/>
              </a:ext>
            </a:extLst>
          </p:cNvPr>
          <p:cNvSpPr txBox="1"/>
          <p:nvPr/>
        </p:nvSpPr>
        <p:spPr>
          <a:xfrm>
            <a:off x="6614662" y="1548083"/>
            <a:ext cx="4733523" cy="1123712"/>
          </a:xfrm>
          <a:prstGeom prst="roundRect">
            <a:avLst/>
          </a:prstGeom>
          <a:solidFill>
            <a:srgbClr val="F4954F"/>
          </a:solidFill>
          <a:ln w="76200">
            <a:solidFill>
              <a:srgbClr val="96380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defRPr>
            </a:lvl1pPr>
          </a:lstStyle>
          <a:p>
            <a:r>
              <a:rPr lang="uk-UA" sz="2000" dirty="0" err="1"/>
              <a:t>Дзвени</a:t>
            </a:r>
            <a:r>
              <a:rPr lang="uk-UA" sz="2000" dirty="0"/>
              <a:t>, дзвіночку, гучніш</a:t>
            </a:r>
          </a:p>
          <a:p>
            <a:r>
              <a:rPr lang="uk-UA" sz="2000" dirty="0"/>
              <a:t>І всім, хто любить казку,</a:t>
            </a:r>
          </a:p>
          <a:p>
            <a:r>
              <a:rPr lang="uk-UA" sz="2000" dirty="0"/>
              <a:t>Допоможи скоріш!</a:t>
            </a:r>
          </a:p>
        </p:txBody>
      </p:sp>
    </p:spTree>
    <p:extLst>
      <p:ext uri="{BB962C8B-B14F-4D97-AF65-F5344CB8AC3E}">
        <p14:creationId xmlns:p14="http://schemas.microsoft.com/office/powerpoint/2010/main" val="159388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B2B28E87-523A-485B-B41B-1C18701D17B6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схему та розв’яжи задачу.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13AEA4F-D8DD-46E0-B930-2C0BB1BC96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994737"/>
            <a:ext cx="8255272" cy="51727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72CAD99-B6A2-4FB7-B647-F013CFADDE8B}"/>
              </a:ext>
            </a:extLst>
          </p:cNvPr>
          <p:cNvSpPr txBox="1"/>
          <p:nvPr/>
        </p:nvSpPr>
        <p:spPr>
          <a:xfrm>
            <a:off x="3810130" y="1214014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F513BA1B-F90E-44B4-A4DA-F271DCFED7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4" t="3628" r="72594" b="-3628"/>
          <a:stretch/>
        </p:blipFill>
        <p:spPr>
          <a:xfrm>
            <a:off x="4194159" y="1247077"/>
            <a:ext cx="443631" cy="60810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47F9F8C-4FB0-4BE8-BF35-AD4743ED73D8}"/>
              </a:ext>
            </a:extLst>
          </p:cNvPr>
          <p:cNvSpPr txBox="1"/>
          <p:nvPr/>
        </p:nvSpPr>
        <p:spPr>
          <a:xfrm>
            <a:off x="6134355" y="126746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52DD70-DFBC-413B-BCC3-3528537B027D}"/>
              </a:ext>
            </a:extLst>
          </p:cNvPr>
          <p:cNvSpPr txBox="1"/>
          <p:nvPr/>
        </p:nvSpPr>
        <p:spPr>
          <a:xfrm>
            <a:off x="7195077" y="1206037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latin typeface="Monotype Corsiva" panose="03010101010201010101" pitchFamily="66" charset="0"/>
              </a:rPr>
              <a:t>(кг) </a:t>
            </a:r>
            <a:r>
              <a:rPr lang="uk-UA" sz="3200" dirty="0">
                <a:latin typeface="Monotype Corsiva" panose="03010101010201010101" pitchFamily="66" charset="0"/>
              </a:rPr>
              <a:t>– </a:t>
            </a:r>
            <a:r>
              <a:rPr lang="uk-UA" sz="3200" dirty="0" smtClean="0">
                <a:latin typeface="Monotype Corsiva" panose="03010101010201010101" pitchFamily="66" charset="0"/>
              </a:rPr>
              <a:t> маса  ІІ атлета.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E359E1-1398-45D5-B91C-5E85D924F9BE}"/>
              </a:ext>
            </a:extLst>
          </p:cNvPr>
          <p:cNvSpPr txBox="1"/>
          <p:nvPr/>
        </p:nvSpPr>
        <p:spPr>
          <a:xfrm>
            <a:off x="3810130" y="1820421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8D6D5B-7441-44BB-A308-ADE35024B1E6}"/>
              </a:ext>
            </a:extLst>
          </p:cNvPr>
          <p:cNvSpPr txBox="1"/>
          <p:nvPr/>
        </p:nvSpPr>
        <p:spPr>
          <a:xfrm>
            <a:off x="7183406" y="1841959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latin typeface="Monotype Corsiva" panose="03010101010201010101" pitchFamily="66" charset="0"/>
              </a:rPr>
              <a:t>(кг) </a:t>
            </a:r>
            <a:r>
              <a:rPr lang="uk-UA" sz="3200" dirty="0">
                <a:latin typeface="Monotype Corsiva" panose="03010101010201010101" pitchFamily="66" charset="0"/>
              </a:rPr>
              <a:t>– </a:t>
            </a:r>
            <a:r>
              <a:rPr lang="uk-UA" sz="3200" dirty="0" smtClean="0">
                <a:latin typeface="Monotype Corsiva" panose="03010101010201010101" pitchFamily="66" charset="0"/>
              </a:rPr>
              <a:t>маса І атлета</a:t>
            </a:r>
            <a:r>
              <a:rPr lang="uk-UA" sz="3200" dirty="0" smtClean="0">
                <a:latin typeface="Monotype Corsiva" panose="03010101010201010101" pitchFamily="66" charset="0"/>
              </a:rPr>
              <a:t>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2552B4-EB96-48F0-A1F7-09FC079C5612}"/>
              </a:ext>
            </a:extLst>
          </p:cNvPr>
          <p:cNvSpPr txBox="1"/>
          <p:nvPr/>
        </p:nvSpPr>
        <p:spPr>
          <a:xfrm>
            <a:off x="3810130" y="2417577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65F23B22-E7A9-436F-99C1-9C464E390E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61" r="34435"/>
          <a:stretch/>
        </p:blipFill>
        <p:spPr>
          <a:xfrm>
            <a:off x="4513367" y="1210095"/>
            <a:ext cx="363808" cy="60810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D7D901F-CB8B-47E2-A643-D087ED0C6EC1}"/>
              </a:ext>
            </a:extLst>
          </p:cNvPr>
          <p:cNvSpPr txBox="1"/>
          <p:nvPr/>
        </p:nvSpPr>
        <p:spPr>
          <a:xfrm>
            <a:off x="6185029" y="186302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16AD2A3A-D8C5-4620-A127-1E9C8D2C01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43" t="1341" r="13775" b="-1341"/>
          <a:stretch/>
        </p:blipFill>
        <p:spPr>
          <a:xfrm>
            <a:off x="6587032" y="1839702"/>
            <a:ext cx="443631" cy="60810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EB27DE35-1C78-40AE-914B-E206B83892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1" t="3628" r="53677" b="-3628"/>
          <a:stretch/>
        </p:blipFill>
        <p:spPr>
          <a:xfrm>
            <a:off x="6939801" y="1244682"/>
            <a:ext cx="443631" cy="60810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8162E239-7A8E-404A-9547-4AF6B0AD9A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1" t="3628" r="53677" b="-3628"/>
          <a:stretch/>
        </p:blipFill>
        <p:spPr>
          <a:xfrm>
            <a:off x="5990658" y="1839866"/>
            <a:ext cx="443631" cy="60810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361CB921-B754-4713-9C80-BAE575124F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49" r="1269"/>
          <a:stretch/>
        </p:blipFill>
        <p:spPr>
          <a:xfrm>
            <a:off x="6342752" y="2415200"/>
            <a:ext cx="443631" cy="60810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3293C4AE-0233-4242-BC28-E53667CF61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8" t="1341" r="72970" b="-1341"/>
          <a:stretch/>
        </p:blipFill>
        <p:spPr>
          <a:xfrm>
            <a:off x="4154477" y="1824898"/>
            <a:ext cx="443631" cy="60810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4E6FBCEC-558F-4BBF-8635-E1448CAA70E1}"/>
              </a:ext>
            </a:extLst>
          </p:cNvPr>
          <p:cNvSpPr txBox="1"/>
          <p:nvPr/>
        </p:nvSpPr>
        <p:spPr>
          <a:xfrm>
            <a:off x="5966350" y="243813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A1D13393-D66A-45CF-96C1-CB0E335EC9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8" t="1341" r="72970" b="-1341"/>
          <a:stretch/>
        </p:blipFill>
        <p:spPr>
          <a:xfrm>
            <a:off x="4723207" y="2415202"/>
            <a:ext cx="443631" cy="608101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04EC7FA8-0416-4F85-A959-AF2934F9FC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3" t="3628" r="79965" b="-3628"/>
          <a:stretch/>
        </p:blipFill>
        <p:spPr>
          <a:xfrm>
            <a:off x="4185485" y="2423360"/>
            <a:ext cx="443631" cy="60810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062087B-7CB1-4B21-B78D-BBDF04BD66AB}"/>
              </a:ext>
            </a:extLst>
          </p:cNvPr>
          <p:cNvSpPr txBox="1"/>
          <p:nvPr/>
        </p:nvSpPr>
        <p:spPr>
          <a:xfrm>
            <a:off x="6970783" y="2443165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uk-UA" sz="3200" dirty="0" smtClean="0">
                <a:latin typeface="Monotype Corsiva" panose="03010101010201010101" pitchFamily="66" charset="0"/>
              </a:rPr>
              <a:t>кг) 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9F4B0D7-8E35-4AA0-98B3-578C5EE075A7}"/>
              </a:ext>
            </a:extLst>
          </p:cNvPr>
          <p:cNvSpPr txBox="1"/>
          <p:nvPr/>
        </p:nvSpPr>
        <p:spPr>
          <a:xfrm>
            <a:off x="3990017" y="3013472"/>
            <a:ext cx="8201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Відповідь: </a:t>
            </a:r>
            <a:r>
              <a:rPr lang="uk-UA" sz="3600" dirty="0" smtClean="0">
                <a:latin typeface="Monotype Corsiva" panose="03010101010201010101" pitchFamily="66" charset="0"/>
              </a:rPr>
              <a:t>маса І атлета – 82 кг, ІІ – 94 кг, ІІІ – 90 кг.</a:t>
            </a:r>
            <a:r>
              <a:rPr lang="uk-UA" sz="3200" dirty="0" smtClean="0">
                <a:latin typeface="Monotype Corsiva" panose="03010101010201010101" pitchFamily="66" charset="0"/>
              </a:rPr>
              <a:t> 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EF9E3D6C-0F7F-44A4-A06C-0DDD9B3299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43" t="1341" r="13775" b="-1341"/>
          <a:stretch/>
        </p:blipFill>
        <p:spPr>
          <a:xfrm>
            <a:off x="5396326" y="2430243"/>
            <a:ext cx="443631" cy="60810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8744" t="32494" r="36030" b="22154"/>
          <a:stretch/>
        </p:blipFill>
        <p:spPr>
          <a:xfrm>
            <a:off x="547408" y="4341264"/>
            <a:ext cx="4291515" cy="235263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4181" y="1221535"/>
            <a:ext cx="365792" cy="60355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204" y="1091812"/>
            <a:ext cx="627942" cy="85961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2606" y="1253253"/>
            <a:ext cx="445047" cy="609653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4220" y="1206037"/>
            <a:ext cx="445047" cy="603556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4879" y="3267733"/>
            <a:ext cx="655065" cy="322534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4498" y="1217640"/>
            <a:ext cx="445047" cy="609653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41134" y="1191477"/>
            <a:ext cx="438950" cy="609653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9368" y="1811646"/>
            <a:ext cx="365792" cy="603556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9910" y="1828747"/>
            <a:ext cx="365792" cy="603556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303" y="1691616"/>
            <a:ext cx="627942" cy="859611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2732" y="1849203"/>
            <a:ext cx="445047" cy="609653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71462" y="1835742"/>
            <a:ext cx="438950" cy="609653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2599" y="1818346"/>
            <a:ext cx="445047" cy="603556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71422" y="2421808"/>
            <a:ext cx="445047" cy="609653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9050" y="2289446"/>
            <a:ext cx="627942" cy="859611"/>
          </a:xfrm>
          <a:prstGeom prst="rect">
            <a:avLst/>
          </a:prstGeom>
        </p:spPr>
      </p:pic>
      <p:pic>
        <p:nvPicPr>
          <p:cNvPr id="70" name="Рисунок 6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68413" y="2434788"/>
            <a:ext cx="445047" cy="603556"/>
          </a:xfrm>
          <a:prstGeom prst="rect">
            <a:avLst/>
          </a:prstGeom>
        </p:spPr>
      </p:pic>
      <p:pic>
        <p:nvPicPr>
          <p:cNvPr id="71" name="Рисунок 7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95575" y="2424707"/>
            <a:ext cx="445047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7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9" grpId="0"/>
      <p:bldP spid="44" grpId="0"/>
      <p:bldP spid="45" grpId="0"/>
      <p:bldP spid="46" grpId="0"/>
      <p:bldP spid="51" grpId="0"/>
      <p:bldP spid="64" grpId="0"/>
      <p:bldP spid="67" grpId="0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88791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360:10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36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120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3819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88791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6600" b="1" dirty="0">
                <a:ln>
                  <a:solidFill>
                    <a:sysClr val="windowText" lastClr="000000"/>
                  </a:solidFill>
                </a:ln>
              </a:rPr>
              <a:t>420</a:t>
            </a:r>
            <a:r>
              <a:rPr lang="uk-UA" sz="166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:(2∙10)</a:t>
            </a:r>
            <a:endParaRPr lang="uk-UA" sz="1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36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120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24576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88791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6600" b="1" dirty="0">
                <a:ln>
                  <a:solidFill>
                    <a:sysClr val="windowText" lastClr="000000"/>
                  </a:solidFill>
                </a:ln>
              </a:rPr>
              <a:t>800:100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36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120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79064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88791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3800" b="1" dirty="0">
                <a:ln>
                  <a:solidFill>
                    <a:sysClr val="windowText" lastClr="000000"/>
                  </a:solidFill>
                </a:ln>
              </a:rPr>
              <a:t>800:(4∙100)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36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120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84263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88791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3800" b="1" dirty="0">
                <a:ln>
                  <a:solidFill>
                    <a:sysClr val="windowText" lastClr="000000"/>
                  </a:solidFill>
                </a:ln>
              </a:rPr>
              <a:t>900:10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36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120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51057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2DC56F65-8619-4760-9992-F49B2742DE98}"/>
              </a:ext>
            </a:extLst>
          </p:cNvPr>
          <p:cNvSpPr/>
          <p:nvPr/>
        </p:nvSpPr>
        <p:spPr>
          <a:xfrm>
            <a:off x="220634" y="4730275"/>
            <a:ext cx="11643562" cy="192541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Запишіть каліграфічно результат виразу 900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:(9:3)</a:t>
            </a:r>
            <a:endParaRPr lang="uk-UA" sz="4800" b="1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8025" y="994737"/>
            <a:ext cx="3621338" cy="176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27C3205-F298-4E65-90FD-3239295BEB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6255" b="16804"/>
          <a:stretch/>
        </p:blipFill>
        <p:spPr>
          <a:xfrm flipH="1">
            <a:off x="160832" y="1543959"/>
            <a:ext cx="2986930" cy="504045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D63EB7EA-600D-4753-8431-C06B55E2DE3F}"/>
              </a:ext>
            </a:extLst>
          </p:cNvPr>
          <p:cNvSpPr/>
          <p:nvPr/>
        </p:nvSpPr>
        <p:spPr>
          <a:xfrm>
            <a:off x="3387231" y="468348"/>
            <a:ext cx="8522549" cy="7962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Досліди, як змінюється частка внаслідок збільшення (зменшення) діленого у кілька разів.</a:t>
            </a:r>
          </a:p>
        </p:txBody>
      </p:sp>
      <p:graphicFrame>
        <p:nvGraphicFramePr>
          <p:cNvPr id="29" name="Таблиця 6">
            <a:extLst>
              <a:ext uri="{FF2B5EF4-FFF2-40B4-BE49-F238E27FC236}">
                <a16:creationId xmlns:a16="http://schemas.microsoft.com/office/drawing/2014/main" id="{22619746-BDFB-42B9-9B57-FF92323E3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77091"/>
              </p:ext>
            </p:extLst>
          </p:nvPr>
        </p:nvGraphicFramePr>
        <p:xfrm>
          <a:off x="4025634" y="1673159"/>
          <a:ext cx="7104793" cy="20318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51519">
                  <a:extLst>
                    <a:ext uri="{9D8B030D-6E8A-4147-A177-3AD203B41FA5}">
                      <a16:colId xmlns:a16="http://schemas.microsoft.com/office/drawing/2014/main" val="884182270"/>
                    </a:ext>
                  </a:extLst>
                </a:gridCol>
                <a:gridCol w="1417758">
                  <a:extLst>
                    <a:ext uri="{9D8B030D-6E8A-4147-A177-3AD203B41FA5}">
                      <a16:colId xmlns:a16="http://schemas.microsoft.com/office/drawing/2014/main" val="3809051962"/>
                    </a:ext>
                  </a:extLst>
                </a:gridCol>
                <a:gridCol w="1417758">
                  <a:extLst>
                    <a:ext uri="{9D8B030D-6E8A-4147-A177-3AD203B41FA5}">
                      <a16:colId xmlns:a16="http://schemas.microsoft.com/office/drawing/2014/main" val="48944553"/>
                    </a:ext>
                  </a:extLst>
                </a:gridCol>
                <a:gridCol w="1417758">
                  <a:extLst>
                    <a:ext uri="{9D8B030D-6E8A-4147-A177-3AD203B41FA5}">
                      <a16:colId xmlns:a16="http://schemas.microsoft.com/office/drawing/2014/main" val="38235529"/>
                    </a:ext>
                  </a:extLst>
                </a:gridCol>
              </a:tblGrid>
              <a:tr h="677296"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86083"/>
                  </a:ext>
                </a:extLst>
              </a:tr>
              <a:tr h="677296"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997040"/>
                  </a:ext>
                </a:extLst>
              </a:tr>
              <a:tr h="677296">
                <a:tc>
                  <a:txBody>
                    <a:bodyPr/>
                    <a:lstStyle/>
                    <a:p>
                      <a:pPr algn="ctr"/>
                      <a:r>
                        <a:rPr lang="uk-UA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а:</a:t>
                      </a:r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619988"/>
                  </a:ext>
                </a:extLst>
              </a:tr>
            </a:tbl>
          </a:graphicData>
        </a:graphic>
      </p:graphicFrame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C6F418D2-1F71-44F3-A73F-1CFE05C923E6}"/>
              </a:ext>
            </a:extLst>
          </p:cNvPr>
          <p:cNvSpPr/>
          <p:nvPr/>
        </p:nvSpPr>
        <p:spPr>
          <a:xfrm>
            <a:off x="7070205" y="3126862"/>
            <a:ext cx="1022634" cy="500921"/>
          </a:xfrm>
          <a:prstGeom prst="rect">
            <a:avLst/>
          </a:prstGeom>
          <a:solidFill>
            <a:srgbClr val="00B05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uk-U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9" name="Таблиця 6">
            <a:extLst>
              <a:ext uri="{FF2B5EF4-FFF2-40B4-BE49-F238E27FC236}">
                <a16:creationId xmlns:a16="http://schemas.microsoft.com/office/drawing/2014/main" id="{F3792942-A998-408B-A5EF-3F318F900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951920"/>
              </p:ext>
            </p:extLst>
          </p:nvPr>
        </p:nvGraphicFramePr>
        <p:xfrm>
          <a:off x="4025634" y="4213275"/>
          <a:ext cx="7104793" cy="20318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51519">
                  <a:extLst>
                    <a:ext uri="{9D8B030D-6E8A-4147-A177-3AD203B41FA5}">
                      <a16:colId xmlns:a16="http://schemas.microsoft.com/office/drawing/2014/main" val="884182270"/>
                    </a:ext>
                  </a:extLst>
                </a:gridCol>
                <a:gridCol w="1417758">
                  <a:extLst>
                    <a:ext uri="{9D8B030D-6E8A-4147-A177-3AD203B41FA5}">
                      <a16:colId xmlns:a16="http://schemas.microsoft.com/office/drawing/2014/main" val="3809051962"/>
                    </a:ext>
                  </a:extLst>
                </a:gridCol>
                <a:gridCol w="1417758">
                  <a:extLst>
                    <a:ext uri="{9D8B030D-6E8A-4147-A177-3AD203B41FA5}">
                      <a16:colId xmlns:a16="http://schemas.microsoft.com/office/drawing/2014/main" val="48944553"/>
                    </a:ext>
                  </a:extLst>
                </a:gridCol>
                <a:gridCol w="1417758">
                  <a:extLst>
                    <a:ext uri="{9D8B030D-6E8A-4147-A177-3AD203B41FA5}">
                      <a16:colId xmlns:a16="http://schemas.microsoft.com/office/drawing/2014/main" val="38235529"/>
                    </a:ext>
                  </a:extLst>
                </a:gridCol>
              </a:tblGrid>
              <a:tr h="677296"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86083"/>
                  </a:ext>
                </a:extLst>
              </a:tr>
              <a:tr h="677296"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997040"/>
                  </a:ext>
                </a:extLst>
              </a:tr>
              <a:tr h="677296"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k:m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619988"/>
                  </a:ext>
                </a:extLst>
              </a:tr>
            </a:tbl>
          </a:graphicData>
        </a:graphic>
      </p:graphicFrame>
      <p:sp>
        <p:nvSpPr>
          <p:cNvPr id="40" name="Прямокутник 39">
            <a:extLst>
              <a:ext uri="{FF2B5EF4-FFF2-40B4-BE49-F238E27FC236}">
                <a16:creationId xmlns:a16="http://schemas.microsoft.com/office/drawing/2014/main" id="{29806B8A-D1D0-40C3-A3B4-B3CBD4010CAB}"/>
              </a:ext>
            </a:extLst>
          </p:cNvPr>
          <p:cNvSpPr/>
          <p:nvPr/>
        </p:nvSpPr>
        <p:spPr>
          <a:xfrm>
            <a:off x="8521318" y="3126862"/>
            <a:ext cx="1022634" cy="500921"/>
          </a:xfrm>
          <a:prstGeom prst="rect">
            <a:avLst/>
          </a:prstGeom>
          <a:solidFill>
            <a:srgbClr val="00B05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uk-U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Прямокутник 40">
            <a:extLst>
              <a:ext uri="{FF2B5EF4-FFF2-40B4-BE49-F238E27FC236}">
                <a16:creationId xmlns:a16="http://schemas.microsoft.com/office/drawing/2014/main" id="{776051B2-3ED1-4F30-BD3B-BB866230C53E}"/>
              </a:ext>
            </a:extLst>
          </p:cNvPr>
          <p:cNvSpPr/>
          <p:nvPr/>
        </p:nvSpPr>
        <p:spPr>
          <a:xfrm>
            <a:off x="9972431" y="3126861"/>
            <a:ext cx="950673" cy="500921"/>
          </a:xfrm>
          <a:prstGeom prst="rect">
            <a:avLst/>
          </a:prstGeom>
          <a:solidFill>
            <a:srgbClr val="00B05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uk-U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Прямокутник 42">
            <a:extLst>
              <a:ext uri="{FF2B5EF4-FFF2-40B4-BE49-F238E27FC236}">
                <a16:creationId xmlns:a16="http://schemas.microsoft.com/office/drawing/2014/main" id="{DAF47495-A3AD-4936-B5FA-DC6BADD0DDB8}"/>
              </a:ext>
            </a:extLst>
          </p:cNvPr>
          <p:cNvSpPr/>
          <p:nvPr/>
        </p:nvSpPr>
        <p:spPr>
          <a:xfrm>
            <a:off x="7070205" y="5653879"/>
            <a:ext cx="1022634" cy="500921"/>
          </a:xfrm>
          <a:prstGeom prst="rect">
            <a:avLst/>
          </a:prstGeom>
          <a:solidFill>
            <a:srgbClr val="00B05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uk-U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Прямокутник 43">
            <a:extLst>
              <a:ext uri="{FF2B5EF4-FFF2-40B4-BE49-F238E27FC236}">
                <a16:creationId xmlns:a16="http://schemas.microsoft.com/office/drawing/2014/main" id="{5B0AF806-C626-4331-9040-8F34488C08A6}"/>
              </a:ext>
            </a:extLst>
          </p:cNvPr>
          <p:cNvSpPr/>
          <p:nvPr/>
        </p:nvSpPr>
        <p:spPr>
          <a:xfrm>
            <a:off x="8521318" y="5653879"/>
            <a:ext cx="1022634" cy="500921"/>
          </a:xfrm>
          <a:prstGeom prst="rect">
            <a:avLst/>
          </a:prstGeom>
          <a:solidFill>
            <a:srgbClr val="00B05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uk-U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Прямокутник 44">
            <a:extLst>
              <a:ext uri="{FF2B5EF4-FFF2-40B4-BE49-F238E27FC236}">
                <a16:creationId xmlns:a16="http://schemas.microsoft.com/office/drawing/2014/main" id="{009B6960-AA67-4BCE-BAC6-F53A06DA7951}"/>
              </a:ext>
            </a:extLst>
          </p:cNvPr>
          <p:cNvSpPr/>
          <p:nvPr/>
        </p:nvSpPr>
        <p:spPr>
          <a:xfrm>
            <a:off x="9972431" y="5658463"/>
            <a:ext cx="950673" cy="500921"/>
          </a:xfrm>
          <a:prstGeom prst="rect">
            <a:avLst/>
          </a:prstGeom>
          <a:solidFill>
            <a:srgbClr val="00B05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uk-U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581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 animBg="1"/>
      <p:bldP spid="41" grpId="0" animBg="1"/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39130</TotalTime>
  <Words>650</Words>
  <Application>Microsoft Office PowerPoint</Application>
  <PresentationFormat>Широкоэкранный</PresentationFormat>
  <Paragraphs>294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Monotype Corsiva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6083</cp:revision>
  <dcterms:created xsi:type="dcterms:W3CDTF">2018-01-05T16:38:53Z</dcterms:created>
  <dcterms:modified xsi:type="dcterms:W3CDTF">2022-04-08T18:51:37Z</dcterms:modified>
</cp:coreProperties>
</file>