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738" r:id="rId2"/>
    <p:sldId id="1150" r:id="rId3"/>
    <p:sldId id="1010" r:id="rId4"/>
    <p:sldId id="1005" r:id="rId5"/>
    <p:sldId id="1015" r:id="rId6"/>
    <p:sldId id="1146" r:id="rId7"/>
    <p:sldId id="1152" r:id="rId8"/>
    <p:sldId id="1142" r:id="rId9"/>
    <p:sldId id="1153" r:id="rId10"/>
    <p:sldId id="1154" r:id="rId11"/>
    <p:sldId id="1155" r:id="rId12"/>
    <p:sldId id="1156" r:id="rId13"/>
    <p:sldId id="1157" r:id="rId14"/>
    <p:sldId id="1103" r:id="rId15"/>
    <p:sldId id="1132" r:id="rId16"/>
    <p:sldId id="1160" r:id="rId17"/>
    <p:sldId id="1089" r:id="rId18"/>
    <p:sldId id="1033" r:id="rId19"/>
    <p:sldId id="1151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2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059D"/>
    <a:srgbClr val="FF4747"/>
    <a:srgbClr val="DCBCD0"/>
    <a:srgbClr val="035110"/>
    <a:srgbClr val="92193A"/>
    <a:srgbClr val="FFFF00"/>
    <a:srgbClr val="00B050"/>
    <a:srgbClr val="D3514F"/>
    <a:srgbClr val="2F3242"/>
    <a:srgbClr val="F17D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26D62-0A69-489C-AD8A-DBBB454FE69F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61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541F5A-B942-463D-BFFB-A6C0BF2A95D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7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F5CA3-AACC-4614-BF69-00E689DA5E5C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00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57AFC-C01B-4F35-8E90-7CDC7BDC9F41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8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7DF8-A1C4-4191-9BCE-6255C9741248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66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EB527B-8C9A-436C-98CD-9931061FA41E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8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CE2E25-D864-431C-9803-DC1DF816B3B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86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41627C-B8CA-44C8-AA80-F38F7E2DC94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1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8820F-613B-4084-A210-F6071CA8AA1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30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3D5AF-C886-45A1-B5DC-5A526CB61C15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37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3D2A21-8E22-4A57-9D96-C14531AB525D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97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BF2D6-4F70-474E-8189-F1C29A9FD44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9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185A-496F-4C70-9D8D-D70AC743BCEE}" type="datetime1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05.05.2022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109" y="2660821"/>
            <a:ext cx="215101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</a:rPr>
              <a:t>№</a:t>
            </a:r>
            <a:r>
              <a:rPr lang="uk-UA" sz="4500" b="1" dirty="0">
                <a:solidFill>
                  <a:prstClr val="white"/>
                </a:solidFill>
                <a:latin typeface="Monotype Corsiva" panose="03010101010201010101" pitchFamily="66" charset="0"/>
              </a:rPr>
              <a:t>089</a:t>
            </a:r>
            <a:endParaRPr kumimoji="0" lang="ru-RU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4127" y="4727015"/>
            <a:ext cx="91838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2F3242"/>
                </a:solidFill>
              </a:rPr>
              <a:t>Людина – </a:t>
            </a:r>
            <a:r>
              <a:rPr lang="ru-RU" sz="6000" b="1" dirty="0" err="1">
                <a:solidFill>
                  <a:srgbClr val="2F3242"/>
                </a:solidFill>
              </a:rPr>
              <a:t>найбільша</a:t>
            </a:r>
            <a:r>
              <a:rPr lang="ru-RU" sz="6000" b="1" dirty="0">
                <a:solidFill>
                  <a:srgbClr val="2F3242"/>
                </a:solidFill>
              </a:rPr>
              <a:t> </a:t>
            </a:r>
            <a:r>
              <a:rPr lang="ru-RU" sz="6000" b="1" dirty="0" err="1">
                <a:solidFill>
                  <a:srgbClr val="2F3242"/>
                </a:solidFill>
              </a:rPr>
              <a:t>цінність</a:t>
            </a:r>
            <a:r>
              <a:rPr lang="ru-RU" sz="6000" b="1" dirty="0">
                <a:solidFill>
                  <a:srgbClr val="2F3242"/>
                </a:solidFill>
              </a:rPr>
              <a:t> </a:t>
            </a:r>
            <a:endParaRPr lang="uk-UA" sz="6000" b="1" dirty="0">
              <a:solidFill>
                <a:srgbClr val="2F324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106" y="178195"/>
            <a:ext cx="240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Я досліджую світ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000" b="1" dirty="0">
                <a:solidFill>
                  <a:prstClr val="white"/>
                </a:solidFill>
                <a:latin typeface="Calibri" panose="020F0502020204030204"/>
              </a:rPr>
              <a:t>4 клас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Що таке життя? Твір-роздум, міркування, есе про поняття житт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328" y="674724"/>
            <a:ext cx="4486763" cy="3380028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6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Поміркуй і дай </a:t>
            </a:r>
            <a:r>
              <a:rPr lang="ru-RU" sz="2000" b="1" dirty="0" err="1">
                <a:solidFill>
                  <a:schemeClr val="bg1"/>
                </a:solidFill>
              </a:rPr>
              <a:t>відповідь</a:t>
            </a:r>
            <a:r>
              <a:rPr lang="ru-RU" sz="2000" b="1" dirty="0">
                <a:solidFill>
                  <a:schemeClr val="bg1"/>
                </a:solidFill>
              </a:rPr>
              <a:t> на </a:t>
            </a:r>
            <a:r>
              <a:rPr lang="ru-RU" sz="2000" b="1" dirty="0" err="1">
                <a:solidFill>
                  <a:schemeClr val="bg1"/>
                </a:solidFill>
              </a:rPr>
              <a:t>запитання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Топ Bf D стикеры для Android и iOS | Gfyca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694" y="3898968"/>
            <a:ext cx="2371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с двумя скругленными противолежащими углами 17"/>
          <p:cNvSpPr/>
          <p:nvPr/>
        </p:nvSpPr>
        <p:spPr>
          <a:xfrm>
            <a:off x="770964" y="1850979"/>
            <a:ext cx="9726705" cy="1967985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Чи всі живі істоти унікальні? У чому полягає ваша індивідуальність?</a:t>
            </a:r>
          </a:p>
        </p:txBody>
      </p:sp>
    </p:spTree>
    <p:extLst>
      <p:ext uri="{BB962C8B-B14F-4D97-AF65-F5344CB8AC3E}">
        <p14:creationId xmlns:p14="http://schemas.microsoft.com/office/powerpoint/2010/main" val="36681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9" y="1333364"/>
            <a:ext cx="11558273" cy="5452766"/>
          </a:xfrm>
          <a:prstGeom prst="rect">
            <a:avLst/>
          </a:prstGeom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DA5A203C-42B0-4175-9103-135DDFC1F04F}"/>
              </a:ext>
            </a:extLst>
          </p:cNvPr>
          <p:cNvSpPr/>
          <p:nvPr/>
        </p:nvSpPr>
        <p:spPr>
          <a:xfrm>
            <a:off x="802855" y="2224948"/>
            <a:ext cx="73041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4000" b="1" dirty="0">
                <a:solidFill>
                  <a:srgbClr val="FF0000"/>
                </a:solidFill>
              </a:rPr>
              <a:t>Матеріальні цінності </a:t>
            </a:r>
            <a:r>
              <a:rPr lang="uk-UA" sz="4000" dirty="0"/>
              <a:t>–</a:t>
            </a:r>
            <a:r>
              <a:rPr lang="ru-RU" sz="4000" dirty="0"/>
              <a:t>– </a:t>
            </a:r>
            <a:r>
              <a:rPr lang="ru-RU" sz="4000" dirty="0" err="1"/>
              <a:t>речі</a:t>
            </a:r>
            <a:r>
              <a:rPr lang="ru-RU" sz="4000" dirty="0"/>
              <a:t> у </a:t>
            </a:r>
            <a:r>
              <a:rPr lang="ru-RU" sz="4000" dirty="0" err="1"/>
              <a:t>вигляді</a:t>
            </a:r>
            <a:r>
              <a:rPr lang="ru-RU" sz="4000" dirty="0"/>
              <a:t> майна </a:t>
            </a:r>
            <a:r>
              <a:rPr lang="ru-RU" sz="4000" dirty="0" err="1"/>
              <a:t>чи</a:t>
            </a:r>
            <a:r>
              <a:rPr lang="ru-RU" sz="4000" dirty="0"/>
              <a:t> товару, </a:t>
            </a:r>
            <a:r>
              <a:rPr lang="ru-RU" sz="4000" dirty="0" err="1"/>
              <a:t>що</a:t>
            </a:r>
            <a:r>
              <a:rPr lang="ru-RU" sz="4000" dirty="0"/>
              <a:t> </a:t>
            </a:r>
            <a:r>
              <a:rPr lang="ru-RU" sz="4000" dirty="0" err="1"/>
              <a:t>можна</a:t>
            </a:r>
            <a:r>
              <a:rPr lang="ru-RU" sz="4000" dirty="0"/>
              <a:t> </a:t>
            </a:r>
            <a:r>
              <a:rPr lang="ru-RU" sz="4000" dirty="0" err="1"/>
              <a:t>купити</a:t>
            </a:r>
            <a:r>
              <a:rPr lang="ru-RU" sz="4000" dirty="0"/>
              <a:t>. </a:t>
            </a:r>
            <a:endParaRPr lang="uk-UA" sz="4000" b="1" dirty="0">
              <a:solidFill>
                <a:srgbClr val="FF0000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1718" y="565310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122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87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Оберіть </a:t>
            </a:r>
            <a:r>
              <a:rPr lang="ru-RU" sz="2000" b="1" dirty="0" err="1">
                <a:solidFill>
                  <a:schemeClr val="bg1"/>
                </a:solidFill>
              </a:rPr>
              <a:t>серед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запропонованих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цінностей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п’ять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найважливіших</a:t>
            </a:r>
            <a:r>
              <a:rPr lang="ru-RU" sz="2000" b="1" dirty="0">
                <a:solidFill>
                  <a:schemeClr val="bg1"/>
                </a:solidFill>
              </a:rPr>
              <a:t> для вас.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Топ Bf D стикеры для Android и iOS | Gfyca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694" y="3898968"/>
            <a:ext cx="2371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с двумя скругленными противолежащими углами 17"/>
          <p:cNvSpPr/>
          <p:nvPr/>
        </p:nvSpPr>
        <p:spPr>
          <a:xfrm>
            <a:off x="770964" y="1456402"/>
            <a:ext cx="9726705" cy="3429363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Доброта, безпека, чесність, мудрість, милосердя, дружба, любов, повага, справедливість, терпіння, розуміння, співчуття, довіра, благодійність, здоров'я, турбота, спокій, хоробрість, незалежність, щирість, багатство, успіх.</a:t>
            </a:r>
          </a:p>
        </p:txBody>
      </p:sp>
    </p:spTree>
    <p:extLst>
      <p:ext uri="{BB962C8B-B14F-4D97-AF65-F5344CB8AC3E}">
        <p14:creationId xmlns:p14="http://schemas.microsoft.com/office/powerpoint/2010/main" val="339530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Поміркуй і дай </a:t>
            </a:r>
            <a:r>
              <a:rPr lang="ru-RU" sz="2000" b="1" dirty="0" err="1">
                <a:solidFill>
                  <a:schemeClr val="bg1"/>
                </a:solidFill>
              </a:rPr>
              <a:t>відповідь</a:t>
            </a:r>
            <a:r>
              <a:rPr lang="ru-RU" sz="2000" b="1" dirty="0">
                <a:solidFill>
                  <a:schemeClr val="bg1"/>
                </a:solidFill>
              </a:rPr>
              <a:t> на </a:t>
            </a:r>
            <a:r>
              <a:rPr lang="ru-RU" sz="2000" b="1" dirty="0" err="1">
                <a:solidFill>
                  <a:schemeClr val="bg1"/>
                </a:solidFill>
              </a:rPr>
              <a:t>запитання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Топ Bf D стикеры для Android и iOS | Gfyca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694" y="3898968"/>
            <a:ext cx="2371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с двумя скругленными противолежащими углами 17"/>
          <p:cNvSpPr/>
          <p:nvPr/>
        </p:nvSpPr>
        <p:spPr>
          <a:xfrm>
            <a:off x="788894" y="2043953"/>
            <a:ext cx="9726705" cy="2106706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Чи можуть цінності змінюватися?</a:t>
            </a:r>
          </a:p>
        </p:txBody>
      </p:sp>
    </p:spTree>
    <p:extLst>
      <p:ext uri="{BB962C8B-B14F-4D97-AF65-F5344CB8AC3E}">
        <p14:creationId xmlns:p14="http://schemas.microsoft.com/office/powerpoint/2010/main" val="211293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Виконай усно завдання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409125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2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298937" y="1783017"/>
            <a:ext cx="11570677" cy="713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Розподіли у відповідні комірки таблиці предмети та поняття, які належать до матеріальних і духовних цінностей.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195913" y="2455155"/>
            <a:ext cx="118231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500" i="1" dirty="0">
                <a:latin typeface="+mj-lt"/>
              </a:rPr>
              <a:t>Керамічний посуд, казки, збірка легенд, залізний меч, народний звичай, жіночий браслет, чоловіча каблучка, комп'ютер, літопис, сімейна традиція.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316260"/>
              </p:ext>
            </p:extLst>
          </p:nvPr>
        </p:nvGraphicFramePr>
        <p:xfrm>
          <a:off x="1522047" y="3430345"/>
          <a:ext cx="81280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920903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3995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Матеріальні цінності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Духовні цінності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44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  <a:p>
                      <a:endParaRPr lang="uk-UA" dirty="0"/>
                    </a:p>
                    <a:p>
                      <a:endParaRPr lang="uk-UA" dirty="0"/>
                    </a:p>
                    <a:p>
                      <a:endParaRPr lang="uk-UA" dirty="0"/>
                    </a:p>
                    <a:p>
                      <a:endParaRPr lang="uk-UA" dirty="0"/>
                    </a:p>
                    <a:p>
                      <a:endParaRPr lang="uk-UA" dirty="0"/>
                    </a:p>
                    <a:p>
                      <a:endParaRPr lang="uk-UA" dirty="0"/>
                    </a:p>
                    <a:p>
                      <a:endParaRPr lang="uk-UA" dirty="0"/>
                    </a:p>
                    <a:p>
                      <a:endParaRPr lang="uk-UA" dirty="0"/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13142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1515314" y="3971865"/>
            <a:ext cx="40707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500" i="1" dirty="0">
                <a:latin typeface="+mj-lt"/>
              </a:rPr>
              <a:t>Керамічний посуд, залізний меч, жіночий браслет, чоловіча каблучка, комп'ютер.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5592780" y="3971864"/>
            <a:ext cx="407073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500" i="1" dirty="0">
                <a:latin typeface="+mj-lt"/>
              </a:rPr>
              <a:t>Казки, збірка легенд, народний звичай, літопис, сімейна традиція.</a:t>
            </a:r>
          </a:p>
        </p:txBody>
      </p:sp>
    </p:spTree>
    <p:extLst>
      <p:ext uri="{BB962C8B-B14F-4D97-AF65-F5344CB8AC3E}">
        <p14:creationId xmlns:p14="http://schemas.microsoft.com/office/powerpoint/2010/main" val="116287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Виконай усно завдання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382315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3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94620" y="2071220"/>
            <a:ext cx="11600329" cy="491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Що не є благодійністю? Обери правильну відповідь. Познач        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92501" y="2873692"/>
            <a:ext cx="26024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500" dirty="0"/>
              <a:t>пригощати друга</a:t>
            </a:r>
            <a:endParaRPr lang="ru-RU" sz="2500" dirty="0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6736" y="2023667"/>
            <a:ext cx="402665" cy="46111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690694" y="2935557"/>
            <a:ext cx="433744" cy="3974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690694" y="3451227"/>
            <a:ext cx="433744" cy="3974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690694" y="3966897"/>
            <a:ext cx="433744" cy="3974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1292501" y="3411410"/>
            <a:ext cx="4492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500" dirty="0"/>
              <a:t>видавати стипендію студентам</a:t>
            </a:r>
            <a:endParaRPr lang="ru-RU" sz="2500" dirty="0"/>
          </a:p>
        </p:txBody>
      </p:sp>
      <p:sp>
        <p:nvSpPr>
          <p:cNvPr id="28" name="TextBox 27"/>
          <p:cNvSpPr txBox="1"/>
          <p:nvPr/>
        </p:nvSpPr>
        <p:spPr>
          <a:xfrm>
            <a:off x="1292501" y="3916759"/>
            <a:ext cx="4492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500" dirty="0"/>
              <a:t>лікувати незнайомого хворого</a:t>
            </a:r>
            <a:endParaRPr lang="ru-RU" sz="2500" dirty="0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70" y="2953407"/>
            <a:ext cx="315868" cy="36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9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Виконай усно завдання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17" name="Скругленный прямоугольник 16"/>
          <p:cNvSpPr/>
          <p:nvPr/>
        </p:nvSpPr>
        <p:spPr>
          <a:xfrm>
            <a:off x="2198009" y="1300214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4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318846" y="1903098"/>
            <a:ext cx="9601200" cy="491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Що є справедливістю? Утвори пари відповідних речень.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1717" y="2471454"/>
            <a:ext cx="64291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Тато працює на заводі.</a:t>
            </a:r>
            <a:endParaRPr lang="ru-RU" sz="3000" dirty="0"/>
          </a:p>
        </p:txBody>
      </p:sp>
      <p:sp>
        <p:nvSpPr>
          <p:cNvPr id="21" name="TextBox 20"/>
          <p:cNvSpPr txBox="1"/>
          <p:nvPr/>
        </p:nvSpPr>
        <p:spPr>
          <a:xfrm>
            <a:off x="281717" y="3185603"/>
            <a:ext cx="5380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Тітка вирощує на городі овочі.</a:t>
            </a:r>
            <a:endParaRPr lang="ru-RU" sz="3000" dirty="0"/>
          </a:p>
        </p:txBody>
      </p:sp>
      <p:sp>
        <p:nvSpPr>
          <p:cNvPr id="22" name="TextBox 21"/>
          <p:cNvSpPr txBox="1"/>
          <p:nvPr/>
        </p:nvSpPr>
        <p:spPr>
          <a:xfrm>
            <a:off x="281717" y="3894678"/>
            <a:ext cx="5239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Сестричка сумлінно навчається у школі.</a:t>
            </a:r>
            <a:endParaRPr lang="ru-RU" sz="3000" dirty="0"/>
          </a:p>
        </p:txBody>
      </p:sp>
      <p:sp>
        <p:nvSpPr>
          <p:cNvPr id="23" name="TextBox 22"/>
          <p:cNvSpPr txBox="1"/>
          <p:nvPr/>
        </p:nvSpPr>
        <p:spPr>
          <a:xfrm>
            <a:off x="281717" y="4961579"/>
            <a:ext cx="6647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Мій сусід дресирує собаку.</a:t>
            </a:r>
            <a:endParaRPr lang="ru-RU" sz="3000" dirty="0"/>
          </a:p>
        </p:txBody>
      </p:sp>
      <p:sp>
        <p:nvSpPr>
          <p:cNvPr id="30" name="TextBox 29"/>
          <p:cNvSpPr txBox="1"/>
          <p:nvPr/>
        </p:nvSpPr>
        <p:spPr>
          <a:xfrm>
            <a:off x="6913484" y="2435328"/>
            <a:ext cx="5174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Отримує нагороди на виставках.</a:t>
            </a:r>
            <a:endParaRPr lang="ru-RU" sz="30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3484" y="3376340"/>
            <a:ext cx="5174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Отримує достойну заробітну плату.</a:t>
            </a:r>
            <a:endParaRPr lang="ru-RU" sz="3000" dirty="0"/>
          </a:p>
        </p:txBody>
      </p:sp>
      <p:sp>
        <p:nvSpPr>
          <p:cNvPr id="32" name="TextBox 31"/>
          <p:cNvSpPr txBox="1"/>
          <p:nvPr/>
        </p:nvSpPr>
        <p:spPr>
          <a:xfrm>
            <a:off x="6913484" y="4273467"/>
            <a:ext cx="5174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Отримує задоволення від власної праці.</a:t>
            </a:r>
            <a:endParaRPr lang="ru-RU" sz="3000" dirty="0"/>
          </a:p>
        </p:txBody>
      </p:sp>
      <p:sp>
        <p:nvSpPr>
          <p:cNvPr id="33" name="TextBox 32"/>
          <p:cNvSpPr txBox="1"/>
          <p:nvPr/>
        </p:nvSpPr>
        <p:spPr>
          <a:xfrm>
            <a:off x="6913484" y="5214804"/>
            <a:ext cx="51741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Отримує відмінні оцінки.</a:t>
            </a:r>
            <a:endParaRPr lang="ru-RU" sz="3000" dirty="0"/>
          </a:p>
        </p:txBody>
      </p:sp>
      <p:sp>
        <p:nvSpPr>
          <p:cNvPr id="6" name="Овал 5"/>
          <p:cNvSpPr/>
          <p:nvPr/>
        </p:nvSpPr>
        <p:spPr>
          <a:xfrm>
            <a:off x="5521569" y="2690727"/>
            <a:ext cx="202223" cy="190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5517172" y="3379977"/>
            <a:ext cx="202223" cy="190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5517171" y="4111150"/>
            <a:ext cx="202223" cy="190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5512774" y="5155053"/>
            <a:ext cx="202223" cy="190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6671697" y="2631024"/>
            <a:ext cx="202223" cy="190271"/>
          </a:xfrm>
          <a:prstGeom prst="ellipse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6676909" y="3568745"/>
            <a:ext cx="202223" cy="190271"/>
          </a:xfrm>
          <a:prstGeom prst="ellipse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6665636" y="4450352"/>
            <a:ext cx="202223" cy="190271"/>
          </a:xfrm>
          <a:prstGeom prst="ellipse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6665635" y="5370775"/>
            <a:ext cx="202223" cy="190271"/>
          </a:xfrm>
          <a:prstGeom prst="ellipse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>
            <a:stCxn id="6" idx="1"/>
            <a:endCxn id="38" idx="1"/>
          </p:cNvCxnSpPr>
          <p:nvPr/>
        </p:nvCxnSpPr>
        <p:spPr>
          <a:xfrm>
            <a:off x="5551184" y="2718592"/>
            <a:ext cx="1155340" cy="8780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endCxn id="39" idx="1"/>
          </p:cNvCxnSpPr>
          <p:nvPr/>
        </p:nvCxnSpPr>
        <p:spPr>
          <a:xfrm>
            <a:off x="5700994" y="3477220"/>
            <a:ext cx="994257" cy="10009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endCxn id="40" idx="1"/>
          </p:cNvCxnSpPr>
          <p:nvPr/>
        </p:nvCxnSpPr>
        <p:spPr>
          <a:xfrm>
            <a:off x="5662244" y="4241847"/>
            <a:ext cx="1033006" cy="11567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endCxn id="37" idx="3"/>
          </p:cNvCxnSpPr>
          <p:nvPr/>
        </p:nvCxnSpPr>
        <p:spPr>
          <a:xfrm flipV="1">
            <a:off x="5700994" y="2793430"/>
            <a:ext cx="1000318" cy="2463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2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Перевіряємо себе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1346" y="1212490"/>
            <a:ext cx="6167039" cy="57369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1. У </a:t>
            </a:r>
            <a:r>
              <a:rPr lang="ru-RU" sz="3000" dirty="0" err="1">
                <a:solidFill>
                  <a:prstClr val="white"/>
                </a:solidFill>
              </a:rPr>
              <a:t>чому</a:t>
            </a:r>
            <a:r>
              <a:rPr lang="ru-RU" sz="3000" dirty="0">
                <a:solidFill>
                  <a:prstClr val="white"/>
                </a:solidFill>
              </a:rPr>
              <a:t> секрет гарного настрою?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93854" y="5617731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6" name="Picture 6" descr="Суд вновь подтвердил выводы комиссии Волгоградского УФАС России - Статьи -  &amp;quot;Новоаннинские вести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762" y="4604761"/>
            <a:ext cx="2213900" cy="221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251344" y="2001654"/>
            <a:ext cx="8751980" cy="87869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2. Що </a:t>
            </a:r>
            <a:r>
              <a:rPr lang="ru-RU" sz="3000" dirty="0" err="1">
                <a:solidFill>
                  <a:prstClr val="white"/>
                </a:solidFill>
              </a:rPr>
              <a:t>відчуває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людина</a:t>
            </a:r>
            <a:r>
              <a:rPr lang="ru-RU" sz="3000" dirty="0">
                <a:solidFill>
                  <a:prstClr val="white"/>
                </a:solidFill>
              </a:rPr>
              <a:t>, коли </a:t>
            </a:r>
            <a:r>
              <a:rPr lang="ru-RU" sz="3000" dirty="0" err="1">
                <a:solidFill>
                  <a:prstClr val="white"/>
                </a:solidFill>
              </a:rPr>
              <a:t>дарує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радість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іншим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1343" y="3095820"/>
            <a:ext cx="8751981" cy="588252"/>
          </a:xfrm>
          <a:prstGeom prst="roundRect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000" dirty="0">
                <a:solidFill>
                  <a:prstClr val="white"/>
                </a:solidFill>
              </a:rPr>
              <a:t>3. </a:t>
            </a:r>
            <a:r>
              <a:rPr lang="ru-RU" sz="3000" dirty="0" err="1">
                <a:solidFill>
                  <a:prstClr val="white"/>
                </a:solidFill>
              </a:rPr>
              <a:t>Від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чого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залежить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ставлення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оточуючих</a:t>
            </a:r>
            <a:r>
              <a:rPr lang="ru-RU" sz="3000" dirty="0">
                <a:solidFill>
                  <a:prstClr val="white"/>
                </a:solidFill>
              </a:rPr>
              <a:t> до вас?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51343" y="3899544"/>
            <a:ext cx="7521057" cy="575830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000" dirty="0">
                <a:solidFill>
                  <a:prstClr val="white"/>
                </a:solidFill>
              </a:rPr>
              <a:t>4. </a:t>
            </a:r>
            <a:r>
              <a:rPr lang="ru-RU" sz="3000" dirty="0" err="1">
                <a:solidFill>
                  <a:prstClr val="white"/>
                </a:solidFill>
              </a:rPr>
              <a:t>Чи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можна</a:t>
            </a:r>
            <a:r>
              <a:rPr lang="ru-RU" sz="3000" dirty="0">
                <a:solidFill>
                  <a:prstClr val="white"/>
                </a:solidFill>
              </a:rPr>
              <a:t> вам </a:t>
            </a:r>
            <a:r>
              <a:rPr lang="ru-RU" sz="3000" dirty="0" err="1">
                <a:solidFill>
                  <a:prstClr val="white"/>
                </a:solidFill>
              </a:rPr>
              <a:t>довіряти</a:t>
            </a:r>
            <a:r>
              <a:rPr lang="ru-RU" sz="3000" dirty="0">
                <a:solidFill>
                  <a:prstClr val="white"/>
                </a:solidFill>
              </a:rPr>
              <a:t>? </a:t>
            </a:r>
            <a:r>
              <a:rPr lang="ru-RU" sz="3000" dirty="0" err="1">
                <a:solidFill>
                  <a:prstClr val="white"/>
                </a:solidFill>
              </a:rPr>
              <a:t>Доведіть</a:t>
            </a:r>
            <a:r>
              <a:rPr lang="ru-RU" sz="3000" dirty="0">
                <a:solidFill>
                  <a:prstClr val="white"/>
                </a:solidFill>
              </a:rPr>
              <a:t>.</a:t>
            </a:r>
            <a:endParaRPr lang="uk-UA" sz="3000" dirty="0">
              <a:solidFill>
                <a:prstClr val="white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51343" y="4690846"/>
            <a:ext cx="10105996" cy="65352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>
                <a:solidFill>
                  <a:prstClr val="white"/>
                </a:solidFill>
              </a:rPr>
              <a:t>5. </a:t>
            </a:r>
            <a:r>
              <a:rPr lang="ru-RU" sz="2800" dirty="0" err="1">
                <a:solidFill>
                  <a:prstClr val="white"/>
                </a:solidFill>
              </a:rPr>
              <a:t>Чи</a:t>
            </a:r>
            <a:r>
              <a:rPr lang="ru-RU" sz="2800" dirty="0">
                <a:solidFill>
                  <a:prstClr val="white"/>
                </a:solidFill>
              </a:rPr>
              <a:t> </a:t>
            </a:r>
            <a:r>
              <a:rPr lang="ru-RU" sz="2800" dirty="0" err="1">
                <a:solidFill>
                  <a:prstClr val="white"/>
                </a:solidFill>
              </a:rPr>
              <a:t>притаманне</a:t>
            </a:r>
            <a:r>
              <a:rPr lang="ru-RU" sz="2800" dirty="0">
                <a:solidFill>
                  <a:prstClr val="white"/>
                </a:solidFill>
              </a:rPr>
              <a:t> вам </a:t>
            </a:r>
            <a:r>
              <a:rPr lang="ru-RU" sz="2800" dirty="0" err="1">
                <a:solidFill>
                  <a:prstClr val="white"/>
                </a:solidFill>
              </a:rPr>
              <a:t>почуття</a:t>
            </a:r>
            <a:r>
              <a:rPr lang="ru-RU" sz="2800" dirty="0">
                <a:solidFill>
                  <a:prstClr val="white"/>
                </a:solidFill>
              </a:rPr>
              <a:t> </a:t>
            </a:r>
            <a:r>
              <a:rPr lang="ru-RU" sz="2800" dirty="0" err="1">
                <a:solidFill>
                  <a:prstClr val="white"/>
                </a:solidFill>
              </a:rPr>
              <a:t>відповідальності</a:t>
            </a:r>
            <a:r>
              <a:rPr lang="ru-RU" sz="2800" dirty="0">
                <a:solidFill>
                  <a:prstClr val="white"/>
                </a:solidFill>
              </a:rPr>
              <a:t>? </a:t>
            </a:r>
            <a:r>
              <a:rPr lang="ru-RU" sz="2800" dirty="0" err="1">
                <a:solidFill>
                  <a:prstClr val="white"/>
                </a:solidFill>
              </a:rPr>
              <a:t>Доведіть</a:t>
            </a:r>
            <a:r>
              <a:rPr lang="ru-RU" sz="2800" dirty="0">
                <a:solidFill>
                  <a:prstClr val="white"/>
                </a:solidFill>
              </a:rPr>
              <a:t>.</a:t>
            </a:r>
            <a:endParaRPr lang="uk-UA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19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rgbClr val="2F3242"/>
                </a:solidFill>
              </a:rPr>
              <a:t>Повторити тему на </a:t>
            </a:r>
            <a:r>
              <a:rPr lang="ru-RU" sz="3000" b="1" dirty="0" err="1">
                <a:solidFill>
                  <a:srgbClr val="2F3242"/>
                </a:solidFill>
              </a:rPr>
              <a:t>сторінках</a:t>
            </a:r>
            <a:r>
              <a:rPr lang="ru-RU" sz="3000" b="1" dirty="0">
                <a:solidFill>
                  <a:srgbClr val="2F3242"/>
                </a:solidFill>
              </a:rPr>
              <a:t> </a:t>
            </a:r>
          </a:p>
          <a:p>
            <a:pPr algn="ctr"/>
            <a:r>
              <a:rPr lang="ru-RU" sz="3000" b="1" dirty="0">
                <a:solidFill>
                  <a:srgbClr val="2F3242"/>
                </a:solidFill>
              </a:rPr>
              <a:t>121-123.</a:t>
            </a:r>
          </a:p>
          <a:p>
            <a:pPr algn="ctr"/>
            <a:endParaRPr lang="uk-UA" sz="3000" i="1" dirty="0">
              <a:solidFill>
                <a:srgbClr val="2F3242"/>
              </a:solidFill>
            </a:endParaRPr>
          </a:p>
          <a:p>
            <a:pPr algn="ctr"/>
            <a:r>
              <a:rPr lang="uk-UA" sz="30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uk-UA" sz="3000" dirty="0">
                <a:solidFill>
                  <a:srgbClr val="2F3242"/>
                </a:solidFill>
              </a:rPr>
              <a:t>с.121-123.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763" y="1316565"/>
            <a:ext cx="3435637" cy="257672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344" y="4096709"/>
            <a:ext cx="3445165" cy="25838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4" y="4096711"/>
            <a:ext cx="3445163" cy="258387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4" y="1316565"/>
            <a:ext cx="3438508" cy="257888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154" y="1405059"/>
            <a:ext cx="3438508" cy="257888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142" y="4101702"/>
            <a:ext cx="3438508" cy="257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54772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класу. Вправа «Чи все взяли на урок?»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FC4111-E6CB-4AE7-AC6B-FD91A111AD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7" b="6631"/>
          <a:stretch/>
        </p:blipFill>
        <p:spPr>
          <a:xfrm>
            <a:off x="904014" y="1351355"/>
            <a:ext cx="4574301" cy="4885872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1C3F2DE-F9BC-4F94-ADCC-C9ECF60065AE}"/>
              </a:ext>
            </a:extLst>
          </p:cNvPr>
          <p:cNvSpPr/>
          <p:nvPr/>
        </p:nvSpPr>
        <p:spPr>
          <a:xfrm>
            <a:off x="6483927" y="1390428"/>
            <a:ext cx="5032207" cy="70234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694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rgbClr val="2F3242"/>
                </a:solidFill>
              </a:rPr>
              <a:t>Голова – щоби думати.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4B4DDB1-19F2-4129-9355-47283EADBE36}"/>
              </a:ext>
            </a:extLst>
          </p:cNvPr>
          <p:cNvSpPr/>
          <p:nvPr/>
        </p:nvSpPr>
        <p:spPr>
          <a:xfrm>
            <a:off x="6483927" y="2370399"/>
            <a:ext cx="5032207" cy="70234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694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rgbClr val="2F3242"/>
                </a:solidFill>
              </a:rPr>
              <a:t>Очі – щоби бачити.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8F80B7A-7092-4C05-8B8F-1C11320F7BBD}"/>
              </a:ext>
            </a:extLst>
          </p:cNvPr>
          <p:cNvSpPr/>
          <p:nvPr/>
        </p:nvSpPr>
        <p:spPr>
          <a:xfrm>
            <a:off x="6483927" y="3337837"/>
            <a:ext cx="5032207" cy="70234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694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rgbClr val="2F3242"/>
                </a:solidFill>
              </a:rPr>
              <a:t>Вуха – щоби чути.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A7D727B-C46D-42C1-8F2C-3E313849BCAD}"/>
              </a:ext>
            </a:extLst>
          </p:cNvPr>
          <p:cNvSpPr/>
          <p:nvPr/>
        </p:nvSpPr>
        <p:spPr>
          <a:xfrm>
            <a:off x="6483928" y="4305276"/>
            <a:ext cx="5032208" cy="79731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694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rgbClr val="2F3242"/>
                </a:solidFill>
              </a:rPr>
              <a:t>Руки – щоби працювати.</a:t>
            </a:r>
          </a:p>
        </p:txBody>
      </p:sp>
      <p:sp>
        <p:nvSpPr>
          <p:cNvPr id="15" name="Сердце 14">
            <a:extLst>
              <a:ext uri="{FF2B5EF4-FFF2-40B4-BE49-F238E27FC236}">
                <a16:creationId xmlns:a16="http://schemas.microsoft.com/office/drawing/2014/main" id="{622F9CDE-33A9-49E4-BCF5-E104680210B7}"/>
              </a:ext>
            </a:extLst>
          </p:cNvPr>
          <p:cNvSpPr/>
          <p:nvPr/>
        </p:nvSpPr>
        <p:spPr>
          <a:xfrm>
            <a:off x="3257068" y="5128591"/>
            <a:ext cx="580300" cy="622852"/>
          </a:xfrm>
          <a:prstGeom prst="hear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08161AD-397B-4862-8B81-9BB1CF374784}"/>
              </a:ext>
            </a:extLst>
          </p:cNvPr>
          <p:cNvSpPr/>
          <p:nvPr/>
        </p:nvSpPr>
        <p:spPr>
          <a:xfrm>
            <a:off x="6483927" y="5352786"/>
            <a:ext cx="5032207" cy="79731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694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rgbClr val="2F3242"/>
                </a:solidFill>
              </a:rPr>
              <a:t>Серце – щоби відчувати.</a:t>
            </a:r>
          </a:p>
        </p:txBody>
      </p:sp>
    </p:spTree>
    <p:extLst>
      <p:ext uri="{BB962C8B-B14F-4D97-AF65-F5344CB8AC3E}">
        <p14:creationId xmlns:p14="http://schemas.microsoft.com/office/powerpoint/2010/main" val="412264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0" t="9052" r="14150" b="16806"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 t="4730" r="75195" b="71911"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1" t="4730" r="5251" b="74391"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4730" r="37719" b="74391"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" t="27924" r="58714" b="48717"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0" t="49114" r="6482" b="27527"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0" t="20272" r="24250" b="44793"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Пригадуємо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32862" y="5640686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894" y="3516923"/>
            <a:ext cx="2348425" cy="3040805"/>
          </a:xfrm>
          <a:prstGeom prst="rect">
            <a:avLst/>
          </a:prstGeom>
        </p:spPr>
      </p:pic>
      <p:sp>
        <p:nvSpPr>
          <p:cNvPr id="11" name="Горизонтальный свиток 10"/>
          <p:cNvSpPr/>
          <p:nvPr/>
        </p:nvSpPr>
        <p:spPr>
          <a:xfrm>
            <a:off x="502689" y="1082438"/>
            <a:ext cx="9017979" cy="1176963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/>
              <a:t>Що </a:t>
            </a:r>
            <a:r>
              <a:rPr lang="ru-RU" sz="3000" dirty="0" err="1"/>
              <a:t>означає</a:t>
            </a:r>
            <a:r>
              <a:rPr lang="ru-RU" sz="3000" dirty="0"/>
              <a:t> бути </a:t>
            </a:r>
            <a:r>
              <a:rPr lang="ru-RU" sz="3000" dirty="0" err="1"/>
              <a:t>унікальним</a:t>
            </a:r>
            <a:r>
              <a:rPr lang="ru-RU" sz="3000" dirty="0"/>
              <a:t>?</a:t>
            </a:r>
            <a:endParaRPr lang="uk-UA" sz="3000" dirty="0"/>
          </a:p>
        </p:txBody>
      </p:sp>
      <p:sp>
        <p:nvSpPr>
          <p:cNvPr id="8" name="Горизонтальный свиток 7"/>
          <p:cNvSpPr/>
          <p:nvPr/>
        </p:nvSpPr>
        <p:spPr>
          <a:xfrm>
            <a:off x="502688" y="2456969"/>
            <a:ext cx="9017979" cy="1176963"/>
          </a:xfrm>
          <a:prstGeom prst="horizont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 err="1"/>
              <a:t>Чи</a:t>
            </a:r>
            <a:r>
              <a:rPr lang="ru-RU" sz="3000" dirty="0"/>
              <a:t> </a:t>
            </a:r>
            <a:r>
              <a:rPr lang="ru-RU" sz="3000" dirty="0" err="1"/>
              <a:t>важлива</a:t>
            </a:r>
            <a:r>
              <a:rPr lang="ru-RU" sz="3000" dirty="0"/>
              <a:t> </a:t>
            </a:r>
            <a:r>
              <a:rPr lang="ru-RU" sz="3000" dirty="0" err="1"/>
              <a:t>рівність</a:t>
            </a:r>
            <a:r>
              <a:rPr lang="ru-RU" sz="3000" dirty="0"/>
              <a:t> і </a:t>
            </a:r>
            <a:r>
              <a:rPr lang="ru-RU" sz="3000" dirty="0" err="1"/>
              <a:t>справедливість</a:t>
            </a:r>
            <a:r>
              <a:rPr lang="ru-RU" sz="3000" dirty="0"/>
              <a:t> </a:t>
            </a:r>
            <a:r>
              <a:rPr lang="ru-RU" sz="3000" dirty="0" err="1"/>
              <a:t>між</a:t>
            </a:r>
            <a:r>
              <a:rPr lang="ru-RU" sz="3000" dirty="0"/>
              <a:t> людьми?</a:t>
            </a:r>
            <a:endParaRPr lang="uk-UA" sz="3000" dirty="0"/>
          </a:p>
        </p:txBody>
      </p:sp>
      <p:sp>
        <p:nvSpPr>
          <p:cNvPr id="9" name="Горизонтальный свиток 8"/>
          <p:cNvSpPr/>
          <p:nvPr/>
        </p:nvSpPr>
        <p:spPr>
          <a:xfrm>
            <a:off x="502687" y="3831500"/>
            <a:ext cx="9017979" cy="1176963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/>
              <a:t>Яку </a:t>
            </a:r>
            <a:r>
              <a:rPr lang="ru-RU" sz="3000" dirty="0" err="1"/>
              <a:t>людину</a:t>
            </a:r>
            <a:r>
              <a:rPr lang="ru-RU" sz="3000" dirty="0"/>
              <a:t> </a:t>
            </a:r>
            <a:r>
              <a:rPr lang="ru-RU" sz="3000" dirty="0" err="1"/>
              <a:t>називають</a:t>
            </a:r>
            <a:r>
              <a:rPr lang="ru-RU" sz="3000" dirty="0"/>
              <a:t> </a:t>
            </a:r>
            <a:r>
              <a:rPr lang="ru-RU" sz="3000" dirty="0" err="1"/>
              <a:t>відповідальною</a:t>
            </a:r>
            <a:r>
              <a:rPr lang="ru-RU" sz="3000" dirty="0"/>
              <a:t>?</a:t>
            </a:r>
            <a:endParaRPr lang="uk-UA" sz="3000" dirty="0"/>
          </a:p>
        </p:txBody>
      </p:sp>
    </p:spTree>
    <p:extLst>
      <p:ext uri="{BB962C8B-B14F-4D97-AF65-F5344CB8AC3E}">
        <p14:creationId xmlns:p14="http://schemas.microsoft.com/office/powerpoint/2010/main" val="153438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3644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121-123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Тренінгове заняття &amp;quot;Наш дружний 5-й клас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03850"/>
            <a:ext cx="7251318" cy="421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Стратегія «Читання з позначками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037" y="2006721"/>
            <a:ext cx="4372463" cy="308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3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Поміркуй і дай </a:t>
            </a:r>
            <a:r>
              <a:rPr lang="ru-RU" sz="2000" b="1" dirty="0" err="1">
                <a:solidFill>
                  <a:schemeClr val="bg1"/>
                </a:solidFill>
              </a:rPr>
              <a:t>відповідь</a:t>
            </a:r>
            <a:r>
              <a:rPr lang="ru-RU" sz="2000" b="1" dirty="0">
                <a:solidFill>
                  <a:schemeClr val="bg1"/>
                </a:solidFill>
              </a:rPr>
              <a:t> на </a:t>
            </a:r>
            <a:r>
              <a:rPr lang="ru-RU" sz="2000" b="1" dirty="0" err="1">
                <a:solidFill>
                  <a:schemeClr val="bg1"/>
                </a:solidFill>
              </a:rPr>
              <a:t>запитання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Топ Bf D стикеры для Android и iOS | Gfyca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694" y="3898968"/>
            <a:ext cx="2371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с двумя скругленными противолежащими углами 17"/>
          <p:cNvSpPr/>
          <p:nvPr/>
        </p:nvSpPr>
        <p:spPr>
          <a:xfrm>
            <a:off x="779929" y="2137850"/>
            <a:ext cx="9726705" cy="1533724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Назвіть людей, </a:t>
            </a:r>
            <a:r>
              <a:rPr lang="ru-RU" sz="3500" dirty="0" err="1"/>
              <a:t>життя</a:t>
            </a:r>
            <a:r>
              <a:rPr lang="ru-RU" sz="3500" dirty="0"/>
              <a:t> </a:t>
            </a:r>
            <a:r>
              <a:rPr lang="ru-RU" sz="3500" dirty="0" err="1"/>
              <a:t>яких</a:t>
            </a:r>
            <a:r>
              <a:rPr lang="ru-RU" sz="3500" dirty="0"/>
              <a:t> є </a:t>
            </a:r>
            <a:r>
              <a:rPr lang="ru-RU" sz="3500" dirty="0" err="1"/>
              <a:t>взірцем</a:t>
            </a:r>
            <a:r>
              <a:rPr lang="ru-RU" sz="3500" dirty="0"/>
              <a:t> для вас та </a:t>
            </a:r>
            <a:r>
              <a:rPr lang="ru-RU" sz="3500" dirty="0" err="1"/>
              <a:t>інших</a:t>
            </a:r>
            <a:r>
              <a:rPr lang="ru-RU" sz="3500" dirty="0"/>
              <a:t>.</a:t>
            </a:r>
            <a:endParaRPr lang="uk-UA" sz="3500" dirty="0"/>
          </a:p>
        </p:txBody>
      </p:sp>
    </p:spTree>
    <p:extLst>
      <p:ext uri="{BB962C8B-B14F-4D97-AF65-F5344CB8AC3E}">
        <p14:creationId xmlns:p14="http://schemas.microsoft.com/office/powerpoint/2010/main" val="72603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Поміркуй і дай </a:t>
            </a:r>
            <a:r>
              <a:rPr lang="ru-RU" sz="2000" b="1" dirty="0" err="1">
                <a:solidFill>
                  <a:schemeClr val="bg1"/>
                </a:solidFill>
              </a:rPr>
              <a:t>відповідь</a:t>
            </a:r>
            <a:r>
              <a:rPr lang="ru-RU" sz="2000" b="1" dirty="0">
                <a:solidFill>
                  <a:schemeClr val="bg1"/>
                </a:solidFill>
              </a:rPr>
              <a:t> на </a:t>
            </a:r>
            <a:r>
              <a:rPr lang="ru-RU" sz="2000" b="1" dirty="0" err="1">
                <a:solidFill>
                  <a:schemeClr val="bg1"/>
                </a:solidFill>
              </a:rPr>
              <a:t>запитання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Топ Bf D стикеры для Android и iOS | Gfyca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694" y="3898968"/>
            <a:ext cx="2371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с двумя скругленными противолежащими углами 17"/>
          <p:cNvSpPr/>
          <p:nvPr/>
        </p:nvSpPr>
        <p:spPr>
          <a:xfrm>
            <a:off x="770964" y="1850979"/>
            <a:ext cx="9726705" cy="1967985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Що людині дано природою від народження? Що отримує людина від суспільства? Чи впливає суспільство на людину?</a:t>
            </a:r>
          </a:p>
        </p:txBody>
      </p:sp>
    </p:spTree>
    <p:extLst>
      <p:ext uri="{BB962C8B-B14F-4D97-AF65-F5344CB8AC3E}">
        <p14:creationId xmlns:p14="http://schemas.microsoft.com/office/powerpoint/2010/main" val="19053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9" y="1333364"/>
            <a:ext cx="11558273" cy="5452766"/>
          </a:xfrm>
          <a:prstGeom prst="rect">
            <a:avLst/>
          </a:prstGeom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DA5A203C-42B0-4175-9103-135DDFC1F04F}"/>
              </a:ext>
            </a:extLst>
          </p:cNvPr>
          <p:cNvSpPr/>
          <p:nvPr/>
        </p:nvSpPr>
        <p:spPr>
          <a:xfrm>
            <a:off x="802855" y="1908424"/>
            <a:ext cx="730415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3500" b="1" dirty="0">
                <a:solidFill>
                  <a:srgbClr val="FF0000"/>
                </a:solidFill>
              </a:rPr>
              <a:t>Внутрішній (духовний) світ людини </a:t>
            </a:r>
            <a:r>
              <a:rPr lang="uk-UA" sz="3500" b="1" dirty="0"/>
              <a:t>-</a:t>
            </a:r>
            <a:r>
              <a:rPr lang="uk-UA" sz="3500" b="1" dirty="0">
                <a:solidFill>
                  <a:srgbClr val="FF0000"/>
                </a:solidFill>
              </a:rPr>
              <a:t> </a:t>
            </a:r>
            <a:r>
              <a:rPr lang="uk-UA" sz="3500" dirty="0"/>
              <a:t> усе те, що пов’язане з душевними процесами людини: її почуттями, волею, пам’яттю, розумом, життєвими інтересами, поглядами, досвідом тощо.</a:t>
            </a: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1718" y="565310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122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2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9" y="1333364"/>
            <a:ext cx="11558273" cy="5452766"/>
          </a:xfrm>
          <a:prstGeom prst="rect">
            <a:avLst/>
          </a:prstGeom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DA5A203C-42B0-4175-9103-135DDFC1F04F}"/>
              </a:ext>
            </a:extLst>
          </p:cNvPr>
          <p:cNvSpPr/>
          <p:nvPr/>
        </p:nvSpPr>
        <p:spPr>
          <a:xfrm>
            <a:off x="802855" y="2224948"/>
            <a:ext cx="73041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4000" b="1" dirty="0">
                <a:solidFill>
                  <a:srgbClr val="FF0000"/>
                </a:solidFill>
              </a:rPr>
              <a:t>Унікальність </a:t>
            </a:r>
            <a:r>
              <a:rPr lang="uk-UA" sz="4000" dirty="0"/>
              <a:t>– якості людини, за якими вона відрізняється від решти людей.</a:t>
            </a:r>
            <a:endParaRPr lang="uk-UA" sz="4000" b="1" dirty="0">
              <a:solidFill>
                <a:srgbClr val="FF0000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1718" y="565310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122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98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8096</TotalTime>
  <Words>627</Words>
  <Application>Microsoft Office PowerPoint</Application>
  <PresentationFormat>Широкоэкранный</PresentationFormat>
  <Paragraphs>159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Monotype Corsiva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2228</cp:revision>
  <dcterms:created xsi:type="dcterms:W3CDTF">2018-01-05T16:38:53Z</dcterms:created>
  <dcterms:modified xsi:type="dcterms:W3CDTF">2022-05-05T15:10:55Z</dcterms:modified>
</cp:coreProperties>
</file>