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78" r:id="rId3"/>
    <p:sldId id="277" r:id="rId4"/>
    <p:sldId id="293" r:id="rId5"/>
    <p:sldId id="292" r:id="rId6"/>
    <p:sldId id="294" r:id="rId7"/>
    <p:sldId id="300" r:id="rId8"/>
    <p:sldId id="295" r:id="rId9"/>
    <p:sldId id="296" r:id="rId10"/>
    <p:sldId id="297" r:id="rId11"/>
    <p:sldId id="279" r:id="rId12"/>
    <p:sldId id="280" r:id="rId13"/>
    <p:sldId id="298" r:id="rId14"/>
    <p:sldId id="274" r:id="rId15"/>
    <p:sldId id="282" r:id="rId16"/>
    <p:sldId id="290" r:id="rId17"/>
    <p:sldId id="283" r:id="rId18"/>
    <p:sldId id="284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72DB55"/>
    <a:srgbClr val="00B050"/>
    <a:srgbClr val="709E32"/>
    <a:srgbClr val="1694E9"/>
    <a:srgbClr val="FFFF00"/>
    <a:srgbClr val="295FFF"/>
    <a:srgbClr val="FFB441"/>
    <a:srgbClr val="0000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3" autoAdjust="0"/>
    <p:restoredTop sz="94660"/>
  </p:normalViewPr>
  <p:slideViewPr>
    <p:cSldViewPr snapToGrid="0">
      <p:cViewPr varScale="1">
        <p:scale>
          <a:sx n="73" d="100"/>
          <a:sy n="73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01.04.2022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01.04.2022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01.04.2022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01.04.2022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01.04.2022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№25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0315" y="3142885"/>
            <a:ext cx="87422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/>
              <a:t>Вплив кольору на емоційний стан людини. Основні та похідні кольори (повторення). </a:t>
            </a:r>
            <a:endParaRPr lang="uk-UA" sz="3200" b="1" dirty="0" smtClean="0"/>
          </a:p>
          <a:p>
            <a:pPr algn="ctr"/>
            <a:r>
              <a:rPr lang="uk-UA" sz="3200" b="1" dirty="0" smtClean="0"/>
              <a:t>П</a:t>
            </a:r>
            <a:r>
              <a:rPr lang="uk-UA" sz="3200" b="1" dirty="0"/>
              <a:t>. </a:t>
            </a:r>
            <a:r>
              <a:rPr lang="uk-UA" sz="3200" b="1" dirty="0" err="1"/>
              <a:t>Сезанн</a:t>
            </a:r>
            <a:r>
              <a:rPr lang="uk-UA" sz="3200" b="1" dirty="0"/>
              <a:t>. Натюрморт з драпіруванням, глечиком і вазою для фруктів; К. Білокур. Натюрморт «Квіти, яблука, помідори». Створення композицій із овочів</a:t>
            </a:r>
            <a:endParaRPr lang="ru-RU" sz="32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965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Мистецтво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2198" y="97144"/>
            <a:ext cx="3740336" cy="284002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П. Сезанн. Натюрморт з </a:t>
            </a:r>
            <a:r>
              <a:rPr lang="ru-RU" sz="2000" b="1" dirty="0" err="1">
                <a:solidFill>
                  <a:schemeClr val="bg1"/>
                </a:solidFill>
              </a:rPr>
              <a:t>драпіруванням</a:t>
            </a:r>
            <a:r>
              <a:rPr lang="ru-RU" sz="2000" b="1" dirty="0">
                <a:solidFill>
                  <a:schemeClr val="bg1"/>
                </a:solidFill>
              </a:rPr>
              <a:t>, </a:t>
            </a:r>
            <a:r>
              <a:rPr lang="ru-RU" sz="2000" b="1" dirty="0" err="1">
                <a:solidFill>
                  <a:schemeClr val="bg1"/>
                </a:solidFill>
              </a:rPr>
              <a:t>глечиком</a:t>
            </a:r>
            <a:r>
              <a:rPr lang="ru-RU" sz="2000" b="1" dirty="0">
                <a:solidFill>
                  <a:schemeClr val="bg1"/>
                </a:solidFill>
              </a:rPr>
              <a:t> і вазою для </a:t>
            </a:r>
            <a:r>
              <a:rPr lang="ru-RU" sz="2000" b="1" dirty="0" err="1">
                <a:solidFill>
                  <a:schemeClr val="bg1"/>
                </a:solidFill>
              </a:rPr>
              <a:t>фруктів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72007" y="1564323"/>
            <a:ext cx="3083589" cy="2335324"/>
          </a:xfrm>
          <a:prstGeom prst="roundRect">
            <a:avLst/>
          </a:prstGeom>
          <a:solidFill>
            <a:schemeClr val="accent6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/>
              <a:t>Назвіть зображені фрукти. </a:t>
            </a:r>
          </a:p>
          <a:p>
            <a:pPr algn="ctr"/>
            <a:r>
              <a:rPr lang="uk-UA" sz="2400" b="1" dirty="0" smtClean="0"/>
              <a:t>Які кольори переважають на картині?</a:t>
            </a:r>
            <a:endParaRPr lang="ru-RU" sz="2400" b="1" dirty="0"/>
          </a:p>
        </p:txBody>
      </p:sp>
      <p:pic>
        <p:nvPicPr>
          <p:cNvPr id="1026" name="Picture 2" descr="Натюрморт з драпіруванням і глечиком – Поль Сезанн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56091" y="1283511"/>
            <a:ext cx="7427846" cy="541304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21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2373" t="14523" r="8429" b="18095"/>
          <a:stretch/>
        </p:blipFill>
        <p:spPr>
          <a:xfrm>
            <a:off x="7023749" y="980304"/>
            <a:ext cx="4816930" cy="442594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Правила безпеки на уроці образотворчого мистецтва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67663" y="5409852"/>
            <a:ext cx="4896133" cy="123777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Роботу розпочинати лише з дозволу вчителя.</a:t>
            </a:r>
            <a:endParaRPr lang="ru-RU" sz="28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667" y="1291851"/>
            <a:ext cx="4759324" cy="3820887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6984148" y="5409852"/>
            <a:ext cx="4896133" cy="123777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Використовувати інструмент тільки за призначенням.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59407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145" t="14048" r="9568" b="22143"/>
          <a:stretch/>
        </p:blipFill>
        <p:spPr>
          <a:xfrm>
            <a:off x="267663" y="1114676"/>
            <a:ext cx="5225144" cy="437605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Правила безпеки на уроці образотворчого мистецтва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67663" y="5409852"/>
            <a:ext cx="4896133" cy="123777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Користуватися прийомами роботи з інструментами, як показав учитель.</a:t>
            </a:r>
            <a:endParaRPr lang="ru-RU" sz="28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016805" y="5409852"/>
            <a:ext cx="4896133" cy="123777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Тримати своє робоче місце у належному порядку.</a:t>
            </a:r>
            <a:endParaRPr lang="ru-RU" sz="2800" b="1" dirty="0"/>
          </a:p>
        </p:txBody>
      </p:sp>
      <p:pic>
        <p:nvPicPr>
          <p:cNvPr id="4098" name="Picture 2" descr="https://img0.liveinternet.ru/images/attach/c/2/69/261/69261128_08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21629" y="1224225"/>
            <a:ext cx="3968107" cy="409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08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Послідовність </a:t>
            </a:r>
            <a:r>
              <a:rPr lang="uk-UA" sz="2000" b="1" dirty="0" smtClean="0">
                <a:solidFill>
                  <a:schemeClr val="bg1"/>
                </a:solidFill>
              </a:rPr>
              <a:t>малювання фруктів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381" y="4010051"/>
            <a:ext cx="4714163" cy="265042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4144" y="4010050"/>
            <a:ext cx="4714162" cy="265042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5322" y="1254424"/>
            <a:ext cx="4395535" cy="248150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243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</a:t>
            </a:r>
            <a:r>
              <a:rPr lang="uk-UA" sz="2000" b="1" dirty="0" smtClean="0">
                <a:solidFill>
                  <a:schemeClr val="bg1"/>
                </a:solidFill>
              </a:rPr>
              <a:t>вправа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06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Продемонструйте власні малюнки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7" name="Picture 4" descr="Клуб живописи для детей начнёт свою работу в Покровском храме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5596" y="1194616"/>
            <a:ext cx="5872153" cy="553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4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732066" cy="70510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Роздивись, які композиції створили твої однолітки. Створи смачну композицію вдома та сфотографуй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0332" y="1199631"/>
            <a:ext cx="7556500" cy="548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1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Оберіть відповідну цеглинку </a:t>
            </a:r>
            <a:r>
              <a:rPr lang="uk-UA" sz="2000" b="1" dirty="0" err="1">
                <a:solidFill>
                  <a:schemeClr val="bg1"/>
                </a:solidFill>
              </a:rPr>
              <a:t>лего</a:t>
            </a:r>
            <a:r>
              <a:rPr lang="uk-UA" sz="2000" b="1" dirty="0">
                <a:solidFill>
                  <a:schemeClr val="bg1"/>
                </a:solidFill>
              </a:rPr>
              <a:t>...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D629D0-336C-419F-A8A4-2C0197B936F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7625" y="2867878"/>
            <a:ext cx="5183691" cy="190087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CA90978-B131-4245-BEFF-17900FECEF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3040" y="1186308"/>
            <a:ext cx="4993114" cy="183098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5E43342-029B-4C75-BB88-C367F6B9417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098" y="4754316"/>
            <a:ext cx="4859054" cy="178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5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Створимо пірамідку нашого </a:t>
            </a:r>
            <a:r>
              <a:rPr lang="uk-UA" sz="2000" b="1" dirty="0" smtClean="0">
                <a:solidFill>
                  <a:schemeClr val="bg1"/>
                </a:solidFill>
              </a:rPr>
              <a:t>настрою </a:t>
            </a:r>
            <a:endParaRPr lang="ru-RU" sz="2000" b="1" dirty="0"/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grpSp>
        <p:nvGrpSpPr>
          <p:cNvPr id="14" name="Групувати 1">
            <a:extLst>
              <a:ext uri="{FF2B5EF4-FFF2-40B4-BE49-F238E27FC236}">
                <a16:creationId xmlns:a16="http://schemas.microsoft.com/office/drawing/2014/main" id="{32258A9F-8212-49B1-95DF-38C4E708E613}"/>
              </a:ext>
            </a:extLst>
          </p:cNvPr>
          <p:cNvGrpSpPr/>
          <p:nvPr/>
        </p:nvGrpSpPr>
        <p:grpSpPr>
          <a:xfrm>
            <a:off x="254834" y="2353456"/>
            <a:ext cx="11671004" cy="3348511"/>
            <a:chOff x="2233765" y="2416091"/>
            <a:chExt cx="7095632" cy="1970942"/>
          </a:xfrm>
        </p:grpSpPr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BCDC0D07-BCA4-43BA-943E-A61F5BC9D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04685" y="3901258"/>
              <a:ext cx="1324712" cy="485775"/>
            </a:xfrm>
            <a:prstGeom prst="rect">
              <a:avLst/>
            </a:prstGeom>
          </p:spPr>
        </p:pic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7FD3DB48-8647-4217-B1DE-6D0B98708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42635" y="3901258"/>
              <a:ext cx="1324712" cy="485775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3CFCFC9C-D992-4D0F-97AF-CA4B6B783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93695" y="3901258"/>
              <a:ext cx="1324712" cy="485775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ECD47C33-D5B9-4E96-83DF-AEF1FE0CF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31645" y="3901258"/>
              <a:ext cx="1324712" cy="485775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BF01A5CB-26BD-45DD-88D0-A1E9B453F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82705" y="3901257"/>
              <a:ext cx="1324712" cy="485775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F0C88430-E17B-4753-864B-FCDF9CDAF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33765" y="3901256"/>
              <a:ext cx="1324712" cy="485775"/>
            </a:xfrm>
            <a:prstGeom prst="rect">
              <a:avLst/>
            </a:prstGeom>
          </p:spPr>
        </p:pic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062CD9BD-64E4-4776-83D0-02385D6A5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98477" y="3596493"/>
              <a:ext cx="1324712" cy="485775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61CFA840-AB05-4EAD-9BF5-8BA20D03C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63009" y="3596493"/>
              <a:ext cx="1324712" cy="485775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0CAE8A8F-ED90-45B6-9BFE-936E2D4D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37000" y="3596492"/>
              <a:ext cx="1324712" cy="485775"/>
            </a:xfrm>
            <a:prstGeom prst="rect">
              <a:avLst/>
            </a:prstGeom>
          </p:spPr>
        </p:pic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2A56DD96-B1F7-4F1C-ADA8-96AA5C7F5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65129" y="3602023"/>
              <a:ext cx="1324712" cy="485775"/>
            </a:xfrm>
            <a:prstGeom prst="rect">
              <a:avLst/>
            </a:prstGeom>
          </p:spPr>
        </p:pic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E11BBB4F-404C-4E5B-A942-0561BF9D8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34391" y="3591422"/>
              <a:ext cx="1324712" cy="485775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0DCA355C-9011-4AA5-8EB6-B254531EB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07892" y="3291728"/>
              <a:ext cx="1324712" cy="485775"/>
            </a:xfrm>
            <a:prstGeom prst="rect">
              <a:avLst/>
            </a:prstGeom>
          </p:spPr>
        </p:pic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D78B8658-2E7D-457C-B7BF-AABF9F0ED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67991" y="3283940"/>
              <a:ext cx="1324712" cy="485775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2C337BD8-1A07-4057-9340-4CF9529A0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0971" y="3289471"/>
              <a:ext cx="1324712" cy="485775"/>
            </a:xfrm>
            <a:prstGeom prst="rect">
              <a:avLst/>
            </a:prstGeom>
          </p:spPr>
        </p:pic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35541D30-3110-49B0-B435-C9AA00F5C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72031" y="3289471"/>
              <a:ext cx="1324712" cy="485775"/>
            </a:xfrm>
            <a:prstGeom prst="rect">
              <a:avLst/>
            </a:prstGeom>
          </p:spPr>
        </p:pic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7B18C06D-0181-41C6-A3E2-2C099413B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91863" y="3003434"/>
              <a:ext cx="1324712" cy="485775"/>
            </a:xfrm>
            <a:prstGeom prst="rect">
              <a:avLst/>
            </a:prstGeom>
          </p:spPr>
        </p:pic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40088A84-4338-4DB1-AAF9-E9BA8FBA4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9468" y="3003434"/>
              <a:ext cx="1324712" cy="485775"/>
            </a:xfrm>
            <a:prstGeom prst="rect">
              <a:avLst/>
            </a:prstGeom>
          </p:spPr>
        </p:pic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4681C890-2938-4826-8E65-94D2B61CA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00428" y="3002428"/>
              <a:ext cx="1324712" cy="485775"/>
            </a:xfrm>
            <a:prstGeom prst="rect">
              <a:avLst/>
            </a:prstGeom>
          </p:spPr>
        </p:pic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id="{D56E03B9-4415-403C-833B-8A9DEF3BC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64895" y="2715447"/>
              <a:ext cx="1324712" cy="485775"/>
            </a:xfrm>
            <a:prstGeom prst="rect">
              <a:avLst/>
            </a:prstGeom>
          </p:spPr>
        </p:pic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DEF81BC7-2234-4250-B943-8CF44F2C9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47392" y="2715385"/>
              <a:ext cx="1324712" cy="485775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36CA5EBA-688D-4105-BC6C-C57F519E2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73877" y="2416091"/>
              <a:ext cx="1324712" cy="485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716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Прослухайте вірш та налаштуймося на </a:t>
            </a:r>
            <a:r>
              <a:rPr lang="uk-UA" sz="2000" b="1" dirty="0" smtClean="0">
                <a:solidFill>
                  <a:schemeClr val="bg1"/>
                </a:solidFill>
              </a:rPr>
              <a:t>роботу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21377" y="1456402"/>
            <a:ext cx="4933203" cy="5119352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Доброго </a:t>
            </a:r>
            <a:r>
              <a:rPr lang="ru-RU" altLang="ru-RU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здоров’я</a:t>
            </a: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altLang="ru-RU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діти</a:t>
            </a: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доброго вам </a:t>
            </a:r>
            <a:r>
              <a:rPr lang="ru-RU" altLang="ru-RU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дня!</a:t>
            </a:r>
            <a:endParaRPr lang="ru-RU" altLang="ru-RU" sz="2400" b="1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Хай вам ясно </a:t>
            </a:r>
            <a:r>
              <a:rPr lang="ru-RU" altLang="ru-RU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сонце</a:t>
            </a: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світить</a:t>
            </a: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у </a:t>
            </a:r>
            <a:r>
              <a:rPr lang="ru-RU" altLang="ru-RU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вікно</a:t>
            </a: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щодня</a:t>
            </a: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altLang="ru-RU" sz="2400" b="1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Хай </a:t>
            </a:r>
            <a:r>
              <a:rPr lang="ru-RU" altLang="ru-RU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сміється</a:t>
            </a: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мирне</a:t>
            </a: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небо і </a:t>
            </a:r>
            <a:r>
              <a:rPr lang="ru-RU" altLang="ru-RU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дивує</a:t>
            </a: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світ</a:t>
            </a:r>
            <a:r>
              <a:rPr lang="ru-RU" altLang="ru-RU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ru-RU" altLang="ru-RU" sz="2400" b="1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 Земля нехай </a:t>
            </a:r>
            <a:r>
              <a:rPr lang="ru-RU" altLang="ru-RU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дарує</a:t>
            </a: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вам </a:t>
            </a:r>
            <a:r>
              <a:rPr lang="ru-RU" altLang="ru-RU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барвистий</a:t>
            </a: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цвіт</a:t>
            </a: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altLang="ru-RU" sz="2400" b="1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</a:t>
            </a: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здоров’я</a:t>
            </a: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altLang="ru-RU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любі</a:t>
            </a: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діти</a:t>
            </a: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в </a:t>
            </a:r>
            <a:r>
              <a:rPr lang="ru-RU" altLang="ru-RU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світі</a:t>
            </a: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головне.</a:t>
            </a:r>
            <a:endParaRPr lang="ru-RU" altLang="ru-RU" sz="2400" b="1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 здоровий і веселий — </a:t>
            </a:r>
            <a:r>
              <a:rPr lang="ru-RU" altLang="ru-RU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щастя</a:t>
            </a: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не мине!</a:t>
            </a:r>
            <a:endParaRPr lang="ru-RU" altLang="ru-RU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12329" y="1546412"/>
            <a:ext cx="6242090" cy="465268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005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8062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«Як ти себе почуваєш».</a:t>
            </a:r>
            <a:r>
              <a:rPr lang="uk-UA" sz="2000" dirty="0" smtClean="0"/>
              <a:t> </a:t>
            </a:r>
            <a:r>
              <a:rPr lang="uk-UA" sz="2000" b="1" dirty="0" err="1" smtClean="0"/>
              <a:t>Обери</a:t>
            </a:r>
            <a:r>
              <a:rPr lang="uk-UA" sz="2000" b="1" dirty="0" smtClean="0"/>
              <a:t> зображення, яке описує твоє самопочуття, твій настрій</a:t>
            </a:r>
            <a:endParaRPr lang="ru-RU" sz="20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8033" y="1456402"/>
            <a:ext cx="2924506" cy="275720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90919" y="1764405"/>
            <a:ext cx="2861420" cy="282047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34838" y="3689130"/>
            <a:ext cx="2311958" cy="288486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94" t="-811" r="-1014"/>
          <a:stretch/>
        </p:blipFill>
        <p:spPr>
          <a:xfrm>
            <a:off x="9285176" y="3116016"/>
            <a:ext cx="2719144" cy="350949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8033" y="4278928"/>
            <a:ext cx="3193961" cy="234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6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Склади з літер слово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42539" y="1456402"/>
            <a:ext cx="80578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600" b="1" dirty="0" smtClean="0">
                <a:solidFill>
                  <a:srgbClr val="00B050"/>
                </a:solidFill>
              </a:rPr>
              <a:t>о</a:t>
            </a:r>
            <a:endParaRPr lang="ru-RU" sz="166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9500" y="1456402"/>
            <a:ext cx="80578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600" b="1" dirty="0" smtClean="0">
                <a:solidFill>
                  <a:srgbClr val="00B050"/>
                </a:solidFill>
              </a:rPr>
              <a:t>д</a:t>
            </a:r>
            <a:endParaRPr lang="ru-RU" sz="166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5988" y="1456402"/>
            <a:ext cx="80578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600" b="1" dirty="0" smtClean="0">
                <a:solidFill>
                  <a:srgbClr val="00B050"/>
                </a:solidFill>
              </a:rPr>
              <a:t>з</a:t>
            </a:r>
            <a:endParaRPr lang="ru-RU" sz="166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13152" y="1456402"/>
            <a:ext cx="80578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600" b="1" dirty="0" smtClean="0">
                <a:solidFill>
                  <a:srgbClr val="00B050"/>
                </a:solidFill>
              </a:rPr>
              <a:t>о</a:t>
            </a:r>
            <a:endParaRPr lang="ru-RU" sz="16600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0713" y="1456402"/>
            <a:ext cx="80578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600" b="1" dirty="0" smtClean="0">
                <a:solidFill>
                  <a:srgbClr val="00B050"/>
                </a:solidFill>
              </a:rPr>
              <a:t>р</a:t>
            </a:r>
            <a:endParaRPr lang="ru-RU" sz="16600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6403" y="1456402"/>
            <a:ext cx="196903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600" b="1" dirty="0">
                <a:solidFill>
                  <a:srgbClr val="00B050"/>
                </a:solidFill>
              </a:rPr>
              <a:t>в</a:t>
            </a:r>
            <a:r>
              <a:rPr lang="uk-UA" sz="16600" b="1" dirty="0" smtClean="0">
                <a:solidFill>
                  <a:srgbClr val="00B050"/>
                </a:solidFill>
              </a:rPr>
              <a:t>’</a:t>
            </a:r>
            <a:endParaRPr lang="ru-RU" sz="166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95892" y="1456402"/>
            <a:ext cx="80578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600" b="1" dirty="0">
                <a:solidFill>
                  <a:srgbClr val="00B050"/>
                </a:solidFill>
              </a:rPr>
              <a:t>я</a:t>
            </a:r>
            <a:endParaRPr lang="ru-RU" sz="166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44707" y="1784199"/>
            <a:ext cx="1046625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9900" b="1" dirty="0" smtClean="0">
                <a:solidFill>
                  <a:srgbClr val="FF0000"/>
                </a:solidFill>
              </a:rPr>
              <a:t>Здоров’я</a:t>
            </a:r>
            <a:endParaRPr lang="ru-RU" sz="19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87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Послухайте вірш, вставте пропущені слова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34850" y="1585191"/>
            <a:ext cx="5743978" cy="4995913"/>
          </a:xfrm>
          <a:prstGeom prst="roundRect">
            <a:avLst/>
          </a:prstGeom>
          <a:solidFill>
            <a:srgbClr val="72DB55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800" b="1" dirty="0" smtClean="0"/>
              <a:t>Щоб здоров’я добре мати,</a:t>
            </a:r>
          </a:p>
          <a:p>
            <a:r>
              <a:rPr lang="uk-UA" sz="2800" b="1" dirty="0" smtClean="0"/>
              <a:t>Слід про нього змалку …</a:t>
            </a:r>
          </a:p>
          <a:p>
            <a:r>
              <a:rPr lang="uk-UA" sz="2800" b="1" dirty="0" smtClean="0"/>
              <a:t>Кожний ранок обливатись</a:t>
            </a:r>
          </a:p>
          <a:p>
            <a:r>
              <a:rPr lang="uk-UA" sz="2800" b="1" dirty="0" smtClean="0"/>
              <a:t>І зарядкою …</a:t>
            </a:r>
          </a:p>
          <a:p>
            <a:r>
              <a:rPr lang="uk-UA" sz="2800" b="1" dirty="0" smtClean="0"/>
              <a:t>У дворі щодня гуляти</a:t>
            </a:r>
            <a:r>
              <a:rPr lang="ru-RU" sz="2800" b="1" dirty="0" smtClean="0"/>
              <a:t>,</a:t>
            </a:r>
          </a:p>
          <a:p>
            <a:r>
              <a:rPr lang="uk-UA" sz="2800" b="1" dirty="0" smtClean="0"/>
              <a:t>Повноцінно їсти й …</a:t>
            </a:r>
          </a:p>
          <a:p>
            <a:r>
              <a:rPr lang="uk-UA" sz="2800" b="1" dirty="0" smtClean="0"/>
              <a:t>Добре мити всі продукти,</a:t>
            </a:r>
          </a:p>
          <a:p>
            <a:r>
              <a:rPr lang="uk-UA" sz="2800" b="1" dirty="0" smtClean="0"/>
              <a:t>Досхочу вживати …</a:t>
            </a:r>
          </a:p>
          <a:p>
            <a:r>
              <a:rPr lang="uk-UA" sz="2800" b="1" dirty="0" smtClean="0"/>
              <a:t>Будете це все робити – </a:t>
            </a:r>
          </a:p>
          <a:p>
            <a:r>
              <a:rPr lang="uk-UA" sz="2800" b="1" dirty="0" smtClean="0"/>
              <a:t>Перестанете …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172755" y="2382592"/>
            <a:ext cx="1674253" cy="399245"/>
          </a:xfrm>
          <a:prstGeom prst="roundRect">
            <a:avLst/>
          </a:prstGeom>
          <a:solidFill>
            <a:schemeClr val="accent4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д</a:t>
            </a:r>
            <a:r>
              <a:rPr lang="uk-UA" sz="2800" b="1" dirty="0" smtClean="0"/>
              <a:t>бати,</a:t>
            </a:r>
            <a:endParaRPr lang="ru-RU" sz="28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419941" y="3243330"/>
            <a:ext cx="2139180" cy="399245"/>
          </a:xfrm>
          <a:prstGeom prst="roundRect">
            <a:avLst/>
          </a:prstGeom>
          <a:solidFill>
            <a:schemeClr val="accent4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</a:t>
            </a:r>
            <a:r>
              <a:rPr lang="uk-UA" sz="2800" b="1" dirty="0" smtClean="0"/>
              <a:t>айматись.</a:t>
            </a:r>
            <a:endParaRPr lang="ru-RU" sz="2800" b="1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489531" y="4113727"/>
            <a:ext cx="1571866" cy="399245"/>
          </a:xfrm>
          <a:prstGeom prst="roundRect">
            <a:avLst/>
          </a:prstGeom>
          <a:solidFill>
            <a:schemeClr val="accent4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с</a:t>
            </a:r>
            <a:r>
              <a:rPr lang="uk-UA" sz="2800" b="1" dirty="0" smtClean="0"/>
              <a:t>пати,</a:t>
            </a:r>
            <a:endParaRPr lang="ru-RU" sz="2800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386822" y="4984124"/>
            <a:ext cx="1571866" cy="399245"/>
          </a:xfrm>
          <a:prstGeom prst="roundRect">
            <a:avLst/>
          </a:prstGeom>
          <a:solidFill>
            <a:schemeClr val="accent4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ф</a:t>
            </a:r>
            <a:r>
              <a:rPr lang="uk-UA" sz="2800" b="1" dirty="0" smtClean="0"/>
              <a:t>рукти.</a:t>
            </a:r>
            <a:endParaRPr lang="ru-RU" sz="2800" b="1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706129" y="5788633"/>
            <a:ext cx="1466625" cy="399245"/>
          </a:xfrm>
          <a:prstGeom prst="roundRect">
            <a:avLst/>
          </a:prstGeom>
          <a:solidFill>
            <a:schemeClr val="accent4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хворіти.</a:t>
            </a:r>
            <a:endParaRPr lang="ru-RU" sz="2800" b="1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7457940" y="1476482"/>
            <a:ext cx="3551137" cy="5274490"/>
            <a:chOff x="7457940" y="1476482"/>
            <a:chExt cx="3551137" cy="5274490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57940" y="1476482"/>
              <a:ext cx="3551137" cy="5274490"/>
            </a:xfrm>
            <a:prstGeom prst="rect">
              <a:avLst/>
            </a:prstGeom>
          </p:spPr>
        </p:pic>
        <p:pic>
          <p:nvPicPr>
            <p:cNvPr id="1026" name="Picture 2" descr="Яблоки PNG изображения, яблоко PN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1629" y="3887202"/>
              <a:ext cx="666948" cy="852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5750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«Плесни чи тупни»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8071" y="1692876"/>
            <a:ext cx="2323094" cy="5078626"/>
          </a:xfrm>
          <a:prstGeom prst="rect">
            <a:avLst/>
          </a:prstGeom>
        </p:spPr>
      </p:pic>
      <p:sp>
        <p:nvSpPr>
          <p:cNvPr id="6" name="Выноска-облако 5"/>
          <p:cNvSpPr/>
          <p:nvPr/>
        </p:nvSpPr>
        <p:spPr>
          <a:xfrm>
            <a:off x="3546389" y="1198604"/>
            <a:ext cx="6796216" cy="3608173"/>
          </a:xfrm>
          <a:prstGeom prst="cloudCallout">
            <a:avLst>
              <a:gd name="adj1" fmla="val -58160"/>
              <a:gd name="adj2" fmla="val 358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/>
              <a:t>Привіт, друзі! Пограймо у гру! Якщо дане твердження впливає на здоров’я людини позитивно, то плесни руками, якщо негативно – тупни ногами. 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83872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«Плесни чи тупни»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8071" y="1692876"/>
            <a:ext cx="2323094" cy="5078626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/>
        </p:nvSpPr>
        <p:spPr>
          <a:xfrm>
            <a:off x="3509318" y="1260389"/>
            <a:ext cx="4470371" cy="864973"/>
          </a:xfrm>
          <a:prstGeom prst="roundRect">
            <a:avLst/>
          </a:prstGeom>
          <a:solidFill>
            <a:srgbClr val="7030A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Їсти багато солодощів</a:t>
            </a:r>
            <a:endParaRPr lang="ru-RU" sz="2800" b="1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7599405" y="2286970"/>
            <a:ext cx="4116144" cy="1012284"/>
          </a:xfrm>
          <a:prstGeom prst="roundRect">
            <a:avLst/>
          </a:prstGeom>
          <a:solidFill>
            <a:schemeClr val="accent4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Робити зарядку</a:t>
            </a:r>
            <a:endParaRPr lang="ru-RU" sz="2800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653481" y="3564924"/>
            <a:ext cx="4326208" cy="1014343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Довго грати за комп’ютером</a:t>
            </a:r>
            <a:endParaRPr lang="ru-RU" sz="2800" b="1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7685903" y="4740875"/>
            <a:ext cx="3910196" cy="119036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Вживати овочі та фрукти</a:t>
            </a:r>
            <a:endParaRPr lang="ru-RU" sz="2800" b="1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124917" y="5357683"/>
            <a:ext cx="4264424" cy="1006047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Загартовуватися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71245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Як ви вважаєте, чи впливають кольори на настрій та здоров’я людини?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19720" y="1890585"/>
            <a:ext cx="5979933" cy="252077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400" b="1" dirty="0" smtClean="0"/>
              <a:t>    Один колір може заспокоїти, інший – роздратувати. Наприклад, у кімнаті, де панують темні та холодні кольори, людина почуває себе пригніченою.</a:t>
            </a:r>
          </a:p>
        </p:txBody>
      </p:sp>
      <p:pic>
        <p:nvPicPr>
          <p:cNvPr id="2052" name="Picture 4" descr="Холодный натюрморт с цветами» картина Чернего Романа маслом на ...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38076" y="1237130"/>
            <a:ext cx="4770710" cy="545950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06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Як ви вважаєте, чи впливають кольори на настрій та здоров’я людини?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97034" y="1743579"/>
            <a:ext cx="5979933" cy="2708206"/>
          </a:xfrm>
          <a:prstGeom prst="roundRect">
            <a:avLst/>
          </a:prstGeom>
          <a:solidFill>
            <a:srgbClr val="FFC00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400" b="1" dirty="0" smtClean="0"/>
              <a:t>    </a:t>
            </a:r>
            <a:r>
              <a:rPr lang="uk-UA" sz="2400" b="1" dirty="0" smtClean="0">
                <a:solidFill>
                  <a:schemeClr val="bg1"/>
                </a:solidFill>
              </a:rPr>
              <a:t>Теплі </a:t>
            </a:r>
            <a:r>
              <a:rPr lang="uk-UA" sz="2400" b="1" dirty="0">
                <a:solidFill>
                  <a:schemeClr val="bg1"/>
                </a:solidFill>
              </a:rPr>
              <a:t>світлі кольори, навпаки, надають святковості, радості. Жовтий і помаранчевий ніби зігрівають, посилюють чудовий настрій. Червоний дуже активний – він збуджує.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7" name="Picture 2" descr="Картина акварелью &quot;Солнечный букет&quot; 30х40 см – заказать на Ярмарке ...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6135" y="1158656"/>
            <a:ext cx="3758635" cy="549834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66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2130</TotalTime>
  <Words>466</Words>
  <Application>Microsoft Office PowerPoint</Application>
  <PresentationFormat>Широкоэкранный</PresentationFormat>
  <Paragraphs>101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147</cp:revision>
  <dcterms:created xsi:type="dcterms:W3CDTF">2018-01-05T16:38:53Z</dcterms:created>
  <dcterms:modified xsi:type="dcterms:W3CDTF">2022-04-01T05:49:41Z</dcterms:modified>
</cp:coreProperties>
</file>