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1306" r:id="rId3"/>
    <p:sldId id="1312" r:id="rId4"/>
    <p:sldId id="1313" r:id="rId5"/>
    <p:sldId id="1314" r:id="rId6"/>
    <p:sldId id="1338" r:id="rId7"/>
    <p:sldId id="1339" r:id="rId8"/>
    <p:sldId id="1226" r:id="rId9"/>
    <p:sldId id="1340" r:id="rId10"/>
    <p:sldId id="970" r:id="rId11"/>
    <p:sldId id="1316" r:id="rId12"/>
    <p:sldId id="1177" r:id="rId13"/>
    <p:sldId id="1348" r:id="rId14"/>
    <p:sldId id="134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силь Цупа" initials="ВЦ" lastIdx="8" clrIdx="0">
    <p:extLst>
      <p:ext uri="{19B8F6BF-5375-455C-9EA6-DF929625EA0E}">
        <p15:presenceInfo xmlns:p15="http://schemas.microsoft.com/office/powerpoint/2012/main" xmlns="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E83B73"/>
    <a:srgbClr val="FEB7CF"/>
    <a:srgbClr val="FF4343"/>
    <a:srgbClr val="3C4272"/>
    <a:srgbClr val="5F8C2F"/>
    <a:srgbClr val="CEDB89"/>
    <a:srgbClr val="AE6230"/>
    <a:srgbClr val="F8D1B4"/>
    <a:srgbClr val="712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2" autoAdjust="0"/>
    <p:restoredTop sz="94269" autoAdjust="0"/>
  </p:normalViewPr>
  <p:slideViewPr>
    <p:cSldViewPr snapToGrid="0">
      <p:cViewPr varScale="1">
        <p:scale>
          <a:sx n="50" d="100"/>
          <a:sy n="50" d="100"/>
        </p:scale>
        <p:origin x="-84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283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172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73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567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297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713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192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91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24.03.2022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24.03.2022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24.03.2022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№95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0498" y="4467670"/>
            <a:ext cx="87636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Образ весни в поезії. Іван Франко «Надійшла весна прекрасна...»</a:t>
            </a:r>
            <a:endParaRPr lang="uk-UA" sz="102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9" name="AutoShape 4" descr="Заячий холодок: и съедобный и декоративный">
            <a:extLst>
              <a:ext uri="{FF2B5EF4-FFF2-40B4-BE49-F238E27FC236}">
                <a16:creationId xmlns:a16="http://schemas.microsoft.com/office/drawing/2014/main" xmlns="" id="{4CB76E02-09B4-4768-B278-44351662F4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026" name="Picture 2" descr="Результат пошуку зображень за запитом весна дівчина">
            <a:extLst>
              <a:ext uri="{FF2B5EF4-FFF2-40B4-BE49-F238E27FC236}">
                <a16:creationId xmlns:a16="http://schemas.microsoft.com/office/drawing/2014/main" xmlns="" id="{099ED923-0F86-436E-B90E-9FEF53D95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732" y="285916"/>
            <a:ext cx="3037301" cy="417737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xmlns="" id="{8D680240-E512-40DB-986F-C31A2046D1DC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Робота над скоромовкою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70608B72-D86B-48B7-BDE1-7099206EFA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3"/>
          <a:stretch/>
        </p:blipFill>
        <p:spPr>
          <a:xfrm>
            <a:off x="5898075" y="1080890"/>
            <a:ext cx="6189587" cy="4187548"/>
          </a:xfrm>
          <a:prstGeom prst="rect">
            <a:avLst/>
          </a:prstGeom>
        </p:spPr>
      </p:pic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xmlns="" id="{21D1848A-2991-4EFE-90F4-610D3A1160E8}"/>
              </a:ext>
            </a:extLst>
          </p:cNvPr>
          <p:cNvSpPr/>
          <p:nvPr/>
        </p:nvSpPr>
        <p:spPr>
          <a:xfrm>
            <a:off x="331767" y="3683336"/>
            <a:ext cx="5850602" cy="25538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Кіт котові каже: «Коте,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До комори кадуб вкотили.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В кадуб вкинеш капустину,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</a:rPr>
              <a:t>Кілька китичок калини.»</a:t>
            </a:r>
          </a:p>
        </p:txBody>
      </p:sp>
      <p:pic>
        <p:nvPicPr>
          <p:cNvPr id="2050" name="Picture 2" descr="Результат пошуку зображень за запитом кадуб">
            <a:extLst>
              <a:ext uri="{FF2B5EF4-FFF2-40B4-BE49-F238E27FC236}">
                <a16:creationId xmlns:a16="http://schemas.microsoft.com/office/drawing/2014/main" xmlns="" id="{B37C861F-2858-49BC-90FF-91C098B74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75" y="1422994"/>
            <a:ext cx="2533650" cy="180022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86A46253-7A09-4EB5-BE60-F597C62E456C}"/>
              </a:ext>
            </a:extLst>
          </p:cNvPr>
          <p:cNvSpPr/>
          <p:nvPr/>
        </p:nvSpPr>
        <p:spPr>
          <a:xfrm>
            <a:off x="2919521" y="1538276"/>
            <a:ext cx="29353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err="1"/>
              <a:t>Ка́діб</a:t>
            </a:r>
            <a:r>
              <a:rPr lang="ru-RU" sz="2400" b="1" dirty="0"/>
              <a:t>, </a:t>
            </a:r>
            <a:r>
              <a:rPr lang="ru-RU" sz="2400" b="1" dirty="0" err="1"/>
              <a:t>рідше</a:t>
            </a:r>
            <a:r>
              <a:rPr lang="ru-RU" sz="2400" b="1" dirty="0"/>
              <a:t> </a:t>
            </a:r>
            <a:r>
              <a:rPr lang="ru-RU" sz="2400" b="1" dirty="0" err="1"/>
              <a:t>ка́дуб</a:t>
            </a:r>
            <a:r>
              <a:rPr lang="ru-RU" sz="2400" b="1" dirty="0"/>
              <a:t>, </a:t>
            </a:r>
            <a:r>
              <a:rPr lang="ru-RU" sz="2400" b="1" dirty="0" err="1"/>
              <a:t>ка́дка</a:t>
            </a:r>
            <a:r>
              <a:rPr lang="ru-RU" sz="2400" b="1" dirty="0"/>
              <a:t> — </a:t>
            </a:r>
            <a:r>
              <a:rPr lang="ru-RU" sz="2400" b="1" dirty="0" err="1"/>
              <a:t>дерев'яна</a:t>
            </a:r>
            <a:r>
              <a:rPr lang="ru-RU" sz="2400" b="1" dirty="0"/>
              <a:t> посудина у </a:t>
            </a:r>
            <a:r>
              <a:rPr lang="ru-RU" sz="2400" b="1" dirty="0" err="1"/>
              <a:t>вигляді</a:t>
            </a:r>
            <a:r>
              <a:rPr lang="ru-RU" sz="2400" b="1" dirty="0"/>
              <a:t> </a:t>
            </a:r>
            <a:r>
              <a:rPr lang="ru-RU" sz="2400" b="1" dirty="0" err="1"/>
              <a:t>великої</a:t>
            </a:r>
            <a:r>
              <a:rPr lang="ru-RU" sz="2400" b="1" dirty="0"/>
              <a:t> </a:t>
            </a:r>
            <a:r>
              <a:rPr lang="ru-RU" sz="2400" b="1" dirty="0" err="1"/>
              <a:t>діжки</a:t>
            </a:r>
            <a:r>
              <a:rPr lang="ru-RU" sz="2400" b="1" dirty="0"/>
              <a:t>.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212749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Іван Франко «Надійшла весна»</a:t>
            </a:r>
          </a:p>
        </p:txBody>
      </p:sp>
      <p:pic>
        <p:nvPicPr>
          <p:cNvPr id="2050" name="Picture 2" descr="Результат пошуку зображень за запитом іван франко">
            <a:extLst>
              <a:ext uri="{FF2B5EF4-FFF2-40B4-BE49-F238E27FC236}">
                <a16:creationId xmlns:a16="http://schemas.microsoft.com/office/drawing/2014/main" xmlns="" id="{841D29FB-4771-4D63-A0B1-9CD57D4FC9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4361"/>
          <a:stretch/>
        </p:blipFill>
        <p:spPr bwMode="auto">
          <a:xfrm>
            <a:off x="308112" y="1456402"/>
            <a:ext cx="4303644" cy="509669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xmlns="" id="{16C391E4-1F8E-4FB2-A29C-5FCF11494A3E}"/>
              </a:ext>
            </a:extLst>
          </p:cNvPr>
          <p:cNvSpPr/>
          <p:nvPr/>
        </p:nvSpPr>
        <p:spPr>
          <a:xfrm>
            <a:off x="5029200" y="1434448"/>
            <a:ext cx="6712225" cy="51186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Надійшла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весна прекрасна, </a:t>
            </a:r>
          </a:p>
          <a:p>
            <a:pPr algn="ctr"/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многоцвітна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тепла, ясна, </a:t>
            </a:r>
          </a:p>
          <a:p>
            <a:pPr algn="ctr"/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наче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дівчинка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в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вінку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Зацвіли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луги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діброви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</a:p>
          <a:p>
            <a:pPr algn="ctr"/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повно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гомону,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розмови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і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пісень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в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чагарнику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120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відповіді на питання чи виконай завдання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5B4443F-54DC-43C4-B1E0-26968C1CA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3" t="9052" r="7118" b="14638"/>
          <a:stretch/>
        </p:blipFill>
        <p:spPr>
          <a:xfrm>
            <a:off x="115439" y="1433663"/>
            <a:ext cx="4924729" cy="4929808"/>
          </a:xfrm>
          <a:prstGeom prst="rect">
            <a:avLst/>
          </a:prstGeom>
        </p:spPr>
      </p:pic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xmlns="" id="{843F99EE-913E-4FB3-8CCF-BF8966188ACF}"/>
              </a:ext>
            </a:extLst>
          </p:cNvPr>
          <p:cNvSpPr/>
          <p:nvPr/>
        </p:nvSpPr>
        <p:spPr>
          <a:xfrm>
            <a:off x="5333372" y="1433663"/>
            <a:ext cx="6420678" cy="22011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>
                <a:solidFill>
                  <a:schemeClr val="accent2">
                    <a:lumMod val="50000"/>
                  </a:schemeClr>
                </a:solidFill>
              </a:rPr>
              <a:t>Прочитай </a:t>
            </a:r>
            <a:r>
              <a:rPr lang="ru-RU" sz="4000" b="1" dirty="0" err="1">
                <a:solidFill>
                  <a:schemeClr val="accent2">
                    <a:lumMod val="50000"/>
                  </a:schemeClr>
                </a:solidFill>
              </a:rPr>
              <a:t>вірш</a:t>
            </a:r>
            <a:r>
              <a:rPr lang="ru-RU" sz="4000" b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ru-RU" sz="4000" b="1" dirty="0" err="1">
                <a:solidFill>
                  <a:schemeClr val="accent2">
                    <a:lumMod val="50000"/>
                  </a:schemeClr>
                </a:solidFill>
              </a:rPr>
              <a:t>Які</a:t>
            </a:r>
            <a:r>
              <a:rPr lang="ru-RU" sz="4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2">
                    <a:lumMod val="50000"/>
                  </a:schemeClr>
                </a:solidFill>
              </a:rPr>
              <a:t>ознаки</a:t>
            </a:r>
            <a:r>
              <a:rPr lang="ru-RU" sz="4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2">
                    <a:lumMod val="50000"/>
                  </a:schemeClr>
                </a:solidFill>
              </a:rPr>
              <a:t>весни</a:t>
            </a:r>
            <a:r>
              <a:rPr lang="ru-RU" sz="4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2">
                    <a:lumMod val="50000"/>
                  </a:schemeClr>
                </a:solidFill>
              </a:rPr>
              <a:t>передають</a:t>
            </a:r>
            <a:r>
              <a:rPr lang="ru-RU" sz="4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2">
                    <a:lumMod val="50000"/>
                  </a:schemeClr>
                </a:solidFill>
              </a:rPr>
              <a:t>її</a:t>
            </a:r>
            <a:r>
              <a:rPr lang="ru-RU" sz="4000" b="1" dirty="0">
                <a:solidFill>
                  <a:schemeClr val="accent2">
                    <a:lumMod val="50000"/>
                  </a:schemeClr>
                </a:solidFill>
              </a:rPr>
              <a:t> красу? З ким вона </a:t>
            </a:r>
            <a:r>
              <a:rPr lang="ru-RU" sz="4000" b="1" dirty="0" err="1">
                <a:solidFill>
                  <a:schemeClr val="accent2">
                    <a:lumMod val="50000"/>
                  </a:schemeClr>
                </a:solidFill>
              </a:rPr>
              <a:t>порівнюється</a:t>
            </a:r>
            <a:r>
              <a:rPr lang="ru-RU" sz="4000" b="1" dirty="0">
                <a:solidFill>
                  <a:schemeClr val="accent2">
                    <a:lumMod val="50000"/>
                  </a:schemeClr>
                </a:solidFill>
              </a:rPr>
              <a:t>? 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xmlns="" id="{33EA0A29-AF4C-4D38-B780-59230693F533}"/>
              </a:ext>
            </a:extLst>
          </p:cNvPr>
          <p:cNvSpPr/>
          <p:nvPr/>
        </p:nvSpPr>
        <p:spPr>
          <a:xfrm>
            <a:off x="5333372" y="4162273"/>
            <a:ext cx="6420678" cy="22011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err="1">
                <a:solidFill>
                  <a:schemeClr val="accent2">
                    <a:lumMod val="50000"/>
                  </a:schemeClr>
                </a:solidFill>
              </a:rPr>
              <a:t>Назви</a:t>
            </a:r>
            <a:r>
              <a:rPr lang="ru-RU" sz="4000" b="1" dirty="0">
                <a:solidFill>
                  <a:schemeClr val="accent2">
                    <a:lumMod val="50000"/>
                  </a:schemeClr>
                </a:solidFill>
              </a:rPr>
              <a:t> пари </a:t>
            </a:r>
            <a:r>
              <a:rPr lang="ru-RU" sz="4000" b="1" dirty="0" err="1">
                <a:solidFill>
                  <a:schemeClr val="accent2">
                    <a:lumMod val="50000"/>
                  </a:schemeClr>
                </a:solidFill>
              </a:rPr>
              <a:t>римованих</a:t>
            </a:r>
            <a:r>
              <a:rPr lang="ru-RU" sz="4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2">
                    <a:lumMod val="50000"/>
                  </a:schemeClr>
                </a:solidFill>
              </a:rPr>
              <a:t>слів</a:t>
            </a:r>
            <a:r>
              <a:rPr lang="ru-RU" sz="4000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449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Іван Франко «Надійшла весна»</a:t>
            </a:r>
          </a:p>
        </p:txBody>
      </p:sp>
      <p:pic>
        <p:nvPicPr>
          <p:cNvPr id="2050" name="Picture 2" descr="Результат пошуку зображень за запитом іван франко">
            <a:extLst>
              <a:ext uri="{FF2B5EF4-FFF2-40B4-BE49-F238E27FC236}">
                <a16:creationId xmlns:a16="http://schemas.microsoft.com/office/drawing/2014/main" xmlns="" id="{841D29FB-4771-4D63-A0B1-9CD57D4FC9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4361"/>
          <a:stretch/>
        </p:blipFill>
        <p:spPr bwMode="auto">
          <a:xfrm>
            <a:off x="308112" y="1456402"/>
            <a:ext cx="4303644" cy="509669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xmlns="" id="{16C391E4-1F8E-4FB2-A29C-5FCF11494A3E}"/>
              </a:ext>
            </a:extLst>
          </p:cNvPr>
          <p:cNvSpPr/>
          <p:nvPr/>
        </p:nvSpPr>
        <p:spPr>
          <a:xfrm>
            <a:off x="5029200" y="1434448"/>
            <a:ext cx="6712225" cy="51186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Надійшла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весна прекрасна, </a:t>
            </a:r>
          </a:p>
          <a:p>
            <a:pPr algn="ctr"/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многоцвітна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тепла, ясна, </a:t>
            </a:r>
          </a:p>
          <a:p>
            <a:pPr algn="ctr"/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наче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дівчинка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в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вінку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Зацвіли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луги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діброви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</a:p>
          <a:p>
            <a:pPr algn="ctr"/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повно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гомону,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розмови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і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пісень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в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чагарнику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1604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xmlns="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Вивчи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вірш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напам’ять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xmlns="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146FF56E-292F-4F95-ACDF-07A94E10EB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30" b="12281"/>
          <a:stretch/>
        </p:blipFill>
        <p:spPr>
          <a:xfrm>
            <a:off x="7721629" y="1064311"/>
            <a:ext cx="3322324" cy="5402650"/>
          </a:xfrm>
          <a:prstGeom prst="rect">
            <a:avLst/>
          </a:prstGeom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xmlns="" id="{BAF3CA44-19D6-4E2C-92F9-E01EBF6EAA0E}"/>
              </a:ext>
            </a:extLst>
          </p:cNvPr>
          <p:cNvSpPr/>
          <p:nvPr/>
        </p:nvSpPr>
        <p:spPr>
          <a:xfrm>
            <a:off x="387626" y="1456402"/>
            <a:ext cx="6712225" cy="51186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Надійшла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весна прекрасна, </a:t>
            </a:r>
          </a:p>
          <a:p>
            <a:pPr algn="ctr"/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многоцвітна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тепла, ясна, </a:t>
            </a:r>
          </a:p>
          <a:p>
            <a:pPr algn="ctr"/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наче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дівчинка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в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вінку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Зацвіли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луги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діброви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</a:p>
          <a:p>
            <a:pPr algn="ctr"/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повно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гомону,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розмови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і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пісень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 в </a:t>
            </a:r>
            <a:r>
              <a:rPr lang="ru-RU" sz="3600" b="1" dirty="0" err="1">
                <a:solidFill>
                  <a:schemeClr val="accent6">
                    <a:lumMod val="50000"/>
                  </a:schemeClr>
                </a:solidFill>
              </a:rPr>
              <a:t>чагарнику</a:t>
            </a:r>
            <a:r>
              <a:rPr lang="ru-RU" sz="36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917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Артикуляційна вправа</a:t>
            </a: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:a16="http://schemas.microsoft.com/office/drawing/2014/main" xmlns="" id="{4C385234-5665-4277-BBE9-D73E946B6EAC}"/>
              </a:ext>
            </a:extLst>
          </p:cNvPr>
          <p:cNvSpPr/>
          <p:nvPr/>
        </p:nvSpPr>
        <p:spPr>
          <a:xfrm>
            <a:off x="6095999" y="1417859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err="1">
                <a:solidFill>
                  <a:schemeClr val="accent1">
                    <a:lumMod val="50000"/>
                  </a:schemeClr>
                </a:solidFill>
              </a:rPr>
              <a:t>Горобчик</a:t>
            </a:r>
            <a:r>
              <a:rPr lang="ru-RU" sz="6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6000" b="1" dirty="0" err="1">
                <a:solidFill>
                  <a:schemeClr val="accent1">
                    <a:lumMod val="50000"/>
                  </a:schemeClr>
                </a:solidFill>
              </a:rPr>
              <a:t>каже</a:t>
            </a:r>
            <a:r>
              <a:rPr lang="ru-RU" sz="6000" b="1" dirty="0">
                <a:solidFill>
                  <a:schemeClr val="accent1">
                    <a:lumMod val="50000"/>
                  </a:schemeClr>
                </a:solidFill>
              </a:rPr>
              <a:t> – </a:t>
            </a:r>
            <a:r>
              <a:rPr lang="uk-UA" sz="6000" b="1" dirty="0" err="1">
                <a:solidFill>
                  <a:schemeClr val="accent1">
                    <a:lumMod val="50000"/>
                  </a:schemeClr>
                </a:solidFill>
              </a:rPr>
              <a:t>цінь-цінь</a:t>
            </a:r>
            <a:endParaRPr lang="uk-UA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C8A68B7E-A50F-4F89-94CB-54EAF1D90C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26"/>
          <a:stretch/>
        </p:blipFill>
        <p:spPr>
          <a:xfrm>
            <a:off x="833249" y="1272209"/>
            <a:ext cx="4715832" cy="52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4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Артикуляційна вправа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:a16="http://schemas.microsoft.com/office/drawing/2014/main" xmlns="" id="{4C385234-5665-4277-BBE9-D73E946B6EAC}"/>
              </a:ext>
            </a:extLst>
          </p:cNvPr>
          <p:cNvSpPr/>
          <p:nvPr/>
        </p:nvSpPr>
        <p:spPr>
          <a:xfrm>
            <a:off x="414834" y="1527189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Зашуміли листочки – </a:t>
            </a:r>
          </a:p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ш-ш-ш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6CB346A6-141C-4A94-80E0-5C8433F966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50"/>
          <a:stretch/>
        </p:blipFill>
        <p:spPr>
          <a:xfrm>
            <a:off x="6371291" y="1268772"/>
            <a:ext cx="5625240" cy="52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2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Артикуляційна вправа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:a16="http://schemas.microsoft.com/office/drawing/2014/main" xmlns="" id="{4C385234-5665-4277-BBE9-D73E946B6EAC}"/>
              </a:ext>
            </a:extLst>
          </p:cNvPr>
          <p:cNvSpPr/>
          <p:nvPr/>
        </p:nvSpPr>
        <p:spPr>
          <a:xfrm>
            <a:off x="7215809" y="1417859"/>
            <a:ext cx="4641573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Закапав дощик – </a:t>
            </a:r>
          </a:p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кап-кап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6FF8017-3C39-485C-84C7-626F8A7A97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83" b="7804"/>
          <a:stretch/>
        </p:blipFill>
        <p:spPr>
          <a:xfrm>
            <a:off x="334618" y="1293584"/>
            <a:ext cx="6549887" cy="540530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346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Артикуляційна вправа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:a16="http://schemas.microsoft.com/office/drawing/2014/main" xmlns="" id="{4C385234-5665-4277-BBE9-D73E946B6EAC}"/>
              </a:ext>
            </a:extLst>
          </p:cNvPr>
          <p:cNvSpPr/>
          <p:nvPr/>
        </p:nvSpPr>
        <p:spPr>
          <a:xfrm>
            <a:off x="713008" y="1527189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Пролетів джміль – </a:t>
            </a:r>
          </a:p>
          <a:p>
            <a:pPr algn="ctr"/>
            <a:r>
              <a:rPr lang="uk-UA" sz="6000" b="1" dirty="0" err="1">
                <a:solidFill>
                  <a:schemeClr val="accent1">
                    <a:lumMod val="50000"/>
                  </a:schemeClr>
                </a:solidFill>
              </a:rPr>
              <a:t>дж-дж-дж</a:t>
            </a:r>
            <a:endParaRPr lang="uk-UA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6EE50A7-8225-43BF-A716-F5FB7ADB6D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6"/>
          <a:stretch/>
        </p:blipFill>
        <p:spPr>
          <a:xfrm>
            <a:off x="7261646" y="1142999"/>
            <a:ext cx="4441679" cy="563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7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7DB2509B-28D9-4A3A-A2B8-664322FD53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6" b="8950"/>
          <a:stretch/>
        </p:blipFill>
        <p:spPr>
          <a:xfrm>
            <a:off x="121065" y="1385853"/>
            <a:ext cx="6687240" cy="53130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Артикуляційна вправа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:a16="http://schemas.microsoft.com/office/drawing/2014/main" xmlns="" id="{4C385234-5665-4277-BBE9-D73E946B6EAC}"/>
              </a:ext>
            </a:extLst>
          </p:cNvPr>
          <p:cNvSpPr/>
          <p:nvPr/>
        </p:nvSpPr>
        <p:spPr>
          <a:xfrm>
            <a:off x="6119895" y="1417859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Легенько подув вітерець – </a:t>
            </a:r>
          </a:p>
          <a:p>
            <a:pPr algn="ctr"/>
            <a:r>
              <a:rPr lang="uk-UA" sz="6000" b="1" dirty="0" err="1">
                <a:solidFill>
                  <a:schemeClr val="accent1">
                    <a:lumMod val="50000"/>
                  </a:schemeClr>
                </a:solidFill>
              </a:rPr>
              <a:t>фу</a:t>
            </a:r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-у-у-у-у</a:t>
            </a:r>
          </a:p>
        </p:txBody>
      </p:sp>
    </p:spTree>
    <p:extLst>
      <p:ext uri="{BB962C8B-B14F-4D97-AF65-F5344CB8AC3E}">
        <p14:creationId xmlns:p14="http://schemas.microsoft.com/office/powerpoint/2010/main" val="15343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Артикуляційна вправа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:a16="http://schemas.microsoft.com/office/drawing/2014/main" xmlns="" id="{4C385234-5665-4277-BBE9-D73E946B6EAC}"/>
              </a:ext>
            </a:extLst>
          </p:cNvPr>
          <p:cNvSpPr/>
          <p:nvPr/>
        </p:nvSpPr>
        <p:spPr>
          <a:xfrm>
            <a:off x="713008" y="1527189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Запросимо тишу – ц-ц-ц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2766410A-DFD0-4191-B75D-B188843B05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5" b="11593"/>
          <a:stretch/>
        </p:blipFill>
        <p:spPr>
          <a:xfrm>
            <a:off x="7401891" y="1113183"/>
            <a:ext cx="4445000" cy="567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2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Артикуляційна вправа (Розчитування за таблицею)</a:t>
            </a:r>
          </a:p>
        </p:txBody>
      </p:sp>
      <p:graphicFrame>
        <p:nvGraphicFramePr>
          <p:cNvPr id="2" name="Таблица 6">
            <a:extLst>
              <a:ext uri="{FF2B5EF4-FFF2-40B4-BE49-F238E27FC236}">
                <a16:creationId xmlns:a16="http://schemas.microsoft.com/office/drawing/2014/main" xmlns="" id="{48B80919-A8E5-495C-8A36-AE6FAE493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492056"/>
              </p:ext>
            </p:extLst>
          </p:nvPr>
        </p:nvGraphicFramePr>
        <p:xfrm>
          <a:off x="322470" y="1456401"/>
          <a:ext cx="11455400" cy="51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540">
                  <a:extLst>
                    <a:ext uri="{9D8B030D-6E8A-4147-A177-3AD203B41FA5}">
                      <a16:colId xmlns:a16="http://schemas.microsoft.com/office/drawing/2014/main" xmlns="" val="941489245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xmlns="" val="2962125044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xmlns="" val="763276405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xmlns="" val="1784833677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xmlns="" val="2337898764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xmlns="" val="960922323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xmlns="" val="1346670107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xmlns="" val="1028450342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xmlns="" val="1442287736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xmlns="" val="1290782882"/>
                    </a:ext>
                  </a:extLst>
                </a:gridCol>
              </a:tblGrid>
              <a:tr h="641655">
                <a:tc>
                  <a:txBody>
                    <a:bodyPr/>
                    <a:lstStyle/>
                    <a:p>
                      <a:pPr algn="ctr"/>
                      <a:endParaRPr lang="uk-UA" sz="3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У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І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Е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Я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Ю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Є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2886871"/>
                  </a:ext>
                </a:extLst>
              </a:tr>
              <a:tr h="641655"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КВ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КВА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КВО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КВУ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КВИ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КВІ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КВЕ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КВЯ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КВЮ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КВЄ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601067"/>
                  </a:ext>
                </a:extLst>
              </a:tr>
              <a:tr h="641655"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КЛ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КЛА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КЛО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КЛУ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КЛИ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КЛІ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КЛЕ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КЛЯ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КЛЮ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КЛЄ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8312836"/>
                  </a:ext>
                </a:extLst>
              </a:tr>
              <a:tr h="641655"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КМА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КМО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КМУ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КМИ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КМІ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КМЕ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КМЯ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КМЮ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КМЄ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6774634"/>
                  </a:ext>
                </a:extLst>
              </a:tr>
              <a:tr h="641655"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КН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КНА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КНО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КНУ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КНИ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КНІ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КНЕ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КНЯ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КНЮ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КНЄ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0793433"/>
                  </a:ext>
                </a:extLst>
              </a:tr>
              <a:tr h="641655"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КР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КРА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КРО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КРУ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КРИ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КРІ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КРЕ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КРЯ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КРЮ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КРЄ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6300414"/>
                  </a:ext>
                </a:extLst>
              </a:tr>
              <a:tr h="641655"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РВ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РВА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РВО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РВУ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РВИ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РВІ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РВЕ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РВЯ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РВЮ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РВЄ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3343012"/>
                  </a:ext>
                </a:extLst>
              </a:tr>
              <a:tr h="641655"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ТВ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ТВА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ТВО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ТВУ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ТВИ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ТВІ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ТВЕ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ТВЯ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ТВЮ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ТВЄ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8810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17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Артикуляційна вправа (Розчитування за таблицею)</a:t>
            </a:r>
          </a:p>
        </p:txBody>
      </p:sp>
      <p:graphicFrame>
        <p:nvGraphicFramePr>
          <p:cNvPr id="2" name="Таблица 6">
            <a:extLst>
              <a:ext uri="{FF2B5EF4-FFF2-40B4-BE49-F238E27FC236}">
                <a16:creationId xmlns:a16="http://schemas.microsoft.com/office/drawing/2014/main" xmlns="" id="{48B80919-A8E5-495C-8A36-AE6FAE493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353239"/>
              </p:ext>
            </p:extLst>
          </p:nvPr>
        </p:nvGraphicFramePr>
        <p:xfrm>
          <a:off x="322470" y="1456401"/>
          <a:ext cx="11455400" cy="51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540">
                  <a:extLst>
                    <a:ext uri="{9D8B030D-6E8A-4147-A177-3AD203B41FA5}">
                      <a16:colId xmlns:a16="http://schemas.microsoft.com/office/drawing/2014/main" xmlns="" val="941489245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xmlns="" val="2962125044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xmlns="" val="763276405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xmlns="" val="1784833677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xmlns="" val="2337898764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xmlns="" val="960922323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xmlns="" val="1346670107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xmlns="" val="1028450342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xmlns="" val="1442287736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xmlns="" val="1290782882"/>
                    </a:ext>
                  </a:extLst>
                </a:gridCol>
              </a:tblGrid>
              <a:tr h="641655">
                <a:tc>
                  <a:txBody>
                    <a:bodyPr/>
                    <a:lstStyle/>
                    <a:p>
                      <a:pPr algn="ctr"/>
                      <a:endParaRPr lang="uk-UA" sz="3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У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І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Е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Я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Ю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Є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2886871"/>
                  </a:ext>
                </a:extLst>
              </a:tr>
              <a:tr h="641655"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ТК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ТКА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ТКО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ТКУ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ТКІ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ТКЕ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ТКЯ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ТКЮ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ТКЄ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601067"/>
                  </a:ext>
                </a:extLst>
              </a:tr>
              <a:tr h="641655"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ТЛ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ТЛА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ТЛО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ТЛУ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ТЛИ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ТЛІ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ТЛЕ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ТЛЯ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ТЛЮ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ТЛЄ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8312836"/>
                  </a:ext>
                </a:extLst>
              </a:tr>
              <a:tr h="641655"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ТН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ТНА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ТНО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ТНУ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ТНИ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ТНІ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ТНЕ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ТНЯ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ТНЮ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ТНЄ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6774634"/>
                  </a:ext>
                </a:extLst>
              </a:tr>
              <a:tr h="641655"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ПЛУ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ПЛІ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ПЛЕ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ПЛЯ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ПЛЮ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ПЛЄ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0793433"/>
                  </a:ext>
                </a:extLst>
              </a:tr>
              <a:tr h="641655"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ПРО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ПРУ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ПРІ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ПРЕ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ПРЯ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ПРЮ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ПРЄ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6300414"/>
                  </a:ext>
                </a:extLst>
              </a:tr>
              <a:tr h="641655"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ПТ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ПТА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ПТО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ПТУ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ПТИ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ПТІ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ПТЕ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ПТЯ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ПТЮ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ПТЄ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3343012"/>
                  </a:ext>
                </a:extLst>
              </a:tr>
              <a:tr h="641655"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ПШ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ПША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ПШО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ПШУ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ПШИ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ПШІ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ПШЕ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ПШЯ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ПШЮ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ПШЄ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8810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3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3021</TotalTime>
  <Words>428</Words>
  <Application>Microsoft Office PowerPoint</Application>
  <PresentationFormat>Произвольный</PresentationFormat>
  <Paragraphs>246</Paragraphs>
  <Slides>14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1612</cp:revision>
  <dcterms:created xsi:type="dcterms:W3CDTF">2018-01-05T16:38:53Z</dcterms:created>
  <dcterms:modified xsi:type="dcterms:W3CDTF">2022-03-24T16:39:59Z</dcterms:modified>
</cp:coreProperties>
</file>