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wav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86" r:id="rId3"/>
    <p:sldId id="287" r:id="rId4"/>
    <p:sldId id="289" r:id="rId5"/>
    <p:sldId id="262" r:id="rId6"/>
    <p:sldId id="264" r:id="rId7"/>
    <p:sldId id="295" r:id="rId8"/>
    <p:sldId id="296" r:id="rId9"/>
    <p:sldId id="297" r:id="rId10"/>
    <p:sldId id="298" r:id="rId11"/>
    <p:sldId id="300" r:id="rId12"/>
    <p:sldId id="299" r:id="rId13"/>
    <p:sldId id="269" r:id="rId14"/>
    <p:sldId id="270" r:id="rId15"/>
    <p:sldId id="271" r:id="rId16"/>
    <p:sldId id="281" r:id="rId17"/>
    <p:sldId id="292" r:id="rId1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FFFF"/>
    <a:srgbClr val="006600"/>
    <a:srgbClr val="33CC33"/>
    <a:srgbClr val="FF0000"/>
    <a:srgbClr val="FF6600"/>
    <a:srgbClr val="FFFF00"/>
    <a:srgbClr val="CC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3065" autoAdjust="0"/>
  </p:normalViewPr>
  <p:slideViewPr>
    <p:cSldViewPr>
      <p:cViewPr varScale="1">
        <p:scale>
          <a:sx n="62" d="100"/>
          <a:sy n="62" d="100"/>
        </p:scale>
        <p:origin x="744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342" y="363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27.05.2022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blinds/>
    <p:sndAc>
      <p:endSnd/>
    </p:sndAc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27.05.2022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blinds/>
    <p:sndAc>
      <p:endSnd/>
    </p:sndAc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27.05.2022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blinds/>
    <p:sndAc>
      <p:endSnd/>
    </p:sndAc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27.05.2022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blinds/>
    <p:sndAc>
      <p:endSnd/>
    </p:sndAc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27.05.2022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blinds/>
    <p:sndAc>
      <p:endSnd/>
    </p:sndAc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27.05.2022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blinds/>
    <p:sndAc>
      <p:endSnd/>
    </p:sndAc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27.05.2022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blinds/>
    <p:sndAc>
      <p:endSnd/>
    </p:sndAc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27.05.2022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blinds/>
    <p:sndAc>
      <p:endSnd/>
    </p:sndAc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27.05.2022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blinds/>
    <p:sndAc>
      <p:endSnd/>
    </p:sndAc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27.05.2022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blinds/>
    <p:sndAc>
      <p:endSnd/>
    </p:sndAc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27.05.2022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blinds/>
    <p:sndAc>
      <p:endSnd/>
    </p:sndAc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27.05.2022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blinds/>
    <p:sndAc>
      <p:endSnd/>
    </p:sndAc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audio" Target="../media/audio6.wav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audio" Target="../media/audio7.wav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gif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jpeg"/><Relationship Id="rId2" Type="http://schemas.openxmlformats.org/officeDocument/2006/relationships/audio" Target="../media/audio4.wav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audio" Target="../media/audio5.wav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 descr="3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572132" y="3024161"/>
            <a:ext cx="3286148" cy="3833839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34" y="-357214"/>
            <a:ext cx="8401080" cy="4074246"/>
          </a:xfrm>
        </p:spPr>
        <p:txBody>
          <a:bodyPr>
            <a:prstTxWarp prst="textArchDownPour">
              <a:avLst/>
            </a:prstTxWarp>
            <a:normAutofit/>
          </a:bodyPr>
          <a:lstStyle/>
          <a:p>
            <a:r>
              <a:rPr lang="uk-UA" sz="8000" dirty="0" smtClean="0">
                <a:ln w="18415" cmpd="sng">
                  <a:solidFill>
                    <a:srgbClr val="00FFFF"/>
                  </a:solidFill>
                  <a:prstDash val="solid"/>
                </a:ln>
                <a:solidFill>
                  <a:srgbClr val="00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Остап Вишня </a:t>
            </a:r>
            <a:br>
              <a:rPr lang="uk-UA" sz="8000" dirty="0" smtClean="0">
                <a:ln w="18415" cmpd="sng">
                  <a:solidFill>
                    <a:srgbClr val="00FFFF"/>
                  </a:solidFill>
                  <a:prstDash val="solid"/>
                </a:ln>
                <a:solidFill>
                  <a:srgbClr val="00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</a:br>
            <a:r>
              <a:rPr lang="uk-UA" sz="8000" b="1" dirty="0" smtClean="0">
                <a:ln w="18415" cmpd="sng">
                  <a:solidFill>
                    <a:srgbClr val="00FFFF"/>
                  </a:solidFill>
                  <a:prstDash val="solid"/>
                </a:ln>
                <a:solidFill>
                  <a:srgbClr val="00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«</a:t>
            </a:r>
            <a:r>
              <a:rPr lang="uk-UA" sz="8000" b="1" dirty="0" smtClean="0">
                <a:ln w="18415" cmpd="sng">
                  <a:solidFill>
                    <a:srgbClr val="00FFFF"/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В</a:t>
            </a:r>
            <a:r>
              <a:rPr lang="uk-UA" sz="8000" b="1" dirty="0" smtClean="0">
                <a:ln w="18415" cmpd="sng">
                  <a:solidFill>
                    <a:srgbClr val="00FFFF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е</a:t>
            </a:r>
            <a:r>
              <a:rPr lang="uk-UA" sz="8000" b="1" dirty="0" smtClean="0">
                <a:ln w="18415" cmpd="sng">
                  <a:solidFill>
                    <a:srgbClr val="00FFFF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с</a:t>
            </a:r>
            <a:r>
              <a:rPr lang="uk-UA" sz="8000" b="1" dirty="0" smtClean="0">
                <a:ln w="18415" cmpd="sng">
                  <a:solidFill>
                    <a:srgbClr val="00FFFF"/>
                  </a:solidFill>
                  <a:prstDash val="solid"/>
                </a:ln>
                <a:solidFill>
                  <a:schemeClr val="tx2">
                    <a:lumMod val="75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е</a:t>
            </a:r>
            <a:r>
              <a:rPr lang="uk-UA" sz="8000" b="1" dirty="0" smtClean="0">
                <a:ln w="18415" cmpd="sng">
                  <a:solidFill>
                    <a:srgbClr val="00FFFF"/>
                  </a:solidFill>
                  <a:prstDash val="solid"/>
                </a:ln>
                <a:solidFill>
                  <a:srgbClr val="CC0099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л</a:t>
            </a:r>
            <a:r>
              <a:rPr lang="uk-UA" sz="8000" b="1" dirty="0" smtClean="0">
                <a:ln w="18415" cmpd="sng">
                  <a:solidFill>
                    <a:srgbClr val="00FFFF"/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і</a:t>
            </a:r>
            <a:r>
              <a:rPr lang="uk-UA" sz="8000" b="1" dirty="0" smtClean="0">
                <a:ln w="18415" cmpd="sng">
                  <a:solidFill>
                    <a:srgbClr val="00FFFF"/>
                  </a:solidFill>
                  <a:prstDash val="solid"/>
                </a:ln>
                <a:solidFill>
                  <a:srgbClr val="00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uk-UA" sz="8000" b="1" dirty="0" smtClean="0">
                <a:ln w="18415" cmpd="sng">
                  <a:solidFill>
                    <a:srgbClr val="00FFFF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а</a:t>
            </a:r>
            <a:r>
              <a:rPr lang="uk-UA" sz="8000" b="1" dirty="0" smtClean="0">
                <a:ln w="18415" cmpd="sng">
                  <a:solidFill>
                    <a:srgbClr val="00FFFF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р</a:t>
            </a:r>
            <a:r>
              <a:rPr lang="uk-UA" sz="8000" b="1" dirty="0" smtClean="0">
                <a:ln w="18415" cmpd="sng">
                  <a:solidFill>
                    <a:srgbClr val="00FFFF"/>
                  </a:solidFill>
                  <a:prstDash val="solid"/>
                </a:ln>
                <a:solidFill>
                  <a:srgbClr val="0000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т</a:t>
            </a:r>
            <a:r>
              <a:rPr lang="uk-UA" sz="8000" b="1" dirty="0" smtClean="0">
                <a:ln w="18415" cmpd="sng">
                  <a:solidFill>
                    <a:srgbClr val="00FFFF"/>
                  </a:solidFill>
                  <a:prstDash val="solid"/>
                </a:ln>
                <a:solidFill>
                  <a:srgbClr val="0066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и</a:t>
            </a:r>
            <a:r>
              <a:rPr lang="uk-UA" sz="8000" b="1" dirty="0" smtClean="0">
                <a:ln w="18415" cmpd="sng">
                  <a:solidFill>
                    <a:srgbClr val="00FFFF"/>
                  </a:solidFill>
                  <a:prstDash val="solid"/>
                </a:ln>
                <a:solidFill>
                  <a:srgbClr val="FF66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с</a:t>
            </a:r>
            <a:r>
              <a:rPr lang="uk-UA" sz="8000" b="1" dirty="0" smtClean="0">
                <a:ln w="18415" cmpd="sng">
                  <a:solidFill>
                    <a:srgbClr val="00FFFF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т</a:t>
            </a:r>
            <a:r>
              <a:rPr lang="uk-UA" sz="8000" b="1" dirty="0" smtClean="0">
                <a:ln w="18415" cmpd="sng">
                  <a:solidFill>
                    <a:srgbClr val="00FFFF"/>
                  </a:solidFill>
                  <a:prstDash val="solid"/>
                </a:ln>
                <a:solidFill>
                  <a:srgbClr val="33CC33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и</a:t>
            </a:r>
            <a:r>
              <a:rPr lang="uk-UA" sz="8000" b="1" dirty="0" smtClean="0">
                <a:ln w="18415" cmpd="sng">
                  <a:solidFill>
                    <a:srgbClr val="00FFFF"/>
                  </a:solidFill>
                  <a:prstDash val="solid"/>
                </a:ln>
                <a:solidFill>
                  <a:srgbClr val="00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»</a:t>
            </a:r>
            <a:endParaRPr lang="ru-RU" sz="8000" b="1" dirty="0">
              <a:ln w="18415" cmpd="sng">
                <a:solidFill>
                  <a:srgbClr val="00FFFF"/>
                </a:solidFill>
                <a:prstDash val="solid"/>
              </a:ln>
              <a:solidFill>
                <a:srgbClr val="00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6" name="Рисунок 5" descr="1.gif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28728" y="3071810"/>
            <a:ext cx="2686064" cy="3544112"/>
          </a:xfrm>
          <a:prstGeom prst="rect">
            <a:avLst/>
          </a:prstGeom>
        </p:spPr>
      </p:pic>
    </p:spTree>
  </p:cSld>
  <p:clrMapOvr>
    <a:masterClrMapping/>
  </p:clrMapOvr>
  <p:transition>
    <p:blinds/>
    <p:sndAc>
      <p:stSnd>
        <p:snd r:embed="rId2" name="chimes.wav"/>
      </p:stSnd>
    </p:sndAc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07504" y="188640"/>
            <a:ext cx="8928993" cy="655564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uk-UA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  Артист </a:t>
            </a:r>
            <a:r>
              <a:rPr lang="uk-UA" sz="2000" b="1" dirty="0">
                <a:latin typeface="Arial" panose="020B0604020202020204" pitchFamily="34" charset="0"/>
                <a:cs typeface="Arial" panose="020B0604020202020204" pitchFamily="34" charset="0"/>
              </a:rPr>
              <a:t>Едуард Середа має вміння і терпіння!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uk-UA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   — </a:t>
            </a:r>
            <a:r>
              <a:rPr lang="uk-UA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Крошка</a:t>
            </a:r>
            <a:r>
              <a:rPr lang="uk-UA" sz="2000" b="1" dirty="0">
                <a:latin typeface="Arial" panose="020B0604020202020204" pitchFamily="34" charset="0"/>
                <a:cs typeface="Arial" panose="020B0604020202020204" pitchFamily="34" charset="0"/>
              </a:rPr>
              <a:t>! </a:t>
            </a:r>
            <a:r>
              <a:rPr lang="uk-UA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Алле</a:t>
            </a:r>
            <a:r>
              <a:rPr lang="uk-UA" sz="2000" b="1" dirty="0"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uk-UA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  На </a:t>
            </a:r>
            <a:r>
              <a:rPr lang="uk-UA" sz="2000" b="1" dirty="0">
                <a:latin typeface="Arial" panose="020B0604020202020204" pitchFamily="34" charset="0"/>
                <a:cs typeface="Arial" panose="020B0604020202020204" pitchFamily="34" charset="0"/>
              </a:rPr>
              <a:t>арені — цирковий артист — собака </a:t>
            </a:r>
            <a:r>
              <a:rPr lang="uk-UA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Крошка</a:t>
            </a:r>
            <a:r>
              <a:rPr lang="uk-UA" sz="2000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uk-UA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uk-UA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Крошка</a:t>
            </a:r>
            <a:r>
              <a:rPr lang="uk-UA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sz="2000" b="1" dirty="0">
                <a:latin typeface="Arial" panose="020B0604020202020204" pitchFamily="34" charset="0"/>
                <a:cs typeface="Arial" panose="020B0604020202020204" pitchFamily="34" charset="0"/>
              </a:rPr>
              <a:t>народився на Кавказі. Батько його — мисливський собака, а мати походить з породи кавказьких вівчарів, вірних друзів гірських чабанів. Вівчарі — прекрасні сторожі овечих отар, вони не підпускають до </a:t>
            </a:r>
            <a:r>
              <a:rPr lang="uk-UA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овець</a:t>
            </a:r>
            <a:r>
              <a:rPr lang="uk-UA" sz="2000" b="1" dirty="0">
                <a:latin typeface="Arial" panose="020B0604020202020204" pitchFamily="34" charset="0"/>
                <a:cs typeface="Arial" panose="020B0604020202020204" pitchFamily="34" charset="0"/>
              </a:rPr>
              <a:t> ні чужої людини, ні звіра...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uk-UA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  Не </a:t>
            </a:r>
            <a:r>
              <a:rPr lang="uk-UA" sz="2000" b="1" dirty="0">
                <a:latin typeface="Arial" panose="020B0604020202020204" pitchFamily="34" charset="0"/>
                <a:cs typeface="Arial" panose="020B0604020202020204" pitchFamily="34" charset="0"/>
              </a:rPr>
              <a:t>судилося, як бачите, </a:t>
            </a:r>
            <a:r>
              <a:rPr lang="uk-UA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Крошці</a:t>
            </a:r>
            <a:r>
              <a:rPr lang="uk-UA" sz="2000" b="1" dirty="0">
                <a:latin typeface="Arial" panose="020B0604020202020204" pitchFamily="34" charset="0"/>
                <a:cs typeface="Arial" panose="020B0604020202020204" pitchFamily="34" charset="0"/>
              </a:rPr>
              <a:t> ні полювати, як батько, ні стерегти </a:t>
            </a:r>
            <a:r>
              <a:rPr lang="uk-UA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овець</a:t>
            </a:r>
            <a:r>
              <a:rPr lang="uk-UA" sz="2000" b="1" dirty="0">
                <a:latin typeface="Arial" panose="020B0604020202020204" pitchFamily="34" charset="0"/>
                <a:cs typeface="Arial" panose="020B0604020202020204" pitchFamily="34" charset="0"/>
              </a:rPr>
              <a:t>, як матері, — вийшов із нього прекрасний цирковий артист.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uk-UA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  — </a:t>
            </a:r>
            <a:r>
              <a:rPr lang="uk-UA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Крошка</a:t>
            </a:r>
            <a:r>
              <a:rPr lang="uk-UA" sz="2000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uk-UA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алле</a:t>
            </a:r>
            <a:r>
              <a:rPr lang="uk-UA" sz="2000" b="1" dirty="0"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uk-UA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uk-UA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Крошка</a:t>
            </a:r>
            <a:r>
              <a:rPr lang="uk-UA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sz="2000" b="1" dirty="0">
                <a:latin typeface="Arial" panose="020B0604020202020204" pitchFamily="34" charset="0"/>
                <a:cs typeface="Arial" panose="020B0604020202020204" pitchFamily="34" charset="0"/>
              </a:rPr>
              <a:t>підбігає до артиста.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uk-UA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  — </a:t>
            </a:r>
            <a:r>
              <a:rPr lang="uk-UA" sz="2000" b="1" dirty="0">
                <a:latin typeface="Arial" panose="020B0604020202020204" pitchFamily="34" charset="0"/>
                <a:cs typeface="Arial" panose="020B0604020202020204" pitchFamily="34" charset="0"/>
              </a:rPr>
              <a:t>Скажи — мама!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uk-UA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uk-UA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Крошка</a:t>
            </a:r>
            <a:r>
              <a:rPr lang="uk-UA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sz="2000" b="1" dirty="0">
                <a:latin typeface="Arial" panose="020B0604020202020204" pitchFamily="34" charset="0"/>
                <a:cs typeface="Arial" panose="020B0604020202020204" pitchFamily="34" charset="0"/>
              </a:rPr>
              <a:t>дивиться на хазяїна.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uk-UA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  — </a:t>
            </a:r>
            <a:r>
              <a:rPr lang="uk-UA" sz="2000" b="1" dirty="0">
                <a:latin typeface="Arial" panose="020B0604020202020204" pitchFamily="34" charset="0"/>
                <a:cs typeface="Arial" panose="020B0604020202020204" pitchFamily="34" charset="0"/>
              </a:rPr>
              <a:t>Ну, ну, швидше! Кажи — мама! </a:t>
            </a:r>
            <a:r>
              <a:rPr lang="uk-UA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Крошка</a:t>
            </a:r>
            <a:r>
              <a:rPr lang="uk-UA" sz="2000" b="1" dirty="0">
                <a:latin typeface="Arial" panose="020B0604020202020204" pitchFamily="34" charset="0"/>
                <a:cs typeface="Arial" panose="020B0604020202020204" pitchFamily="34" charset="0"/>
              </a:rPr>
              <a:t> зовсім виразно вимовляє: "</a:t>
            </a:r>
            <a:r>
              <a:rPr lang="uk-UA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Ма-ма</a:t>
            </a:r>
            <a:r>
              <a:rPr lang="uk-UA" sz="2000" b="1" dirty="0">
                <a:latin typeface="Arial" panose="020B0604020202020204" pitchFamily="34" charset="0"/>
                <a:cs typeface="Arial" panose="020B0604020202020204" pitchFamily="34" charset="0"/>
              </a:rPr>
              <a:t>!" За це він одержує цукор від хазяїна і гучні оплески від глядачів.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uk-UA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uk-UA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Крошка</a:t>
            </a:r>
            <a:r>
              <a:rPr lang="uk-UA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sz="2000" b="1" dirty="0">
                <a:latin typeface="Arial" panose="020B0604020202020204" pitchFamily="34" charset="0"/>
                <a:cs typeface="Arial" panose="020B0604020202020204" pitchFamily="34" charset="0"/>
              </a:rPr>
              <a:t>дуже багато вміє: він грає з Едуардом Йосиповичем у м'яча, підбігає до телефону, бере телефонну трубку і викликає хазяїна до телефону: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uk-UA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  — </a:t>
            </a:r>
            <a:r>
              <a:rPr lang="uk-UA" sz="2000" b="1" dirty="0">
                <a:latin typeface="Arial" panose="020B0604020202020204" pitchFamily="34" charset="0"/>
                <a:cs typeface="Arial" panose="020B0604020202020204" pitchFamily="34" charset="0"/>
              </a:rPr>
              <a:t>Гав! Гав! Гав! Дзвонять! Просять до телефону! </a:t>
            </a:r>
            <a:endParaRPr lang="en-US" sz="2000" b="1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5201282"/>
      </p:ext>
    </p:extLst>
  </p:cSld>
  <p:clrMapOvr>
    <a:masterClrMapping/>
  </p:clrMapOvr>
  <p:transition>
    <p:blinds/>
    <p:sndAc>
      <p:endSnd/>
    </p:sndAc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07504" y="188640"/>
            <a:ext cx="8928993" cy="674030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uk-UA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   А </a:t>
            </a:r>
            <a:r>
              <a:rPr lang="uk-UA" sz="2400" b="1" dirty="0">
                <a:latin typeface="Arial" panose="020B0604020202020204" pitchFamily="34" charset="0"/>
                <a:cs typeface="Arial" panose="020B0604020202020204" pitchFamily="34" charset="0"/>
              </a:rPr>
              <a:t>ще </a:t>
            </a:r>
            <a:r>
              <a:rPr lang="uk-UA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Крошка</a:t>
            </a:r>
            <a:r>
              <a:rPr lang="uk-UA" sz="2400" b="1" dirty="0">
                <a:latin typeface="Arial" panose="020B0604020202020204" pitchFamily="34" charset="0"/>
                <a:cs typeface="Arial" panose="020B0604020202020204" pitchFamily="34" charset="0"/>
              </a:rPr>
              <a:t> талановитий математик: він лічить, складає, віднімає, множить і ділить до десяти.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uk-UA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   — </a:t>
            </a:r>
            <a:r>
              <a:rPr lang="uk-UA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Крошка</a:t>
            </a:r>
            <a:r>
              <a:rPr lang="uk-UA" sz="2400" b="1" dirty="0">
                <a:latin typeface="Arial" panose="020B0604020202020204" pitchFamily="34" charset="0"/>
                <a:cs typeface="Arial" panose="020B0604020202020204" pitchFamily="34" charset="0"/>
              </a:rPr>
              <a:t>! Скільки буде чотири та два? </a:t>
            </a:r>
            <a:r>
              <a:rPr lang="uk-UA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Крошка</a:t>
            </a:r>
            <a:r>
              <a:rPr lang="uk-UA" sz="2400" b="1" dirty="0">
                <a:latin typeface="Arial" panose="020B0604020202020204" pitchFamily="34" charset="0"/>
                <a:cs typeface="Arial" panose="020B0604020202020204" pitchFamily="34" charset="0"/>
              </a:rPr>
              <a:t> відповідає: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uk-UA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   — </a:t>
            </a:r>
            <a:r>
              <a:rPr lang="uk-UA" sz="2400" b="1" dirty="0">
                <a:latin typeface="Arial" panose="020B0604020202020204" pitchFamily="34" charset="0"/>
                <a:cs typeface="Arial" panose="020B0604020202020204" pitchFamily="34" charset="0"/>
              </a:rPr>
              <a:t>Гав! Гав! Гав! Гав! Гав! Гав! Шість! А як хтось із глядачів </a:t>
            </a:r>
            <a:r>
              <a:rPr lang="uk-UA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даь</a:t>
            </a:r>
            <a:r>
              <a:rPr lang="uk-UA" sz="2400" b="1" dirty="0">
                <a:latin typeface="Arial" panose="020B0604020202020204" pitchFamily="34" charset="0"/>
                <a:cs typeface="Arial" panose="020B0604020202020204" pitchFamily="34" charset="0"/>
              </a:rPr>
              <a:t> задачу на числа більші як десять, тоді </a:t>
            </a:r>
            <a:r>
              <a:rPr lang="uk-UA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Крошка</a:t>
            </a:r>
            <a:r>
              <a:rPr lang="uk-UA" sz="2400" b="1" dirty="0">
                <a:latin typeface="Arial" panose="020B0604020202020204" pitchFamily="34" charset="0"/>
                <a:cs typeface="Arial" panose="020B0604020202020204" pitchFamily="34" charset="0"/>
              </a:rPr>
              <a:t> стає на задні лапи і щось ніби говорить на вухо хазяїнові.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uk-UA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   — </a:t>
            </a:r>
            <a:r>
              <a:rPr lang="uk-UA" sz="2400" b="1" dirty="0">
                <a:latin typeface="Arial" panose="020B0604020202020204" pitchFamily="34" charset="0"/>
                <a:cs typeface="Arial" panose="020B0604020202020204" pitchFamily="34" charset="0"/>
              </a:rPr>
              <a:t>Що </a:t>
            </a:r>
            <a:r>
              <a:rPr lang="uk-UA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Крошка</a:t>
            </a:r>
            <a:r>
              <a:rPr lang="uk-UA" sz="2400" b="1" dirty="0">
                <a:latin typeface="Arial" panose="020B0604020202020204" pitchFamily="34" charset="0"/>
                <a:cs typeface="Arial" panose="020B0604020202020204" pitchFamily="34" charset="0"/>
              </a:rPr>
              <a:t> говорить? — цікавляться глядачі.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uk-UA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   — </a:t>
            </a:r>
            <a:r>
              <a:rPr lang="uk-UA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Крошка</a:t>
            </a:r>
            <a:r>
              <a:rPr lang="uk-UA" sz="2400" b="1" dirty="0">
                <a:latin typeface="Arial" panose="020B0604020202020204" pitchFamily="34" charset="0"/>
                <a:cs typeface="Arial" panose="020B0604020202020204" pitchFamily="34" charset="0"/>
              </a:rPr>
              <a:t> цікавиться, чи той, хто запитує, сам знає, скільки буде тринадцять та дванадцять?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uk-UA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   А </a:t>
            </a:r>
            <a:r>
              <a:rPr lang="uk-UA" sz="2400" b="1" dirty="0">
                <a:latin typeface="Arial" panose="020B0604020202020204" pitchFamily="34" charset="0"/>
                <a:cs typeface="Arial" panose="020B0604020202020204" pitchFamily="34" charset="0"/>
              </a:rPr>
              <a:t>як чудесно </a:t>
            </a:r>
            <a:r>
              <a:rPr lang="uk-UA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Крошка</a:t>
            </a:r>
            <a:r>
              <a:rPr lang="uk-UA" sz="2400" b="1" dirty="0">
                <a:latin typeface="Arial" panose="020B0604020202020204" pitchFamily="34" charset="0"/>
                <a:cs typeface="Arial" panose="020B0604020202020204" pitchFamily="34" charset="0"/>
              </a:rPr>
              <a:t> удає, ніби він школяр і йому не хочеться йти до школи, а хочеться повалятися в ліжку.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uk-UA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   А </a:t>
            </a:r>
            <a:r>
              <a:rPr lang="uk-UA" sz="2400" b="1" dirty="0">
                <a:latin typeface="Arial" panose="020B0604020202020204" pitchFamily="34" charset="0"/>
                <a:cs typeface="Arial" panose="020B0604020202020204" pitchFamily="34" charset="0"/>
              </a:rPr>
              <a:t>як він сердиться, коли мама його будить: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uk-UA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   — </a:t>
            </a:r>
            <a:r>
              <a:rPr lang="uk-UA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Вставай</a:t>
            </a:r>
            <a:r>
              <a:rPr lang="uk-UA" sz="2400" b="1" dirty="0">
                <a:latin typeface="Arial" panose="020B0604020202020204" pitchFamily="34" charset="0"/>
                <a:cs typeface="Arial" panose="020B0604020202020204" pitchFamily="34" charset="0"/>
              </a:rPr>
              <a:t>! Пора до школи!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uk-UA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uk-UA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Крошка</a:t>
            </a:r>
            <a:r>
              <a:rPr lang="uk-UA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sz="2400" b="1" dirty="0">
                <a:latin typeface="Arial" panose="020B0604020202020204" pitchFamily="34" charset="0"/>
                <a:cs typeface="Arial" panose="020B0604020202020204" pitchFamily="34" charset="0"/>
              </a:rPr>
              <a:t>перевертається на килимі, стогне і сердито гавкає: не хочу, мовляв, уставати, іти до школи! Хочу </a:t>
            </a:r>
            <a:r>
              <a:rPr lang="uk-UA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поспати</a:t>
            </a:r>
            <a:r>
              <a:rPr lang="uk-UA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6136049"/>
      </p:ext>
    </p:extLst>
  </p:cSld>
  <p:clrMapOvr>
    <a:masterClrMapping/>
  </p:clrMapOvr>
  <p:transition>
    <p:blinds/>
    <p:sndAc>
      <p:endSnd/>
    </p:sndAc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51520" y="692696"/>
            <a:ext cx="8568952" cy="532453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uk-UA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uk-UA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Крошка</a:t>
            </a:r>
            <a:r>
              <a:rPr lang="uk-UA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sz="2000" b="1" dirty="0">
                <a:latin typeface="Arial" panose="020B0604020202020204" pitchFamily="34" charset="0"/>
                <a:cs typeface="Arial" panose="020B0604020202020204" pitchFamily="34" charset="0"/>
              </a:rPr>
              <a:t>дуже веселий пес і, між іншим, хороший товариш. Він чудесно грається з Лялькою і маленькою чорненькою </a:t>
            </a:r>
            <a:r>
              <a:rPr lang="uk-UA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Чітою</a:t>
            </a:r>
            <a:r>
              <a:rPr lang="uk-UA" sz="2000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uk-UA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  <a:r>
              <a:rPr lang="uk-UA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Чіта</a:t>
            </a:r>
            <a:r>
              <a:rPr lang="uk-UA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sz="2000" b="1" dirty="0">
                <a:latin typeface="Arial" panose="020B0604020202020204" pitchFamily="34" charset="0"/>
                <a:cs typeface="Arial" panose="020B0604020202020204" pitchFamily="34" charset="0"/>
              </a:rPr>
              <a:t>теж циркова артистка: вона вміє стояти на двох і на одній передній лапці вниз головою на долоні в Едуарда Йосиповича. </a:t>
            </a:r>
            <a:r>
              <a:rPr lang="uk-UA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Едуард </a:t>
            </a:r>
            <a:r>
              <a:rPr lang="uk-UA" sz="2000" b="1" dirty="0">
                <a:latin typeface="Arial" panose="020B0604020202020204" pitchFamily="34" charset="0"/>
                <a:cs typeface="Arial" panose="020B0604020202020204" pitchFamily="34" charset="0"/>
              </a:rPr>
              <a:t>Йосипович Середа іде із своїми друзями Лялькою, </a:t>
            </a:r>
            <a:r>
              <a:rPr lang="uk-UA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Крошкою</a:t>
            </a:r>
            <a:r>
              <a:rPr lang="uk-UA" sz="2000" b="1" dirty="0">
                <a:latin typeface="Arial" panose="020B0604020202020204" pitchFamily="34" charset="0"/>
                <a:cs typeface="Arial" panose="020B0604020202020204" pitchFamily="34" charset="0"/>
              </a:rPr>
              <a:t> та </a:t>
            </a:r>
            <a:r>
              <a:rPr lang="uk-UA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Чітою</a:t>
            </a:r>
            <a:r>
              <a:rPr lang="uk-UA" sz="2000" b="1" dirty="0">
                <a:latin typeface="Arial" panose="020B0604020202020204" pitchFamily="34" charset="0"/>
                <a:cs typeface="Arial" panose="020B0604020202020204" pitchFamily="34" charset="0"/>
              </a:rPr>
              <a:t> по вулиці. З кишені артиста виглядає </a:t>
            </a:r>
            <a:r>
              <a:rPr lang="uk-UA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маніпусінький</a:t>
            </a:r>
            <a:r>
              <a:rPr lang="uk-UA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Ральф</a:t>
            </a:r>
            <a:r>
              <a:rPr lang="uk-UA" sz="2000" b="1" dirty="0">
                <a:latin typeface="Arial" panose="020B0604020202020204" pitchFamily="34" charset="0"/>
                <a:cs typeface="Arial" panose="020B0604020202020204" pitchFamily="34" charset="0"/>
              </a:rPr>
              <a:t> — песик з колючою борідкою.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uk-UA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uk-UA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Ральф</a:t>
            </a:r>
            <a:r>
              <a:rPr lang="uk-UA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sz="2000" b="1" dirty="0">
                <a:latin typeface="Arial" panose="020B0604020202020204" pitchFamily="34" charset="0"/>
                <a:cs typeface="Arial" panose="020B0604020202020204" pitchFamily="34" charset="0"/>
              </a:rPr>
              <a:t>іще дуже маленький: поки що він не працює, приглядається.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uk-UA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   — </a:t>
            </a:r>
            <a:r>
              <a:rPr lang="uk-UA" sz="2000" b="1" dirty="0">
                <a:latin typeface="Arial" panose="020B0604020202020204" pitchFamily="34" charset="0"/>
                <a:cs typeface="Arial" panose="020B0604020202020204" pitchFamily="34" charset="0"/>
              </a:rPr>
              <a:t>Куди це ви, Едуарде Йосиповичу?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uk-UA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   — </a:t>
            </a:r>
            <a:r>
              <a:rPr lang="uk-UA" sz="2000" b="1" dirty="0">
                <a:latin typeface="Arial" panose="020B0604020202020204" pitchFamily="34" charset="0"/>
                <a:cs typeface="Arial" panose="020B0604020202020204" pitchFamily="34" charset="0"/>
              </a:rPr>
              <a:t>Іду для своїх друзів ялинку купувати. Я Їм за їхню хорошу роботу ялинку влаштую і кожному подарунки подарую.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uk-UA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   — </a:t>
            </a:r>
            <a:r>
              <a:rPr lang="uk-UA" sz="2000" b="1" dirty="0">
                <a:latin typeface="Arial" panose="020B0604020202020204" pitchFamily="34" charset="0"/>
                <a:cs typeface="Arial" panose="020B0604020202020204" pitchFamily="34" charset="0"/>
              </a:rPr>
              <a:t>Які подарунки?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uk-UA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   — </a:t>
            </a:r>
            <a:r>
              <a:rPr lang="uk-UA" sz="2000" b="1" dirty="0">
                <a:latin typeface="Arial" panose="020B0604020202020204" pitchFamily="34" charset="0"/>
                <a:cs typeface="Arial" panose="020B0604020202020204" pitchFamily="34" charset="0"/>
              </a:rPr>
              <a:t>Приходьте на ялинку, побачите!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uk-UA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   — </a:t>
            </a:r>
            <a:r>
              <a:rPr lang="uk-UA" sz="2000" b="1" dirty="0">
                <a:latin typeface="Arial" panose="020B0604020202020204" pitchFamily="34" charset="0"/>
                <a:cs typeface="Arial" panose="020B0604020202020204" pitchFamily="34" charset="0"/>
              </a:rPr>
              <a:t>А Петька й Васько?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uk-UA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   — </a:t>
            </a:r>
            <a:r>
              <a:rPr lang="uk-UA" sz="2000" b="1" dirty="0">
                <a:latin typeface="Arial" panose="020B0604020202020204" pitchFamily="34" charset="0"/>
                <a:cs typeface="Arial" panose="020B0604020202020204" pitchFamily="34" charset="0"/>
              </a:rPr>
              <a:t>І Петька, і Васько також будуть на ялинці! І їм будуть подарунки! Приходьте</a:t>
            </a:r>
            <a:r>
              <a:rPr lang="uk-UA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6056946"/>
      </p:ext>
    </p:extLst>
  </p:cSld>
  <p:clrMapOvr>
    <a:masterClrMapping/>
  </p:clrMapOvr>
  <p:transition>
    <p:blinds/>
    <p:sndAc>
      <p:endSnd/>
    </p:sndAc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b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Прочитайте текст і дайте відповіді на запитання</a:t>
            </a:r>
            <a:endParaRPr lang="ru-RU" b="1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0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4" name="Содержимое 3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997152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85000" lnSpcReduction="10000"/>
          </a:bodyPr>
          <a:lstStyle/>
          <a:p>
            <a:r>
              <a:rPr lang="uk-UA" sz="2800" b="1" dirty="0" smtClean="0">
                <a:solidFill>
                  <a:srgbClr val="0000FF"/>
                </a:solidFill>
              </a:rPr>
              <a:t>Який артист вас зацікавив найбільше?</a:t>
            </a:r>
          </a:p>
          <a:p>
            <a:r>
              <a:rPr lang="uk-UA" sz="2800" b="1" dirty="0" smtClean="0">
                <a:solidFill>
                  <a:srgbClr val="0000FF"/>
                </a:solidFill>
              </a:rPr>
              <a:t>Хто такий Петька</a:t>
            </a:r>
            <a:r>
              <a:rPr lang="uk-UA" sz="2800" b="1" dirty="0" smtClean="0">
                <a:solidFill>
                  <a:srgbClr val="0000FF"/>
                </a:solidFill>
              </a:rPr>
              <a:t>? Які </a:t>
            </a:r>
            <a:r>
              <a:rPr lang="uk-UA" sz="2800" b="1" dirty="0" smtClean="0">
                <a:solidFill>
                  <a:srgbClr val="0000FF"/>
                </a:solidFill>
              </a:rPr>
              <a:t>у нього подруги</a:t>
            </a:r>
            <a:r>
              <a:rPr lang="uk-UA" sz="2800" b="1" dirty="0" smtClean="0">
                <a:solidFill>
                  <a:srgbClr val="0000FF"/>
                </a:solidFill>
              </a:rPr>
              <a:t>? </a:t>
            </a:r>
          </a:p>
          <a:p>
            <a:r>
              <a:rPr lang="uk-UA" sz="2800" b="1" dirty="0" smtClean="0">
                <a:solidFill>
                  <a:srgbClr val="0000FF"/>
                </a:solidFill>
              </a:rPr>
              <a:t>Який </a:t>
            </a:r>
            <a:r>
              <a:rPr lang="uk-UA" sz="2800" b="1" dirty="0" smtClean="0">
                <a:solidFill>
                  <a:srgbClr val="0000FF"/>
                </a:solidFill>
              </a:rPr>
              <a:t>номер виконує Петька у цирку?</a:t>
            </a:r>
          </a:p>
          <a:p>
            <a:r>
              <a:rPr lang="uk-UA" sz="2800" b="1" dirty="0" smtClean="0">
                <a:solidFill>
                  <a:srgbClr val="0000FF"/>
                </a:solidFill>
              </a:rPr>
              <a:t>Як Петька потрапив до Едуарда Йосиповича Середи?</a:t>
            </a:r>
          </a:p>
          <a:p>
            <a:r>
              <a:rPr lang="uk-UA" sz="2800" b="1" dirty="0" smtClean="0">
                <a:solidFill>
                  <a:srgbClr val="0000FF"/>
                </a:solidFill>
              </a:rPr>
              <a:t>Які стосунки у клоуна та півника?</a:t>
            </a:r>
          </a:p>
          <a:p>
            <a:r>
              <a:rPr lang="uk-UA" sz="2800" b="1" dirty="0" smtClean="0">
                <a:solidFill>
                  <a:srgbClr val="0000FF"/>
                </a:solidFill>
              </a:rPr>
              <a:t>Який ще  “ артист ” працює з Середою?</a:t>
            </a:r>
          </a:p>
          <a:p>
            <a:r>
              <a:rPr lang="uk-UA" sz="2800" b="1" dirty="0" smtClean="0">
                <a:solidFill>
                  <a:srgbClr val="0000FF"/>
                </a:solidFill>
              </a:rPr>
              <a:t>Чи підходить собачці його кличка</a:t>
            </a:r>
            <a:r>
              <a:rPr lang="uk-UA" sz="2800" b="1" dirty="0" smtClean="0">
                <a:solidFill>
                  <a:srgbClr val="0000FF"/>
                </a:solidFill>
              </a:rPr>
              <a:t>? Знайдіть </a:t>
            </a:r>
            <a:r>
              <a:rPr lang="uk-UA" sz="2800" b="1" dirty="0" smtClean="0">
                <a:solidFill>
                  <a:srgbClr val="0000FF"/>
                </a:solidFill>
              </a:rPr>
              <a:t>у тексті опис песика.</a:t>
            </a:r>
          </a:p>
          <a:p>
            <a:r>
              <a:rPr lang="uk-UA" sz="2800" b="1" dirty="0" smtClean="0">
                <a:solidFill>
                  <a:srgbClr val="0000FF"/>
                </a:solidFill>
              </a:rPr>
              <a:t>Чи став </a:t>
            </a:r>
            <a:r>
              <a:rPr lang="uk-UA" sz="2800" b="1" dirty="0" err="1" smtClean="0">
                <a:solidFill>
                  <a:srgbClr val="0000FF"/>
                </a:solidFill>
              </a:rPr>
              <a:t>Крошка</a:t>
            </a:r>
            <a:r>
              <a:rPr lang="uk-UA" sz="2800" b="1" dirty="0" smtClean="0">
                <a:solidFill>
                  <a:srgbClr val="0000FF"/>
                </a:solidFill>
              </a:rPr>
              <a:t> справжнім </a:t>
            </a:r>
            <a:r>
              <a:rPr lang="uk-UA" sz="2800" b="1" dirty="0" smtClean="0">
                <a:solidFill>
                  <a:srgbClr val="0000FF"/>
                </a:solidFill>
              </a:rPr>
              <a:t>артистом</a:t>
            </a:r>
            <a:r>
              <a:rPr lang="uk-UA" sz="2800" b="1" dirty="0">
                <a:solidFill>
                  <a:srgbClr val="0000FF"/>
                </a:solidFill>
              </a:rPr>
              <a:t>?</a:t>
            </a:r>
            <a:endParaRPr lang="uk-UA" sz="2800" b="1" dirty="0" smtClean="0">
              <a:solidFill>
                <a:srgbClr val="0000FF"/>
              </a:solidFill>
            </a:endParaRPr>
          </a:p>
          <a:p>
            <a:r>
              <a:rPr lang="uk-UA" sz="2800" b="1" dirty="0" smtClean="0">
                <a:solidFill>
                  <a:srgbClr val="0000FF"/>
                </a:solidFill>
              </a:rPr>
              <a:t>Як Едуард Середа спілкується зі своїми колегами?</a:t>
            </a:r>
          </a:p>
          <a:p>
            <a:r>
              <a:rPr lang="uk-UA" sz="2800" b="1" dirty="0" smtClean="0">
                <a:solidFill>
                  <a:srgbClr val="0000FF"/>
                </a:solidFill>
              </a:rPr>
              <a:t>Що нового ви дізналися з оповідання?</a:t>
            </a:r>
          </a:p>
          <a:p>
            <a:r>
              <a:rPr lang="uk-UA" sz="2800" b="1" dirty="0" smtClean="0">
                <a:solidFill>
                  <a:srgbClr val="0000FF"/>
                </a:solidFill>
              </a:rPr>
              <a:t>Якими цирковими професіями володіє </a:t>
            </a:r>
            <a:r>
              <a:rPr lang="uk-UA" sz="2800" b="1" dirty="0" err="1" smtClean="0">
                <a:solidFill>
                  <a:srgbClr val="0000FF"/>
                </a:solidFill>
              </a:rPr>
              <a:t>Крошка</a:t>
            </a:r>
            <a:r>
              <a:rPr lang="uk-UA" sz="2800" b="1" dirty="0" smtClean="0">
                <a:solidFill>
                  <a:srgbClr val="0000FF"/>
                </a:solidFill>
              </a:rPr>
              <a:t>?</a:t>
            </a:r>
          </a:p>
          <a:p>
            <a:endParaRPr lang="ru-RU" dirty="0"/>
          </a:p>
        </p:txBody>
      </p:sp>
    </p:spTree>
  </p:cSld>
  <p:clrMapOvr>
    <a:masterClrMapping/>
  </p:clrMapOvr>
  <p:transition>
    <p:split dir="in"/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одержимое 2"/>
          <p:cNvSpPr txBox="1">
            <a:spLocks/>
          </p:cNvSpPr>
          <p:nvPr/>
        </p:nvSpPr>
        <p:spPr>
          <a:xfrm>
            <a:off x="571472" y="3214686"/>
            <a:ext cx="7960968" cy="1294434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uk-UA" sz="3200" dirty="0" smtClean="0">
                <a:ln w="18415" cmpd="sng">
                  <a:solidFill>
                    <a:schemeClr val="accent6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lumMod val="50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Прочитайте усі окличні речення, дібравши відповідну інтонацію та силу голосу.</a:t>
            </a:r>
            <a:endParaRPr kumimoji="0" lang="ru-RU" sz="3200" i="0" u="none" strike="noStrike" kern="1200" normalizeH="0" baseline="0" noProof="0" dirty="0">
              <a:ln w="18415" cmpd="sng">
                <a:solidFill>
                  <a:schemeClr val="accent6">
                    <a:lumMod val="50000"/>
                  </a:schemeClr>
                </a:solidFill>
                <a:prstDash val="solid"/>
              </a:ln>
              <a:solidFill>
                <a:schemeClr val="accent6">
                  <a:lumMod val="50000"/>
                </a:schemeClr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comb/>
    <p:sndAc>
      <p:stSnd>
        <p:snd r:embed="rId2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260648"/>
            <a:ext cx="8229600" cy="936104"/>
          </a:xfrm>
        </p:spPr>
        <p:txBody>
          <a:bodyPr>
            <a:normAutofit/>
          </a:bodyPr>
          <a:lstStyle/>
          <a:p>
            <a:r>
              <a:rPr lang="uk-UA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0000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Підсумок уроку</a:t>
            </a:r>
            <a:endParaRPr lang="ru-RU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0000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39552" y="2996952"/>
            <a:ext cx="8229600" cy="3096344"/>
          </a:xfrm>
        </p:spPr>
        <p:txBody>
          <a:bodyPr>
            <a:normAutofit/>
          </a:bodyPr>
          <a:lstStyle/>
          <a:p>
            <a:r>
              <a:rPr lang="uk-UA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Як </a:t>
            </a:r>
            <a:r>
              <a:rPr lang="uk-UA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називається твір</a:t>
            </a:r>
            <a:r>
              <a:rPr lang="uk-UA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, що </a:t>
            </a:r>
            <a:r>
              <a:rPr lang="uk-UA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ми прочитали на уроці?</a:t>
            </a:r>
            <a:endParaRPr lang="ru-RU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r>
              <a:rPr lang="ru-RU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Чим </a:t>
            </a:r>
            <a:r>
              <a:rPr lang="ru-RU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сподобався</a:t>
            </a:r>
            <a:r>
              <a:rPr lang="ru-RU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вам </a:t>
            </a:r>
            <a:r>
              <a:rPr lang="ru-RU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твір</a:t>
            </a:r>
            <a:r>
              <a:rPr lang="ru-RU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Остапа </a:t>
            </a:r>
            <a:r>
              <a:rPr lang="ru-RU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Вишні</a:t>
            </a:r>
            <a:r>
              <a:rPr lang="ru-RU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?</a:t>
            </a:r>
          </a:p>
          <a:p>
            <a:r>
              <a:rPr lang="uk-UA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Що нового і цікавого дізналися на уроці?</a:t>
            </a:r>
          </a:p>
          <a:p>
            <a:r>
              <a:rPr lang="uk-UA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Які циркові професії ми пригадали?</a:t>
            </a:r>
          </a:p>
        </p:txBody>
      </p:sp>
    </p:spTree>
  </p:cSld>
  <p:clrMapOvr>
    <a:masterClrMapping/>
  </p:clrMapOvr>
  <p:transition>
    <p:wheel spokes="8"/>
    <p:sndAc>
      <p:stSnd>
        <p:snd r:embed="rId2" name="drumroll.wav"/>
      </p:stSnd>
    </p:sndAc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2852936"/>
            <a:ext cx="8229600" cy="850106"/>
          </a:xfrm>
        </p:spPr>
        <p:txBody>
          <a:bodyPr/>
          <a:lstStyle/>
          <a:p>
            <a:r>
              <a:rPr lang="uk-UA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Домашнє завдання</a:t>
            </a:r>
            <a:endParaRPr lang="ru-RU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51520" y="1600200"/>
            <a:ext cx="8568952" cy="4525963"/>
          </a:xfrm>
        </p:spPr>
        <p:txBody>
          <a:bodyPr>
            <a:normAutofit/>
          </a:bodyPr>
          <a:lstStyle/>
          <a:p>
            <a:endParaRPr lang="uk-UA" b="1" i="1" dirty="0" smtClean="0">
              <a:solidFill>
                <a:srgbClr val="FFFF00"/>
              </a:solidFill>
            </a:endParaRPr>
          </a:p>
          <a:p>
            <a:endParaRPr lang="uk-UA" b="1" i="1" dirty="0" smtClean="0">
              <a:solidFill>
                <a:srgbClr val="FFFF00"/>
              </a:solidFill>
            </a:endParaRPr>
          </a:p>
          <a:p>
            <a:endParaRPr lang="uk-UA" b="1" i="1" dirty="0" smtClean="0">
              <a:solidFill>
                <a:srgbClr val="FFFF00"/>
              </a:solidFill>
            </a:endParaRPr>
          </a:p>
          <a:p>
            <a:endParaRPr lang="uk-UA" b="1" i="1" dirty="0" smtClean="0">
              <a:solidFill>
                <a:srgbClr val="FFFF00"/>
              </a:solidFill>
            </a:endParaRPr>
          </a:p>
          <a:p>
            <a:pPr marL="0" indent="0" algn="ctr">
              <a:buNone/>
            </a:pPr>
            <a:r>
              <a:rPr lang="uk-UA" sz="4400" b="1" i="1" dirty="0" smtClean="0">
                <a:solidFill>
                  <a:srgbClr val="FFFF00"/>
                </a:solidFill>
              </a:rPr>
              <a:t> </a:t>
            </a:r>
            <a:r>
              <a:rPr lang="uk-UA" sz="4400" b="1" i="1" dirty="0">
                <a:solidFill>
                  <a:srgbClr val="FFFF00"/>
                </a:solidFill>
              </a:rPr>
              <a:t>Ч</a:t>
            </a:r>
            <a:r>
              <a:rPr lang="uk-UA" sz="4400" b="1" i="1" dirty="0" smtClean="0">
                <a:solidFill>
                  <a:srgbClr val="FFFF00"/>
                </a:solidFill>
              </a:rPr>
              <a:t>итати та переказувати </a:t>
            </a:r>
          </a:p>
          <a:p>
            <a:pPr marL="0" indent="0" algn="ctr">
              <a:buNone/>
            </a:pPr>
            <a:r>
              <a:rPr lang="uk-UA" sz="4400" b="1" i="1" dirty="0" smtClean="0">
                <a:solidFill>
                  <a:srgbClr val="FFFF00"/>
                </a:solidFill>
              </a:rPr>
              <a:t>ІІ </a:t>
            </a:r>
            <a:r>
              <a:rPr lang="uk-UA" sz="4400" b="1" i="1" dirty="0" smtClean="0">
                <a:solidFill>
                  <a:srgbClr val="FFFF00"/>
                </a:solidFill>
              </a:rPr>
              <a:t>частину.</a:t>
            </a:r>
          </a:p>
        </p:txBody>
      </p:sp>
    </p:spTree>
  </p:cSld>
  <p:clrMapOvr>
    <a:masterClrMapping/>
  </p:clrMapOvr>
  <p:transition>
    <p:newsflash/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786210"/>
          </a:xfrm>
        </p:spPr>
        <p:txBody>
          <a:bodyPr>
            <a:normAutofit/>
          </a:bodyPr>
          <a:lstStyle/>
          <a:p>
            <a:r>
              <a:rPr lang="uk-UA" sz="5400" b="1" dirty="0" smtClean="0">
                <a:solidFill>
                  <a:srgbClr val="0000FF"/>
                </a:solidFill>
              </a:rPr>
              <a:t>До побачення!!!</a:t>
            </a:r>
            <a:endParaRPr lang="ru-RU" sz="5400" b="1" dirty="0">
              <a:solidFill>
                <a:srgbClr val="0000FF"/>
              </a:solidFill>
            </a:endParaRPr>
          </a:p>
        </p:txBody>
      </p:sp>
      <p:pic>
        <p:nvPicPr>
          <p:cNvPr id="38915" name="Picture 3" descr="C:\Users\Даша\Desktop\10253468.gif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99792" y="2295525"/>
            <a:ext cx="3657600" cy="4562475"/>
          </a:xfrm>
          <a:prstGeom prst="rect">
            <a:avLst/>
          </a:prstGeom>
          <a:noFill/>
        </p:spPr>
      </p:pic>
    </p:spTree>
  </p:cSld>
  <p:clrMapOvr>
    <a:masterClrMapping/>
  </p:clrMapOvr>
  <p:transition>
    <p:dissolve/>
    <p:sndAc>
      <p:stSnd>
        <p:snd r:embed="rId2" name="applause.wav"/>
      </p:stSnd>
    </p:sndAc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dirty="0" smtClean="0">
                <a:solidFill>
                  <a:schemeClr val="accent1">
                    <a:lumMod val="50000"/>
                    <a:lumOff val="50000"/>
                  </a:schemeClr>
                </a:solidFill>
              </a:rPr>
              <a:t>Пригадаємо…</a:t>
            </a:r>
            <a:endParaRPr lang="ru-RU" b="1" dirty="0">
              <a:solidFill>
                <a:schemeClr val="accent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026" name="Picture 2" descr="C:\Users\Даша\Desktop\скачанные файлы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1766689"/>
            <a:ext cx="2047875" cy="2238375"/>
          </a:xfrm>
          <a:prstGeom prst="rect">
            <a:avLst/>
          </a:prstGeom>
          <a:noFill/>
        </p:spPr>
      </p:pic>
      <p:pic>
        <p:nvPicPr>
          <p:cNvPr id="1027" name="Picture 3" descr="C:\Users\Даша\Desktop\k3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60232" y="4509120"/>
            <a:ext cx="1415331" cy="2132994"/>
          </a:xfrm>
          <a:prstGeom prst="rect">
            <a:avLst/>
          </a:prstGeom>
          <a:noFill/>
        </p:spPr>
      </p:pic>
      <p:pic>
        <p:nvPicPr>
          <p:cNvPr id="1028" name="Picture 4" descr="C:\Users\Даша\Desktop\big_logo_ekstrim-show-fakir.gi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283968" y="2313708"/>
            <a:ext cx="2034827" cy="3059508"/>
          </a:xfrm>
          <a:prstGeom prst="rect">
            <a:avLst/>
          </a:prstGeom>
          <a:noFill/>
        </p:spPr>
      </p:pic>
      <p:pic>
        <p:nvPicPr>
          <p:cNvPr id="1029" name="Picture 5" descr="C:\Users\Даша\Desktop\1103dos_2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11560" y="4221088"/>
            <a:ext cx="3441304" cy="2468761"/>
          </a:xfrm>
          <a:prstGeom prst="rect">
            <a:avLst/>
          </a:prstGeom>
          <a:noFill/>
        </p:spPr>
      </p:pic>
      <p:pic>
        <p:nvPicPr>
          <p:cNvPr id="1030" name="Picture 6" descr="C:\Users\Даша\Desktop\focusniki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014632" y="1700808"/>
            <a:ext cx="1680358" cy="2376264"/>
          </a:xfrm>
          <a:prstGeom prst="rect">
            <a:avLst/>
          </a:prstGeom>
          <a:noFill/>
        </p:spPr>
      </p:pic>
    </p:spTree>
  </p:cSld>
  <p:clrMapOvr>
    <a:masterClrMapping/>
  </p:clrMapOvr>
  <p:transition>
    <p:wipe dir="d"/>
    <p:sndAc>
      <p:stSnd>
        <p:snd r:embed="rId2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/>
            <a:r>
              <a:rPr lang="uk-UA" sz="5400" b="1" dirty="0" smtClean="0">
                <a:solidFill>
                  <a:srgbClr val="FFFF00"/>
                </a:solidFill>
              </a:rPr>
              <a:t>Клоун</a:t>
            </a:r>
          </a:p>
          <a:p>
            <a:pPr algn="ctr"/>
            <a:r>
              <a:rPr lang="uk-UA" sz="5400" b="1" dirty="0" smtClean="0">
                <a:solidFill>
                  <a:srgbClr val="FFFF00"/>
                </a:solidFill>
              </a:rPr>
              <a:t>Акробати</a:t>
            </a:r>
          </a:p>
          <a:p>
            <a:pPr algn="ctr"/>
            <a:r>
              <a:rPr lang="uk-UA" sz="5400" b="1" dirty="0" smtClean="0">
                <a:solidFill>
                  <a:srgbClr val="FFFF00"/>
                </a:solidFill>
              </a:rPr>
              <a:t>Факір</a:t>
            </a:r>
          </a:p>
          <a:p>
            <a:pPr algn="ctr"/>
            <a:r>
              <a:rPr lang="uk-UA" sz="5400" b="1" dirty="0" smtClean="0">
                <a:solidFill>
                  <a:srgbClr val="FFFF00"/>
                </a:solidFill>
              </a:rPr>
              <a:t>Ілюзіоніст</a:t>
            </a:r>
          </a:p>
          <a:p>
            <a:pPr algn="ctr"/>
            <a:r>
              <a:rPr lang="uk-UA" sz="5400" b="1" dirty="0" smtClean="0">
                <a:solidFill>
                  <a:srgbClr val="FFFF00"/>
                </a:solidFill>
              </a:rPr>
              <a:t>Жонглер</a:t>
            </a:r>
          </a:p>
          <a:p>
            <a:pPr algn="ctr"/>
            <a:endParaRPr lang="ru-RU" sz="5400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ransition>
    <p:wedge/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73" name="Picture 9" descr="C:\Users\Даша\Desktop\10253468.gif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55776" y="2295525"/>
            <a:ext cx="3657600" cy="4562475"/>
          </a:xfrm>
          <a:prstGeom prst="rect">
            <a:avLst/>
          </a:prstGeom>
          <a:noFill/>
        </p:spPr>
      </p:pic>
    </p:spTree>
  </p:cSld>
  <p:clrMapOvr>
    <a:masterClrMapping/>
  </p:clrMapOvr>
  <p:transition>
    <p:dissolve/>
    <p:sndAc>
      <p:stSnd>
        <p:snd r:embed="rId2" name="chimes.wav"/>
      </p:stSnd>
    </p:sndAc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51920" y="2708920"/>
            <a:ext cx="5005220" cy="2926108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r>
              <a:rPr lang="uk-UA" sz="4800" dirty="0" smtClean="0">
                <a:ln w="18415" cmpd="sng">
                  <a:solidFill>
                    <a:srgbClr val="C00000"/>
                  </a:solidFill>
                  <a:prstDash val="solid"/>
                </a:ln>
                <a:solidFill>
                  <a:srgbClr val="C00000"/>
                </a:solidFill>
              </a:rPr>
              <a:t>Остап Вишня</a:t>
            </a:r>
            <a:r>
              <a:rPr lang="uk-UA" sz="4800" dirty="0" smtClean="0">
                <a:ln w="18415" cmpd="sng">
                  <a:solidFill>
                    <a:srgbClr val="002060"/>
                  </a:solidFill>
                  <a:prstDash val="solid"/>
                </a:ln>
                <a:solidFill>
                  <a:srgbClr val="002060"/>
                </a:solidFill>
              </a:rPr>
              <a:t/>
            </a:r>
            <a:br>
              <a:rPr lang="uk-UA" sz="4800" dirty="0" smtClean="0">
                <a:ln w="18415" cmpd="sng">
                  <a:solidFill>
                    <a:srgbClr val="002060"/>
                  </a:solidFill>
                  <a:prstDash val="solid"/>
                </a:ln>
                <a:solidFill>
                  <a:srgbClr val="002060"/>
                </a:solidFill>
              </a:rPr>
            </a:br>
            <a:r>
              <a:rPr lang="uk-UA" sz="4800" dirty="0" smtClean="0">
                <a:ln w="18415" cmpd="sng">
                  <a:solidFill>
                    <a:srgbClr val="006600"/>
                  </a:solidFill>
                  <a:prstDash val="solid"/>
                </a:ln>
                <a:solidFill>
                  <a:srgbClr val="006600"/>
                </a:solidFill>
              </a:rPr>
              <a:t>Павло Михайлович Губенко</a:t>
            </a:r>
            <a:endParaRPr lang="ru-RU" sz="4800" dirty="0">
              <a:ln w="18415" cmpd="sng">
                <a:solidFill>
                  <a:srgbClr val="006600"/>
                </a:solidFill>
                <a:prstDash val="solid"/>
              </a:ln>
              <a:solidFill>
                <a:srgbClr val="0066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1124744"/>
            <a:ext cx="3672408" cy="54270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blinds/>
    <p:sndAc>
      <p:stSnd>
        <p:snd r:embed="rId2" name="click.wav"/>
      </p:stSnd>
    </p:sndAc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214290"/>
            <a:ext cx="8229600" cy="917596"/>
          </a:xfrm>
          <a:solidFill>
            <a:schemeClr val="bg1"/>
          </a:solidFill>
        </p:spPr>
        <p:txBody>
          <a:bodyPr/>
          <a:lstStyle/>
          <a:p>
            <a:r>
              <a:rPr lang="uk-UA" dirty="0" smtClean="0">
                <a:ln w="18415" cmpd="sng">
                  <a:solidFill>
                    <a:srgbClr val="002060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Тлумачення незрозумілих слів</a:t>
            </a:r>
            <a:endParaRPr lang="ru-RU" dirty="0">
              <a:ln w="18415" cmpd="sng">
                <a:solidFill>
                  <a:srgbClr val="002060"/>
                </a:solidFill>
                <a:prstDash val="solid"/>
              </a:ln>
              <a:solidFill>
                <a:srgbClr val="00206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142984"/>
            <a:ext cx="8229600" cy="4983179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uk-UA" sz="2400" dirty="0" smtClean="0">
                <a:ln w="18415" cmpd="sng">
                  <a:solidFill>
                    <a:schemeClr val="accent3">
                      <a:lumMod val="75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</a:rPr>
              <a:t>Сокорить</a:t>
            </a:r>
            <a:r>
              <a:rPr lang="uk-UA" sz="2400" dirty="0" smtClean="0">
                <a:ln w="18415" cmpd="sng">
                  <a:solidFill>
                    <a:srgbClr val="C00000"/>
                  </a:solidFill>
                  <a:prstDash val="solid"/>
                </a:ln>
                <a:solidFill>
                  <a:srgbClr val="C00000"/>
                </a:solidFill>
              </a:rPr>
              <a:t> – подає голосні звуки. </a:t>
            </a:r>
          </a:p>
          <a:p>
            <a:r>
              <a:rPr lang="uk-UA" sz="2400" dirty="0" smtClean="0">
                <a:ln w="18415" cmpd="sng">
                  <a:solidFill>
                    <a:schemeClr val="accent3">
                      <a:lumMod val="75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</a:rPr>
              <a:t>Балансує</a:t>
            </a:r>
            <a:r>
              <a:rPr lang="uk-UA" sz="2400" dirty="0" smtClean="0">
                <a:ln w="18415" cmpd="sng">
                  <a:solidFill>
                    <a:srgbClr val="C00000"/>
                  </a:solidFill>
                  <a:prstDash val="solid"/>
                </a:ln>
                <a:solidFill>
                  <a:srgbClr val="C00000"/>
                </a:solidFill>
              </a:rPr>
              <a:t> – намагається втримати рівновагу на висоті.</a:t>
            </a:r>
          </a:p>
          <a:p>
            <a:r>
              <a:rPr lang="uk-UA" sz="2400" dirty="0" smtClean="0">
                <a:ln w="18415" cmpd="sng">
                  <a:solidFill>
                    <a:schemeClr val="accent3">
                      <a:lumMod val="75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</a:rPr>
              <a:t>Бравурна музика </a:t>
            </a:r>
            <a:r>
              <a:rPr lang="uk-UA" sz="2400" dirty="0" smtClean="0">
                <a:ln w="18415" cmpd="sng">
                  <a:solidFill>
                    <a:srgbClr val="C00000"/>
                  </a:solidFill>
                  <a:prstDash val="solid"/>
                </a:ln>
                <a:solidFill>
                  <a:srgbClr val="C00000"/>
                </a:solidFill>
              </a:rPr>
              <a:t>– весела, бадьора.</a:t>
            </a:r>
          </a:p>
          <a:p>
            <a:r>
              <a:rPr lang="uk-UA" sz="2400" dirty="0" smtClean="0">
                <a:ln w="18415" cmpd="sng">
                  <a:solidFill>
                    <a:schemeClr val="accent3">
                      <a:lumMod val="75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</a:rPr>
              <a:t>Інкубатор</a:t>
            </a:r>
            <a:r>
              <a:rPr lang="uk-UA" sz="2400" dirty="0" smtClean="0">
                <a:ln w="18415" cmpd="sng">
                  <a:solidFill>
                    <a:srgbClr val="C00000"/>
                  </a:solidFill>
                  <a:prstDash val="solid"/>
                </a:ln>
                <a:solidFill>
                  <a:srgbClr val="C00000"/>
                </a:solidFill>
              </a:rPr>
              <a:t> – пристрій для висиджування курчат.</a:t>
            </a:r>
          </a:p>
          <a:p>
            <a:r>
              <a:rPr lang="uk-UA" sz="2400" dirty="0" smtClean="0">
                <a:ln w="18415" cmpd="sng">
                  <a:solidFill>
                    <a:schemeClr val="accent3">
                      <a:lumMod val="75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</a:rPr>
              <a:t>Кульбіт</a:t>
            </a:r>
            <a:r>
              <a:rPr lang="uk-UA" sz="2400" dirty="0" smtClean="0">
                <a:ln w="18415" cmpd="sng">
                  <a:solidFill>
                    <a:srgbClr val="C00000"/>
                  </a:solidFill>
                  <a:prstDash val="solid"/>
                </a:ln>
                <a:solidFill>
                  <a:srgbClr val="C00000"/>
                </a:solidFill>
              </a:rPr>
              <a:t> – стрибок з перевертанням.</a:t>
            </a:r>
            <a:endParaRPr lang="ru-RU" sz="2400" dirty="0" smtClean="0">
              <a:ln w="18415" cmpd="sng">
                <a:solidFill>
                  <a:srgbClr val="C00000"/>
                </a:solidFill>
                <a:prstDash val="solid"/>
              </a:ln>
              <a:solidFill>
                <a:srgbClr val="C00000"/>
              </a:solidFill>
            </a:endParaRPr>
          </a:p>
          <a:p>
            <a:r>
              <a:rPr lang="uk-UA" sz="2400" dirty="0" smtClean="0">
                <a:ln w="18415" cmpd="sng">
                  <a:solidFill>
                    <a:schemeClr val="accent3">
                      <a:lumMod val="75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</a:rPr>
              <a:t>Пойнтер</a:t>
            </a:r>
            <a:r>
              <a:rPr lang="uk-UA" sz="2400" dirty="0" smtClean="0">
                <a:ln w="18415" cmpd="sng">
                  <a:solidFill>
                    <a:srgbClr val="C00000"/>
                  </a:solidFill>
                  <a:prstDash val="solid"/>
                </a:ln>
                <a:solidFill>
                  <a:srgbClr val="C00000"/>
                </a:solidFill>
              </a:rPr>
              <a:t> – порода собак.</a:t>
            </a:r>
          </a:p>
          <a:p>
            <a:r>
              <a:rPr lang="uk-UA" sz="2400" dirty="0" smtClean="0">
                <a:ln w="18415" cmpd="sng">
                  <a:solidFill>
                    <a:schemeClr val="accent3">
                      <a:lumMod val="75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</a:rPr>
              <a:t>Жонглер</a:t>
            </a:r>
            <a:r>
              <a:rPr lang="uk-UA" sz="2400" dirty="0" smtClean="0">
                <a:ln w="18415" cmpd="sng">
                  <a:solidFill>
                    <a:srgbClr val="C00000"/>
                  </a:solidFill>
                  <a:prstDash val="solid"/>
                </a:ln>
                <a:solidFill>
                  <a:srgbClr val="C00000"/>
                </a:solidFill>
              </a:rPr>
              <a:t> – актор цирку.</a:t>
            </a:r>
            <a:endParaRPr lang="ru-RU" sz="2400" dirty="0">
              <a:ln w="18415" cmpd="sng">
                <a:solidFill>
                  <a:srgbClr val="C00000"/>
                </a:solidFill>
                <a:prstDash val="solid"/>
              </a:ln>
              <a:solidFill>
                <a:srgbClr val="C0000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88024" y="3429000"/>
            <a:ext cx="1853502" cy="1547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79712" y="5245935"/>
            <a:ext cx="2054602" cy="16120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23528" y="4238625"/>
            <a:ext cx="1743075" cy="261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313" name="Picture 1" descr="C:\Users\Даша\Desktop\kulbit_01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067944" y="5042435"/>
            <a:ext cx="2808312" cy="1815565"/>
          </a:xfrm>
          <a:prstGeom prst="rect">
            <a:avLst/>
          </a:prstGeom>
          <a:noFill/>
        </p:spPr>
      </p:pic>
      <p:pic>
        <p:nvPicPr>
          <p:cNvPr id="13314" name="Picture 2" descr="C:\Users\Даша\Desktop\a4af3d1ac70e48d2861552934cdd5432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876256" y="4570462"/>
            <a:ext cx="1952109" cy="2287538"/>
          </a:xfrm>
          <a:prstGeom prst="rect">
            <a:avLst/>
          </a:prstGeom>
          <a:noFill/>
        </p:spPr>
      </p:pic>
    </p:spTree>
  </p:cSld>
  <p:clrMapOvr>
    <a:masterClrMapping/>
  </p:clrMapOvr>
  <p:transition>
    <p:push/>
    <p:sndAc>
      <p:stSnd>
        <p:snd r:embed="rId2" name="voltage.wav"/>
      </p:stSnd>
    </p:sndAc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43608" y="24993"/>
            <a:ext cx="7797173" cy="451679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uk-UA" dirty="0" smtClean="0">
                <a:ln w="18415" cmpd="sng">
                  <a:solidFill>
                    <a:srgbClr val="002060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/>
            </a:r>
            <a:br>
              <a:rPr lang="uk-UA" dirty="0" smtClean="0">
                <a:ln w="18415" cmpd="sng">
                  <a:solidFill>
                    <a:srgbClr val="002060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</a:br>
            <a:r>
              <a:rPr lang="uk-UA" sz="4000" dirty="0" smtClean="0">
                <a:ln w="18415" cmpd="sng">
                  <a:solidFill>
                    <a:srgbClr val="002060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Читання твору «Веселі артисти»</a:t>
            </a:r>
            <a:br>
              <a:rPr lang="uk-UA" sz="4000" dirty="0" smtClean="0">
                <a:ln w="18415" cmpd="sng">
                  <a:solidFill>
                    <a:srgbClr val="002060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</a:br>
            <a:endParaRPr lang="ru-RU" dirty="0">
              <a:ln w="18415" cmpd="sng">
                <a:solidFill>
                  <a:srgbClr val="002060"/>
                </a:solidFill>
                <a:prstDash val="solid"/>
              </a:ln>
              <a:solidFill>
                <a:srgbClr val="00206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07504" y="481396"/>
            <a:ext cx="8928992" cy="624786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uk-UA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IІ</a:t>
            </a:r>
            <a:r>
              <a:rPr lang="uk-UA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Його друзі</a:t>
            </a:r>
            <a:endParaRPr lang="en-US" sz="20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uk-UA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 — </a:t>
            </a:r>
            <a:r>
              <a:rPr lang="uk-UA" sz="2000" b="1" dirty="0">
                <a:latin typeface="Arial" panose="020B0604020202020204" pitchFamily="34" charset="0"/>
                <a:cs typeface="Arial" panose="020B0604020202020204" pitchFamily="34" charset="0"/>
              </a:rPr>
              <a:t>Ку-ку-</a:t>
            </a:r>
            <a:r>
              <a:rPr lang="uk-UA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рі</a:t>
            </a:r>
            <a:r>
              <a:rPr lang="uk-UA" sz="2000" b="1" dirty="0">
                <a:latin typeface="Arial" panose="020B0604020202020204" pitchFamily="34" charset="0"/>
                <a:cs typeface="Arial" panose="020B0604020202020204" pitchFamily="34" charset="0"/>
              </a:rPr>
              <a:t>-ку!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uk-UA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   Таким </a:t>
            </a:r>
            <a:r>
              <a:rPr lang="uk-UA" sz="2000" b="1" dirty="0">
                <a:latin typeface="Arial" panose="020B0604020202020204" pitchFamily="34" charset="0"/>
                <a:cs typeface="Arial" panose="020B0604020202020204" pitchFamily="34" charset="0"/>
              </a:rPr>
              <a:t>веселим вигуком зустрічає циркового артиста-коміка Едуарда Середу його учень і товариш по роботі — Петька.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uk-UA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   Почувши </a:t>
            </a:r>
            <a:r>
              <a:rPr lang="uk-UA" sz="2000" b="1" dirty="0">
                <a:latin typeface="Arial" panose="020B0604020202020204" pitchFamily="34" charset="0"/>
                <a:cs typeface="Arial" panose="020B0604020202020204" pitchFamily="34" charset="0"/>
              </a:rPr>
              <a:t>голос Едуарда Йосиповича, Петька б'є </a:t>
            </a:r>
            <a:r>
              <a:rPr lang="uk-UA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крильми</a:t>
            </a:r>
            <a:r>
              <a:rPr lang="uk-UA" sz="2000" b="1" dirty="0">
                <a:latin typeface="Arial" panose="020B0604020202020204" pitchFamily="34" charset="0"/>
                <a:cs typeface="Arial" panose="020B0604020202020204" pitchFamily="34" charset="0"/>
              </a:rPr>
              <a:t>, кукурікає і біжить-летить до свого хазяїна.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uk-UA" sz="2000" b="1" dirty="0">
                <a:latin typeface="Arial" panose="020B0604020202020204" pitchFamily="34" charset="0"/>
                <a:cs typeface="Arial" panose="020B0604020202020204" pitchFamily="34" charset="0"/>
              </a:rPr>
              <a:t>Хазяїн ласкаво вітається з </a:t>
            </a:r>
            <a:r>
              <a:rPr lang="uk-UA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Петькою</a:t>
            </a:r>
            <a:r>
              <a:rPr lang="uk-UA" sz="20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uk-UA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 — </a:t>
            </a:r>
            <a:r>
              <a:rPr lang="uk-UA" sz="2000" b="1" dirty="0">
                <a:latin typeface="Arial" panose="020B0604020202020204" pitchFamily="34" charset="0"/>
                <a:cs typeface="Arial" panose="020B0604020202020204" pitchFamily="34" charset="0"/>
              </a:rPr>
              <a:t>Здрастуй, Петю!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uk-UA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 — </a:t>
            </a:r>
            <a:r>
              <a:rPr lang="uk-UA" sz="2000" b="1" dirty="0">
                <a:latin typeface="Arial" panose="020B0604020202020204" pitchFamily="34" charset="0"/>
                <a:cs typeface="Arial" panose="020B0604020202020204" pitchFamily="34" charset="0"/>
              </a:rPr>
              <a:t>Ко-ко-ко-ко! — сокорить Петька і дивиться артистові в руки, бо знає, що йому зараз дадуть чогось смачного: крихту булки, грудочку цукру або жменьку </a:t>
            </a:r>
            <a:r>
              <a:rPr lang="uk-UA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одбірної</a:t>
            </a:r>
            <a:r>
              <a:rPr lang="uk-UA" sz="2000" b="1" dirty="0">
                <a:latin typeface="Arial" panose="020B0604020202020204" pitchFamily="34" charset="0"/>
                <a:cs typeface="Arial" panose="020B0604020202020204" pitchFamily="34" charset="0"/>
              </a:rPr>
              <a:t> пшениці.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uk-UA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    Петька</a:t>
            </a:r>
            <a:r>
              <a:rPr lang="uk-UA" sz="2000" b="1" dirty="0">
                <a:latin typeface="Arial" panose="020B0604020202020204" pitchFamily="34" charset="0"/>
                <a:cs typeface="Arial" panose="020B0604020202020204" pitchFamily="34" charset="0"/>
              </a:rPr>
              <a:t>, дзьобаючи зерно, кличе своїх подруг, білявеньку й сіреньку курочок: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uk-UA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 — </a:t>
            </a:r>
            <a:r>
              <a:rPr lang="uk-UA" sz="2000" b="1" dirty="0">
                <a:latin typeface="Arial" panose="020B0604020202020204" pitchFamily="34" charset="0"/>
                <a:cs typeface="Arial" panose="020B0604020202020204" pitchFamily="34" charset="0"/>
              </a:rPr>
              <a:t>Ко-ко-ко!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uk-UA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    Курочки </a:t>
            </a:r>
            <a:r>
              <a:rPr lang="uk-UA" sz="2000" b="1" dirty="0">
                <a:latin typeface="Arial" panose="020B0604020202020204" pitchFamily="34" charset="0"/>
                <a:cs typeface="Arial" panose="020B0604020202020204" pitchFamily="34" charset="0"/>
              </a:rPr>
              <a:t>підбігають, Петька і їх частує. Едуард Середа дуже весела людина. Він розмовляє з </a:t>
            </a:r>
            <a:r>
              <a:rPr lang="uk-UA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Петькою</a:t>
            </a:r>
            <a:r>
              <a:rPr lang="uk-UA" sz="2000" b="1" dirty="0">
                <a:latin typeface="Arial" panose="020B0604020202020204" pitchFamily="34" charset="0"/>
                <a:cs typeface="Arial" panose="020B0604020202020204" pitchFamily="34" charset="0"/>
              </a:rPr>
              <a:t>, мов із людиною. </a:t>
            </a:r>
            <a:r>
              <a:rPr lang="uk-UA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Лоскоче</a:t>
            </a:r>
            <a:r>
              <a:rPr lang="uk-UA" sz="2000" b="1" dirty="0">
                <a:latin typeface="Arial" panose="020B0604020202020204" pitchFamily="34" charset="0"/>
                <a:cs typeface="Arial" panose="020B0604020202020204" pitchFamily="34" charset="0"/>
              </a:rPr>
              <a:t> його, смика; за червону борідку, а Петька удає, що він дуже  сердиться, і намагається клюнути хазяїна в руку.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uk-UA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 — </a:t>
            </a:r>
            <a:r>
              <a:rPr lang="uk-UA" sz="2000" b="1" dirty="0">
                <a:latin typeface="Arial" panose="020B0604020202020204" pitchFamily="34" charset="0"/>
                <a:cs typeface="Arial" panose="020B0604020202020204" pitchFamily="34" charset="0"/>
              </a:rPr>
              <a:t>Не гнівайся, Петю! — говорить Едуард Йосипович. — </a:t>
            </a:r>
            <a:r>
              <a:rPr lang="uk-UA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Давай</a:t>
            </a:r>
            <a:r>
              <a:rPr lang="uk-UA" sz="2000" b="1" dirty="0">
                <a:latin typeface="Arial" panose="020B0604020202020204" pitchFamily="34" charset="0"/>
                <a:cs typeface="Arial" panose="020B0604020202020204" pitchFamily="34" charset="0"/>
              </a:rPr>
              <a:t> краще попрацюємо</a:t>
            </a:r>
            <a:r>
              <a:rPr lang="uk-UA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4067547"/>
      </p:ext>
    </p:extLst>
  </p:cSld>
  <p:clrMapOvr>
    <a:masterClrMapping/>
  </p:clrMapOvr>
  <p:transition>
    <p:diamond/>
    <p:sndAc>
      <p:stSnd>
        <p:snd r:embed="rId2" name="type.wav"/>
      </p:stSnd>
    </p:sndAc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40749"/>
            <a:ext cx="9144000" cy="680186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uk-UA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   — </a:t>
            </a:r>
            <a:r>
              <a:rPr lang="uk-UA" sz="2000" b="1" dirty="0">
                <a:latin typeface="Arial" panose="020B0604020202020204" pitchFamily="34" charset="0"/>
                <a:cs typeface="Arial" panose="020B0604020202020204" pitchFamily="34" charset="0"/>
              </a:rPr>
              <a:t>Ко-ко-ко-ко! — відповідає Петька. Середа бере звичайнісінькі граблі, а Петька стрибає на них і зручно вмощується: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uk-UA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   — </a:t>
            </a:r>
            <a:r>
              <a:rPr lang="uk-UA" sz="2000" b="1" dirty="0">
                <a:latin typeface="Arial" panose="020B0604020202020204" pitchFamily="34" charset="0"/>
                <a:cs typeface="Arial" panose="020B0604020202020204" pitchFamily="34" charset="0"/>
              </a:rPr>
              <a:t>Ко-ко-ко-ко! Готовий!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uk-UA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   Едуард </a:t>
            </a:r>
            <a:r>
              <a:rPr lang="uk-UA" sz="2000" b="1" dirty="0">
                <a:latin typeface="Arial" panose="020B0604020202020204" pitchFamily="34" charset="0"/>
                <a:cs typeface="Arial" panose="020B0604020202020204" pitchFamily="34" charset="0"/>
              </a:rPr>
              <a:t>Йосипович ставить граблі на долоню, на голову, на підборіддя і балансує ними. А на граблях сидить, ніби справжній артист, Петька. Сидить і навіть не ворухнеться.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uk-UA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   Тільки </a:t>
            </a:r>
            <a:r>
              <a:rPr lang="uk-UA" sz="2000" b="1" dirty="0">
                <a:latin typeface="Arial" panose="020B0604020202020204" pitchFamily="34" charset="0"/>
                <a:cs typeface="Arial" panose="020B0604020202020204" pitchFamily="34" charset="0"/>
              </a:rPr>
              <a:t>на непомітний знак Едуарда Йосиповича він б'є </a:t>
            </a:r>
            <a:r>
              <a:rPr lang="uk-UA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крильми</a:t>
            </a:r>
            <a:r>
              <a:rPr lang="uk-UA" sz="2000" b="1" dirty="0">
                <a:latin typeface="Arial" panose="020B0604020202020204" pitchFamily="34" charset="0"/>
                <a:cs typeface="Arial" panose="020B0604020202020204" pitchFamily="34" charset="0"/>
              </a:rPr>
              <a:t> і вітає глядачів: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uk-UA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   — </a:t>
            </a:r>
            <a:r>
              <a:rPr lang="uk-UA" sz="2000" b="1" dirty="0">
                <a:latin typeface="Arial" panose="020B0604020202020204" pitchFamily="34" charset="0"/>
                <a:cs typeface="Arial" panose="020B0604020202020204" pitchFamily="34" charset="0"/>
              </a:rPr>
              <a:t>Ку-ку-</a:t>
            </a:r>
            <a:r>
              <a:rPr lang="uk-UA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рі</a:t>
            </a:r>
            <a:r>
              <a:rPr lang="uk-UA" sz="2000" b="1" dirty="0">
                <a:latin typeface="Arial" panose="020B0604020202020204" pitchFamily="34" charset="0"/>
                <a:cs typeface="Arial" panose="020B0604020202020204" pitchFamily="34" charset="0"/>
              </a:rPr>
              <a:t>-ку!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uk-UA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   Так </a:t>
            </a:r>
            <a:r>
              <a:rPr lang="uk-UA" sz="2000" b="1" dirty="0">
                <a:latin typeface="Arial" panose="020B0604020202020204" pitchFamily="34" charset="0"/>
                <a:cs typeface="Arial" panose="020B0604020202020204" pitchFamily="34" charset="0"/>
              </a:rPr>
              <a:t>щодня репетирує з </a:t>
            </a:r>
            <a:r>
              <a:rPr lang="uk-UA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Петькою</a:t>
            </a:r>
            <a:r>
              <a:rPr lang="uk-UA" sz="2000" b="1" dirty="0">
                <a:latin typeface="Arial" panose="020B0604020202020204" pitchFamily="34" charset="0"/>
                <a:cs typeface="Arial" panose="020B0604020202020204" pitchFamily="34" charset="0"/>
              </a:rPr>
              <a:t> артист цирку Едуард Середа.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uk-UA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   А </a:t>
            </a:r>
            <a:r>
              <a:rPr lang="uk-UA" sz="2000" b="1" dirty="0">
                <a:latin typeface="Arial" panose="020B0604020202020204" pitchFamily="34" charset="0"/>
                <a:cs typeface="Arial" panose="020B0604020202020204" pitchFamily="34" charset="0"/>
              </a:rPr>
              <a:t>ввечері Петька виступає на цирковій арені...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uk-UA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   І </a:t>
            </a:r>
            <a:r>
              <a:rPr lang="uk-UA" sz="2000" b="1" dirty="0">
                <a:latin typeface="Arial" panose="020B0604020202020204" pitchFamily="34" charset="0"/>
                <a:cs typeface="Arial" panose="020B0604020202020204" pitchFamily="34" charset="0"/>
              </a:rPr>
              <a:t>ні весела музика, ні сліпуче світло, ні оплески захоплених глядачів не лякають Петьку. Він своє діло добре знає!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uk-UA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   Петьку </a:t>
            </a:r>
            <a:r>
              <a:rPr lang="uk-UA" sz="2000" b="1" dirty="0">
                <a:latin typeface="Arial" panose="020B0604020202020204" pitchFamily="34" charset="0"/>
                <a:cs typeface="Arial" panose="020B0604020202020204" pitchFamily="34" charset="0"/>
              </a:rPr>
              <a:t>Едуард Середа придбав у місті Куйбишеві на </a:t>
            </a:r>
            <a:r>
              <a:rPr lang="uk-UA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Волзі там, де тепер будується велика Куйбишевська гідроелектростанція.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uk-UA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   Петька </a:t>
            </a:r>
            <a:r>
              <a:rPr lang="uk-UA" sz="2000" b="1" dirty="0">
                <a:latin typeface="Arial" panose="020B0604020202020204" pitchFamily="34" charset="0"/>
                <a:cs typeface="Arial" panose="020B0604020202020204" pitchFamily="34" charset="0"/>
              </a:rPr>
              <a:t>тоді тільки-но вилупився з яєчка в інкубаторі і був зовсім манісіньким пухнатим курчатком</a:t>
            </a:r>
            <a:r>
              <a:rPr lang="uk-UA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uk-UA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   І </a:t>
            </a:r>
            <a:r>
              <a:rPr lang="uk-UA" sz="2000" b="1" dirty="0">
                <a:latin typeface="Arial" panose="020B0604020202020204" pitchFamily="34" charset="0"/>
                <a:cs typeface="Arial" panose="020B0604020202020204" pitchFamily="34" charset="0"/>
              </a:rPr>
              <a:t>от почав Едуард Йосипович вчити Петьку.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uk-UA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   Молодий </a:t>
            </a:r>
            <a:r>
              <a:rPr lang="uk-UA" sz="2000" b="1" dirty="0">
                <a:latin typeface="Arial" panose="020B0604020202020204" pitchFamily="34" charset="0"/>
                <a:cs typeface="Arial" panose="020B0604020202020204" pitchFamily="34" charset="0"/>
              </a:rPr>
              <a:t>півник виявився дуже здібним і вже через два тижні виступав з хазяїном на арені цирку.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uk-UA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   З </a:t>
            </a:r>
            <a:r>
              <a:rPr lang="uk-UA" sz="2000" b="1" dirty="0">
                <a:latin typeface="Arial" panose="020B0604020202020204" pitchFamily="34" charset="0"/>
                <a:cs typeface="Arial" panose="020B0604020202020204" pitchFamily="34" charset="0"/>
              </a:rPr>
              <a:t>того часу Петька та Едуард Йосипович разом працюють і </a:t>
            </a:r>
            <a:r>
              <a:rPr lang="uk-UA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кріпко</a:t>
            </a:r>
            <a:r>
              <a:rPr lang="uk-UA" sz="2000" b="1" dirty="0">
                <a:latin typeface="Arial" panose="020B0604020202020204" pitchFamily="34" charset="0"/>
                <a:cs typeface="Arial" panose="020B0604020202020204" pitchFamily="34" charset="0"/>
              </a:rPr>
              <a:t> один одного люблять</a:t>
            </a:r>
            <a:r>
              <a:rPr lang="uk-UA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244080"/>
      </p:ext>
    </p:extLst>
  </p:cSld>
  <p:clrMapOvr>
    <a:masterClrMapping/>
  </p:clrMapOvr>
  <p:transition>
    <p:blinds/>
    <p:sndAc>
      <p:endSnd/>
    </p:sndAc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79512" y="188640"/>
            <a:ext cx="8784976" cy="655564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uk-UA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   А </a:t>
            </a:r>
            <a:r>
              <a:rPr lang="uk-UA" sz="2000" b="1" dirty="0">
                <a:latin typeface="Arial" panose="020B0604020202020204" pitchFamily="34" charset="0"/>
                <a:cs typeface="Arial" panose="020B0604020202020204" pitchFamily="34" charset="0"/>
              </a:rPr>
              <a:t>їх обох люблять циркові глядачі — і великі і маленькі...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uk-UA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  — </a:t>
            </a:r>
            <a:r>
              <a:rPr lang="uk-UA" sz="2000" b="1" dirty="0">
                <a:latin typeface="Arial" panose="020B0604020202020204" pitchFamily="34" charset="0"/>
                <a:cs typeface="Arial" panose="020B0604020202020204" pitchFamily="34" charset="0"/>
              </a:rPr>
              <a:t>Васю, Васю, Васю! — гукає, ляскаючи в долоні, Едуард Йосипович.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uk-UA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   З </a:t>
            </a:r>
            <a:r>
              <a:rPr lang="uk-UA" sz="2000" b="1" dirty="0">
                <a:latin typeface="Arial" panose="020B0604020202020204" pitchFamily="34" charset="0"/>
                <a:cs typeface="Arial" panose="020B0604020202020204" pitchFamily="34" charset="0"/>
              </a:rPr>
              <a:t>криком — ге-ге-ге-ге! — розмахуючи крилами, летить до хазяїна гусак Васько.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uk-UA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  — </a:t>
            </a:r>
            <a:r>
              <a:rPr lang="uk-UA" sz="2000" b="1" dirty="0">
                <a:latin typeface="Arial" panose="020B0604020202020204" pitchFamily="34" charset="0"/>
                <a:cs typeface="Arial" panose="020B0604020202020204" pitchFamily="34" charset="0"/>
              </a:rPr>
              <a:t>Це мій рисак! — усміхаючись, рекомендує гусака Васька артист Середа.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uk-UA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  — </a:t>
            </a:r>
            <a:r>
              <a:rPr lang="uk-UA" sz="2000" b="1" dirty="0">
                <a:latin typeface="Arial" panose="020B0604020202020204" pitchFamily="34" charset="0"/>
                <a:cs typeface="Arial" panose="020B0604020202020204" pitchFamily="34" charset="0"/>
              </a:rPr>
              <a:t>Як так рисак? — дивуються глядачі. Тоді Едуард Йосипович бере "екіпаж", невеличкий ящик на колесах, запрягає в нього свого рисака-гусака, і — но!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uk-UA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  Рисак </a:t>
            </a:r>
            <a:r>
              <a:rPr lang="uk-UA" sz="2000" b="1" dirty="0">
                <a:latin typeface="Arial" panose="020B0604020202020204" pitchFamily="34" charset="0"/>
                <a:cs typeface="Arial" panose="020B0604020202020204" pitchFamily="34" charset="0"/>
              </a:rPr>
              <a:t>везе хазяїна на циркову арену... Веселим галасом та оплесками зустрічають глядачі виїзд артиста.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uk-UA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  Але </a:t>
            </a:r>
            <a:r>
              <a:rPr lang="uk-UA" sz="2000" b="1" dirty="0">
                <a:latin typeface="Arial" panose="020B0604020202020204" pitchFamily="34" charset="0"/>
                <a:cs typeface="Arial" panose="020B0604020202020204" pitchFamily="34" charset="0"/>
              </a:rPr>
              <a:t>Васько не звертає ніякісінької уваги на оплески. Він везе свого хазяїна по цирковій арені, а хазяїн урочисто їде на своєму рисакові-гусакові...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uk-UA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   Об'їхавши </a:t>
            </a:r>
            <a:r>
              <a:rPr lang="uk-UA" sz="2000" b="1" dirty="0">
                <a:latin typeface="Arial" panose="020B0604020202020204" pitchFamily="34" charset="0"/>
                <a:cs typeface="Arial" panose="020B0604020202020204" pitchFamily="34" charset="0"/>
              </a:rPr>
              <a:t>циркову арену, гусак-рисак везе свій "екіпаж" за лаштунки, а хазяїн на всі боки </a:t>
            </a:r>
            <a:r>
              <a:rPr lang="uk-UA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кланяється.</a:t>
            </a:r>
            <a:r>
              <a:rPr lang="uk-UA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Здається</a:t>
            </a:r>
            <a:r>
              <a:rPr lang="uk-UA" sz="2000" b="1" dirty="0">
                <a:latin typeface="Arial" panose="020B0604020202020204" pitchFamily="34" charset="0"/>
                <a:cs typeface="Arial" panose="020B0604020202020204" pitchFamily="34" charset="0"/>
              </a:rPr>
              <a:t>, все так просто</a:t>
            </a:r>
            <a:r>
              <a:rPr lang="uk-UA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...</a:t>
            </a:r>
            <a:r>
              <a:rPr lang="uk-UA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А </a:t>
            </a:r>
            <a:r>
              <a:rPr lang="uk-UA" sz="2000" b="1" dirty="0">
                <a:latin typeface="Arial" panose="020B0604020202020204" pitchFamily="34" charset="0"/>
                <a:cs typeface="Arial" panose="020B0604020202020204" pitchFamily="34" charset="0"/>
              </a:rPr>
              <a:t>спробуйте взяти звичайного гусака й запрягти у возик, — що він вам наробить!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uk-UA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   Багато </a:t>
            </a:r>
            <a:r>
              <a:rPr lang="uk-UA" sz="2000" b="1" dirty="0">
                <a:latin typeface="Arial" panose="020B0604020202020204" pitchFamily="34" charset="0"/>
                <a:cs typeface="Arial" panose="020B0604020202020204" pitchFamily="34" charset="0"/>
              </a:rPr>
              <a:t>треба і вміння, й терпіння, щоб привчити птицю чи звіра до роботи в цирку</a:t>
            </a:r>
            <a:r>
              <a:rPr lang="uk-UA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9283108"/>
      </p:ext>
    </p:extLst>
  </p:cSld>
  <p:clrMapOvr>
    <a:masterClrMapping/>
  </p:clrMapOvr>
  <p:transition>
    <p:blinds/>
    <p:sndAc>
      <p:endSnd/>
    </p:sndAc>
  </p:transition>
</p:sld>
</file>

<file path=ppt/theme/theme1.xml><?xml version="1.0" encoding="utf-8"?>
<a:theme xmlns:a="http://schemas.openxmlformats.org/drawingml/2006/main" name="Тема Office">
  <a:themeElements>
    <a:clrScheme name="Другая 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55B07"/>
      </a:accent1>
      <a:accent2>
        <a:srgbClr val="00FF00"/>
      </a:accent2>
      <a:accent3>
        <a:srgbClr val="6600CC"/>
      </a:accent3>
      <a:accent4>
        <a:srgbClr val="00FF00"/>
      </a:accent4>
      <a:accent5>
        <a:srgbClr val="00FF99"/>
      </a:accent5>
      <a:accent6>
        <a:srgbClr val="009900"/>
      </a:accent6>
      <a:hlink>
        <a:srgbClr val="00FFCC"/>
      </a:hlink>
      <a:folHlink>
        <a:srgbClr val="00FF00"/>
      </a:folHlink>
    </a:clrScheme>
    <a:fontScheme name="Как надо всегда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1182</TotalTime>
  <Words>1327</Words>
  <Application>Microsoft Office PowerPoint</Application>
  <PresentationFormat>Экран (4:3)</PresentationFormat>
  <Paragraphs>106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0" baseType="lpstr">
      <vt:lpstr>Arial</vt:lpstr>
      <vt:lpstr>Times New Roman</vt:lpstr>
      <vt:lpstr>Тема Office</vt:lpstr>
      <vt:lpstr>Остап Вишня  «Веселі артисти»</vt:lpstr>
      <vt:lpstr>Пригадаємо…</vt:lpstr>
      <vt:lpstr>Презентация PowerPoint</vt:lpstr>
      <vt:lpstr>Презентация PowerPoint</vt:lpstr>
      <vt:lpstr>Остап Вишня Павло Михайлович Губенко</vt:lpstr>
      <vt:lpstr>Тлумачення незрозумілих слів</vt:lpstr>
      <vt:lpstr> Читання твору «Веселі артисти»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Прочитайте текст і дайте відповіді на запитання</vt:lpstr>
      <vt:lpstr>Презентация PowerPoint</vt:lpstr>
      <vt:lpstr>Підсумок уроку</vt:lpstr>
      <vt:lpstr>Домашнє завдання</vt:lpstr>
      <vt:lpstr>До побачення!!!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KossANostrA</dc:creator>
  <cp:lastModifiedBy>Школа</cp:lastModifiedBy>
  <cp:revision>84</cp:revision>
  <dcterms:created xsi:type="dcterms:W3CDTF">2012-09-29T04:49:20Z</dcterms:created>
  <dcterms:modified xsi:type="dcterms:W3CDTF">2022-05-26T22:20:36Z</dcterms:modified>
</cp:coreProperties>
</file>