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82" r:id="rId4"/>
    <p:sldId id="285" r:id="rId5"/>
    <p:sldId id="286" r:id="rId6"/>
    <p:sldId id="287" r:id="rId7"/>
    <p:sldId id="288" r:id="rId8"/>
    <p:sldId id="277" r:id="rId9"/>
    <p:sldId id="279" r:id="rId10"/>
    <p:sldId id="293" r:id="rId11"/>
    <p:sldId id="294" r:id="rId12"/>
    <p:sldId id="289" r:id="rId13"/>
    <p:sldId id="262" r:id="rId14"/>
    <p:sldId id="280" r:id="rId15"/>
    <p:sldId id="264" r:id="rId16"/>
    <p:sldId id="295" r:id="rId17"/>
    <p:sldId id="296" r:id="rId18"/>
    <p:sldId id="297" r:id="rId19"/>
    <p:sldId id="298" r:id="rId20"/>
    <p:sldId id="299" r:id="rId21"/>
    <p:sldId id="300" r:id="rId22"/>
    <p:sldId id="260" r:id="rId23"/>
    <p:sldId id="269" r:id="rId24"/>
    <p:sldId id="270" r:id="rId25"/>
    <p:sldId id="271" r:id="rId26"/>
    <p:sldId id="281" r:id="rId27"/>
    <p:sldId id="29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06600"/>
    <a:srgbClr val="33CC33"/>
    <a:srgbClr val="FF0000"/>
    <a:srgbClr val="FF6600"/>
    <a:srgbClr val="FFFF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065" autoAdjust="0"/>
  </p:normalViewPr>
  <p:slideViewPr>
    <p:cSldViewPr>
      <p:cViewPr varScale="1">
        <p:scale>
          <a:sx n="69" d="100"/>
          <a:sy n="69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2" y="3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3024161"/>
            <a:ext cx="3286148" cy="3833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357214"/>
            <a:ext cx="8401080" cy="4074246"/>
          </a:xfrm>
        </p:spPr>
        <p:txBody>
          <a:bodyPr>
            <a:prstTxWarp prst="textArchDownPour">
              <a:avLst/>
            </a:prstTxWarp>
            <a:normAutofit/>
          </a:bodyPr>
          <a:lstStyle/>
          <a:p>
            <a: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Остап Вишня </a:t>
            </a:r>
            <a:b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«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33CC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»</a:t>
            </a:r>
            <a:endParaRPr lang="ru-RU" sz="8000" b="1" dirty="0">
              <a:ln w="18415" cmpd="sng">
                <a:solidFill>
                  <a:srgbClr val="00FFFF"/>
                </a:solidFill>
                <a:prstDash val="solid"/>
              </a:ln>
              <a:solidFill>
                <a:srgbClr val="00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Рисунок 5" descr="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071810"/>
            <a:ext cx="2686064" cy="3544112"/>
          </a:xfrm>
          <a:prstGeom prst="rect">
            <a:avLst/>
          </a:prstGeom>
        </p:spPr>
      </p:pic>
    </p:spTree>
  </p:cSld>
  <p:clrMapOvr>
    <a:masterClrMapping/>
  </p:clrMapOvr>
  <p:transition>
    <p:blinds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1" y="980728"/>
            <a:ext cx="8892479" cy="2610519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err="1" smtClean="0">
                <a:solidFill>
                  <a:srgbClr val="FFFF00"/>
                </a:solidFill>
              </a:rPr>
              <a:t>Вправа</a:t>
            </a:r>
            <a:r>
              <a:rPr lang="ru-RU" sz="5400" b="1" dirty="0" smtClean="0">
                <a:solidFill>
                  <a:srgbClr val="FFFF00"/>
                </a:solidFill>
              </a:rPr>
              <a:t> «</a:t>
            </a:r>
            <a:r>
              <a:rPr lang="ru-RU" sz="5400" b="1" dirty="0" err="1" smtClean="0">
                <a:solidFill>
                  <a:srgbClr val="FFFF00"/>
                </a:solidFill>
              </a:rPr>
              <a:t>Дешифрувальник</a:t>
            </a:r>
            <a:r>
              <a:rPr lang="ru-RU" sz="5400" b="1" dirty="0" smtClean="0">
                <a:solidFill>
                  <a:srgbClr val="FFFF00"/>
                </a:solidFill>
              </a:rPr>
              <a:t>»</a:t>
            </a:r>
            <a:endParaRPr lang="ru-RU" sz="5400" b="1" dirty="0"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1" y="3933056"/>
            <a:ext cx="8136904" cy="255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algn="ctr">
              <a:lnSpc>
                <a:spcPct val="115000"/>
              </a:lnSpc>
              <a:spcAft>
                <a:spcPts val="1000"/>
              </a:spcAft>
            </a:pPr>
            <a:r>
              <a:rPr lang="uk-UA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МОСЦМТБЦАБП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7675" algn="ctr">
              <a:lnSpc>
                <a:spcPct val="115000"/>
              </a:lnSpc>
              <a:spcAft>
                <a:spcPts val="1000"/>
              </a:spcAft>
            </a:pPr>
            <a:r>
              <a:rPr lang="uk-UA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КМВДИДШНКМЯ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1" y="980728"/>
            <a:ext cx="8892479" cy="2610519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err="1" smtClean="0">
                <a:solidFill>
                  <a:srgbClr val="FFFF00"/>
                </a:solidFill>
              </a:rPr>
              <a:t>Вправа</a:t>
            </a:r>
            <a:r>
              <a:rPr lang="ru-RU" sz="5400" b="1" dirty="0" smtClean="0">
                <a:solidFill>
                  <a:srgbClr val="FFFF00"/>
                </a:solidFill>
              </a:rPr>
              <a:t> «</a:t>
            </a:r>
            <a:r>
              <a:rPr lang="ru-RU" sz="5400" b="1" dirty="0" err="1" smtClean="0">
                <a:solidFill>
                  <a:srgbClr val="FFFF00"/>
                </a:solidFill>
              </a:rPr>
              <a:t>Дешифрувальник</a:t>
            </a:r>
            <a:r>
              <a:rPr lang="ru-RU" sz="5400" b="1" dirty="0" smtClean="0">
                <a:solidFill>
                  <a:srgbClr val="FFFF00"/>
                </a:solidFill>
              </a:rPr>
              <a:t>»</a:t>
            </a:r>
            <a:endParaRPr lang="ru-RU" sz="5400" b="1" dirty="0"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3933056"/>
            <a:ext cx="7488832" cy="233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algn="ctr">
              <a:lnSpc>
                <a:spcPct val="115000"/>
              </a:lnSpc>
              <a:spcAft>
                <a:spcPts val="1000"/>
              </a:spcAft>
            </a:pPr>
            <a:r>
              <a:rPr lang="uk-UA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ОСТАП</a:t>
            </a:r>
            <a:r>
              <a:rPr lang="uk-UA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uk-UA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ВИШНЯ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81863"/>
      </p:ext>
    </p:extLst>
  </p:cSld>
  <p:clrMapOvr>
    <a:masterClrMapping/>
  </p:clrMapOvr>
  <p:transition>
    <p:blinds/>
    <p:sndAc>
      <p:endSnd/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3" name="Picture 9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042" y="142852"/>
            <a:ext cx="7358114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uk-UA" sz="48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Остап Вишня</a:t>
            </a:r>
            <a: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/>
            </a:r>
            <a:b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</a:br>
            <a:r>
              <a:rPr lang="uk-UA" sz="4800" dirty="0" smtClean="0">
                <a:ln w="18415" cmpd="sng">
                  <a:solidFill>
                    <a:srgbClr val="006600"/>
                  </a:solidFill>
                  <a:prstDash val="solid"/>
                </a:ln>
                <a:solidFill>
                  <a:srgbClr val="006600"/>
                </a:solidFill>
              </a:rPr>
              <a:t>Павло Михайлович Губенко</a:t>
            </a:r>
            <a:endParaRPr lang="ru-RU" sz="4800" dirty="0">
              <a:ln w="18415" cmpd="sng">
                <a:solidFill>
                  <a:srgbClr val="006600"/>
                </a:solidFill>
                <a:prstDash val="solid"/>
              </a:ln>
              <a:solidFill>
                <a:srgbClr val="0066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00364" y="1357298"/>
            <a:ext cx="6000792" cy="5286412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1588" indent="195263">
              <a:buNone/>
            </a:pP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Народився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 Вишня на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Полтавщині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Родина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Губенків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жила дружно,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батько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матір'ю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залучали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дітей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раннього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віку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роботи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мали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вони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сімнадцятеро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дітей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).</a:t>
            </a:r>
          </a:p>
          <a:p>
            <a:pPr marL="1588" indent="195263">
              <a:buNone/>
            </a:pP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дитинстві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пас гусей,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потім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— свиней. Та батьки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прагнули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дати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дітям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освіту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marL="1588" indent="195263">
              <a:buNone/>
            </a:pP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Заповітною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мрією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Павла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було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стати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вчителем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Але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покликанням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була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літературна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праця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marL="1588" indent="195263">
              <a:buNone/>
            </a:pP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Творчість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Вишні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багата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різноманітна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за жанрами.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Він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писав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гумористичні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вірші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оповідання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анекдоти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жарти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Він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любив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дітей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багато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веселих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жартівливих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творів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писав для маленьких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читачів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Часто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оповідання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друкувалися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журналі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"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Барвінок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".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0"/>
            <a:ext cx="1714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571744"/>
            <a:ext cx="264265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4643446"/>
            <a:ext cx="2390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k-UA" b="1" dirty="0" smtClean="0">
                <a:solidFill>
                  <a:srgbClr val="FFFF00"/>
                </a:solidFill>
              </a:rPr>
              <a:t>Словникова робота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балансує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сокорить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інкубатор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дзьобаючи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репетирує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пойнтер                                                  </a:t>
            </a:r>
            <a:r>
              <a:rPr lang="uk-UA" sz="2400" b="1" i="1" dirty="0" smtClean="0">
                <a:solidFill>
                  <a:srgbClr val="0000FF"/>
                </a:solidFill>
              </a:rPr>
              <a:t>жонглер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звичайнісінькі                                        </a:t>
            </a:r>
            <a:r>
              <a:rPr lang="uk-UA" sz="2400" b="1" i="1" dirty="0" smtClean="0">
                <a:solidFill>
                  <a:srgbClr val="0000FF"/>
                </a:solidFill>
              </a:rPr>
              <a:t>бравурна музика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різнохарактерний                                 </a:t>
            </a:r>
            <a:r>
              <a:rPr lang="uk-UA" sz="2400" b="1" i="1" dirty="0" smtClean="0">
                <a:solidFill>
                  <a:srgbClr val="0000FF"/>
                </a:solidFill>
              </a:rPr>
              <a:t>комік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державного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кульбіти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добірної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манюсіньким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перевертається</a:t>
            </a:r>
            <a:endParaRPr lang="ru-RU" sz="24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heel spokes="2"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17596"/>
          </a:xfrm>
          <a:solidFill>
            <a:schemeClr val="bg1"/>
          </a:solidFill>
        </p:spPr>
        <p:txBody>
          <a:bodyPr/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Тлумачення незрозумілих слів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Сокорить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подає голосні звуки. 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Балансує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намагається втримати рівновагу на висоті.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Бравурна музика 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– весела, бадьора.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Інкубатор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пристрій для висиджування курчат.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Кульбіт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стрибок з перевертанням.</a:t>
            </a:r>
            <a:endParaRPr lang="ru-RU" sz="2400" dirty="0" smtClean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Пойнтер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порода собак.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Жонглер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актор цирку.</a:t>
            </a:r>
            <a:endParaRPr lang="ru-RU" sz="2400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429000"/>
            <a:ext cx="1853502" cy="15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5245935"/>
            <a:ext cx="2054602" cy="161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38625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" name="Picture 1" descr="C:\Users\Даша\Desktop\kulbit_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042435"/>
            <a:ext cx="2808312" cy="1815565"/>
          </a:xfrm>
          <a:prstGeom prst="rect">
            <a:avLst/>
          </a:prstGeom>
          <a:noFill/>
        </p:spPr>
      </p:pic>
      <p:pic>
        <p:nvPicPr>
          <p:cNvPr id="13314" name="Picture 2" descr="C:\Users\Даша\Desktop\a4af3d1ac70e48d2861552934cdd543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4570462"/>
            <a:ext cx="1952109" cy="2287538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4993"/>
            <a:ext cx="7797173" cy="45167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Читання твору «Веселі артисти»</a:t>
            </a:r>
            <a:b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481396"/>
            <a:ext cx="8928992" cy="625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І. Шарик підшипників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Маленька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Надійка </a:t>
            </a: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аж заплющилася й притиснулася до мами, коли вона побачила на арені в цирку, як веселий і дуже-дуже смішний артист-клоун Едуард Йосипович посадив собі на голову невеличку біленьку з рудими плямами собачку, собачка та сіла в його на голові на задні лапки, піднесла вгору передні, а Едуард Йосипович </a:t>
            </a:r>
            <a:r>
              <a:rPr lang="uk-UA" sz="2000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поліз-поліз-поліз</a:t>
            </a: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щаблями на високу подвійну драбину, виліз аж на самісінький її вершечок, а потім другою половиною драбини зійшов на арену.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Собачка весь час нерухомо сиділа в артиста на голові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indent="381000" algn="just">
              <a:lnSpc>
                <a:spcPct val="115000"/>
              </a:lnSpc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Ой, упаде! Ой мамо, собачка впаде!—шепотіла Надійка, притискуючись до мами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indent="381000" algn="just">
              <a:lnSpc>
                <a:spcPct val="115000"/>
              </a:lnSpc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Але собачка не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впала. Коли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артист зняв її з голови, вона весело підстрибнула, Едуард Йосипович простяг руку догори долонею, собачка стрибнула на долоню, стала на передні лапки головою вниз, а задніми ніжками вгору, — зробила на долоні прекрасну стойку, як справжній висококваліфікований гімнаст.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7547"/>
      </p:ext>
    </p:extLst>
  </p:cSld>
  <p:clrMapOvr>
    <a:masterClrMapping/>
  </p:clrMapOvr>
  <p:transition>
    <p:diamond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749"/>
            <a:ext cx="9144000" cy="6817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Йосипович, весело посміхаючись, познайомив глядачів цирку, — а глядачі здебільше були діти, і було їх у цирку більш як тисяча: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А зовуть, дітки, цього артиста, цього мого чотириногого друга — Шарик Підшипників!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Громом оплесків та веселих вигуків вітали глядачі, — і діти, і дорослі, — роботу Шарика Підшипникова і веселого артиста-клоуна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Едуарда.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Шарик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Підшипників, закінчивши роботу, стрілою помчав з арени за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лаштунки.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чого він так швидко полетів за лаштунки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 він прекрасно знав, що за його хорошу роботу він обов'язково одержить чогось смачного: може, цукерок, може, грудочку цукру, може, ще щось...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Собачка побігла, а Надійна сумно мамі сказала: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Яка хороша собачка! Шкода, що так швидко вона залишила арену.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Так, на цей раз собачка показала тільки два свої "номери", а взагалі Шарик Підшипників знає чимало різних гімнастичних циркових вправ, серед яких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є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такі, що їх не робить жодна дресирована в цирку тварина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4080"/>
      </p:ext>
    </p:extLst>
  </p:cSld>
  <p:clrMapOvr>
    <a:masterClrMapping/>
  </p:clrMapOvr>
  <p:transition>
    <p:blinds/>
    <p:sndAc>
      <p:endSnd/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401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Насправді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Шарика Підшипникова звуть не Шарик Підшипників, — це його жартівливе ім'я, — а звуть собачку Ляля.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Народилася Ляля далеко на півночі, аж на острові Нова Земля, в Північному Льодовитому океані, де її мама зимувала з своїми хазяями на полярній станції.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Породою вона — лайка.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Лайки — це мисливські собаки, що допомагають мисливцям полювати в північних лісах, у тайзі, — білку. Коли лайка нападе на слід білки чи почує або побачить білку на дереві, — вона "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облаює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її і голосом кличе хазяїна-мисливця, показує йому, де сидить білка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Лайки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дуже розумні собачки і дуже цінні, без них полювання білки в тайзі просто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неможливе.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Але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хто б міг подумати, що з мисливської собачки може вийти такий чудесний цирковий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артист-акробат.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 цій роботі, як бачите, виявився природний розум лайки.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Едуард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Йосипович розповідає, що придбав він Ляльку в місті Калініні: до цирку, де він тоді працював, принесла Ляльку жінка, що приїхала з Нової Землі до родичів у Калінін.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Лялька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була тоді маленьким шестимісячним цуценятком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83108"/>
      </p:ext>
    </p:extLst>
  </p:cSld>
  <p:clrMapOvr>
    <a:masterClrMapping/>
  </p:clrMapOvr>
  <p:transition>
    <p:blinds/>
    <p:sndAc>
      <p:endSnd/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3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</a:pP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Цирку, розуміється, вона зроду не бачила і попервах дуже боялася музики, циркового галасу, шуму, сліпучого світла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2000" b="1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І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коли Едуард Йосипович перший раз просто так собі виніс її на арену, щоб познайомити її з цирком, Лялька затіпалась і заховалася в його на грудях під піджаком, а як він приніс 1 пустив її в убиральню, Лялька залізла в темний куточок під диван і тихенько скавучала.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 ото вона перелякалася!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Але поволеньки звикла до всього: і до музики, і до світла, і до шуму, і до того, що після кожної вправи — і на репетиції, і на виставі — ласий шматочок цукру. Лялька почала охоче працювати, і вже через місяць Едуард Йосипович виходив з нею на арену, де вона чітко проробляла свій "номер".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Лялька хоч і невеличка собачка, але з характером і дуже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самолюбива. Одного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разу Едуардові Йосиповичу уперше з Лялькою довелося працювати в цирку шапіто.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Шапіто — літній цирк, у нього замість даху — величезне, напнуте з брезенту шатро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01282"/>
      </p:ext>
    </p:extLst>
  </p:cSld>
  <p:clrMapOvr>
    <a:masterClrMapping/>
  </p:clrMapOvr>
  <p:transition>
    <p:blinds/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Текст-анаграма</a:t>
            </a:r>
            <a:endParaRPr lang="ru-RU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68352"/>
            <a:ext cx="8229600" cy="18288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асВ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дрВіазу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ліпПоєтьшуся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сНатйрі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илКо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єЧуте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оПр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иЦкр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іЦакво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ачБиит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сеВеголо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уКонла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снФуикока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крАоатбів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856984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Увечері знявся великий вітер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Вийшов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 Йосипович з Лялькою на арену, подув вітер, залопотів люто угорі напнутий брезент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Ніколи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такого в цирку не траплялося, і Лялька злякалася.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Вирвалася і стрілою за лаштунки.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Один із артистів, бажаючи її завернути на арену, хльоснув її батіжком — шамбер'єр у цирку такий батіг зветься.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Лялька на арену не вернулася. Заховалася так, що насилу її Едуард Йосипович 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одшукав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і коли він узяв її на руки, на очах у Ляльки бриніли сльози.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 ото вона образилася, що їй зробили боляче, бо ніколи Едуард Йосипович її не бив, — тільки ласкою та чимось смачним він домагався від Ляльки виконувати всі її номери.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І довго після того довелося Едуардові Йосиповичу переконувати Ляльку, що ніколи такого більше не трапиться, що ніхто на арені більше не зробить їй боляче, — не хотіла йти вона на арену.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Потім вони помирилися, і Лялька почала працювати ще краще.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56946"/>
      </p:ext>
    </p:extLst>
  </p:cSld>
  <p:clrMapOvr>
    <a:masterClrMapping/>
  </p:clrMapOvr>
  <p:transition>
    <p:blinds/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856984" cy="64332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 Йосипович ще раз пересвідчився, що з тварини ласкою та нагородами завжди можна виховати собі справжнього друга і помічника в роботі.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Тепер Лялька улюблениця циркових глядачів і неперевершена циркова артистка-акробат.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 неї є знаменитий номер, коли вона стоїть на передніх лапках, задні — вгору, на лобі в Едуарда Йосиповича.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Вивчає Лялька ще й кульбіти, і сальто-мортале. З цими "номерами" Едуард Йосипович незабаром мав познайомити глядачів.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Діти страх як люблять Ляльку і завжди проводжають її громом оплесків...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Отака Лялька — Шарик Підшипників.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 неї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є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друзі: манісінька-манісінька, чорненька, куцохвоста з гострими вушками 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Чіта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теж циркова артистка, і великий чорно-рябий собака 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чудесний математик, який уміє говорити "мама".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Але про них розкажемо далі.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14324"/>
      </p:ext>
    </p:extLst>
  </p:cSld>
  <p:clrMapOvr>
    <a:masterClrMapping/>
  </p:clrMapOvr>
  <p:transition>
    <p:blinds/>
    <p:sndAc>
      <p:endSnd/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1" y="476672"/>
            <a:ext cx="8157213" cy="12961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Читання твору комбінованим способом.</a:t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1949" y="1988840"/>
            <a:ext cx="7344816" cy="4525963"/>
          </a:xfrm>
        </p:spPr>
        <p:txBody>
          <a:bodyPr>
            <a:normAutofit lnSpcReduction="10000"/>
          </a:bodyPr>
          <a:lstStyle/>
          <a:p>
            <a:endParaRPr lang="uk-UA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uk-UA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 звали клоуна з оповідання?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Ким був Едуард Йосипович у цирку?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Хто були його помічники?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почуття виникли у вас? 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 вас здивувало?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номери показує </a:t>
            </a:r>
            <a:r>
              <a:rPr lang="uk-UA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Крошка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 </a:t>
            </a:r>
          </a:p>
          <a:p>
            <a:endParaRPr lang="uk-UA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amond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текст і дайте відповіді на запитання</a:t>
            </a:r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uk-UA" sz="2800" b="1" dirty="0" smtClean="0">
                <a:solidFill>
                  <a:srgbClr val="00B0F0"/>
                </a:solidFill>
              </a:rPr>
              <a:t>Який артист вас зацікавив найбільше?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Хто такий Петька?Які у нього подруги?Який номер виконує Петька у цирку?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 Петька потрапив до Едуарда Йосиповича Середи?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Які стосунки у клоуна та півника?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Який ще  “ артист ” працює з Середою?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Чи підходить собачці його кличка?Знайдіть у тексті опис песика.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Чи став </a:t>
            </a:r>
            <a:r>
              <a:rPr lang="uk-UA" sz="2800" b="1" dirty="0" err="1" smtClean="0">
                <a:solidFill>
                  <a:srgbClr val="00B0F0"/>
                </a:solidFill>
              </a:rPr>
              <a:t>Крошка</a:t>
            </a:r>
            <a:r>
              <a:rPr lang="uk-UA" sz="2800" b="1" dirty="0" smtClean="0">
                <a:solidFill>
                  <a:srgbClr val="00B0F0"/>
                </a:solidFill>
              </a:rPr>
              <a:t> справжнім артистом?(Слова з тексту).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 Едуард Середа спілкується зі своїми колегами?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Що нового ви дізналися з оповідання?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Якими цирковими професіями володіє </a:t>
            </a:r>
            <a:r>
              <a:rPr lang="uk-UA" sz="2800" b="1" dirty="0" err="1" smtClean="0">
                <a:solidFill>
                  <a:srgbClr val="00B0F0"/>
                </a:solidFill>
              </a:rPr>
              <a:t>Крошка</a:t>
            </a:r>
            <a:r>
              <a:rPr lang="uk-UA" sz="2800" b="1" dirty="0" smtClean="0">
                <a:solidFill>
                  <a:srgbClr val="00B0F0"/>
                </a:solidFill>
              </a:rPr>
              <a:t>?</a:t>
            </a:r>
          </a:p>
          <a:p>
            <a:endParaRPr lang="ru-RU" dirty="0"/>
          </a:p>
        </p:txBody>
      </p:sp>
    </p:spTree>
  </p:cSld>
  <p:clrMapOvr>
    <a:masterClrMapping/>
  </p:clrMapOvr>
  <p:transition>
    <p:split dir="in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571472" y="3214686"/>
            <a:ext cx="7960968" cy="12944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dirty="0" smtClean="0">
                <a:ln w="18415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усі окличні речення, дібравши відповідну інтонацію та силу голосу.</a:t>
            </a:r>
            <a:endParaRPr kumimoji="0" lang="ru-RU" sz="3200" i="0" u="none" strike="noStrike" kern="1200" normalizeH="0" baseline="0" noProof="0" dirty="0">
              <a:ln w="18415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mb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36104"/>
          </a:xfrm>
        </p:spPr>
        <p:txBody>
          <a:bodyPr>
            <a:normAutofit/>
          </a:bodyPr>
          <a:lstStyle/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Підсумок уроку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2132856"/>
            <a:ext cx="8229600" cy="5661248"/>
          </a:xfrm>
        </p:spPr>
        <p:txBody>
          <a:bodyPr>
            <a:norm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Хто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такий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Павло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Губенко? </a:t>
            </a:r>
          </a:p>
          <a:p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Який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псевдонім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 </a:t>
            </a:r>
          </a:p>
          <a:p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твори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він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писав?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 називається твір,що ми прочитали на уроці?</a:t>
            </a:r>
            <a:endParaRPr lang="ru-RU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сподобався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вам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твір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Остапа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Вишні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 нового і цікавого дізналися на уроці?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циркові професії ми пригадали?</a:t>
            </a:r>
          </a:p>
        </p:txBody>
      </p:sp>
    </p:spTree>
  </p:cSld>
  <p:clrMapOvr>
    <a:masterClrMapping/>
  </p:clrMapOvr>
  <p:transition>
    <p:wheel spokes="8"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850106"/>
          </a:xfrm>
        </p:spPr>
        <p:txBody>
          <a:bodyPr/>
          <a:lstStyle/>
          <a:p>
            <a:r>
              <a:rPr lang="uk-UA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Домашнє завдання</a:t>
            </a:r>
            <a:endParaRPr lang="ru-R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FFFF00"/>
                </a:solidFill>
              </a:rPr>
              <a:t> </a:t>
            </a:r>
            <a:r>
              <a:rPr lang="uk-UA" sz="4400" b="1" i="1" dirty="0">
                <a:solidFill>
                  <a:srgbClr val="FFFF00"/>
                </a:solidFill>
              </a:rPr>
              <a:t>Ч</a:t>
            </a:r>
            <a:r>
              <a:rPr lang="uk-UA" sz="4400" b="1" i="1" dirty="0" smtClean="0">
                <a:solidFill>
                  <a:srgbClr val="FFFF00"/>
                </a:solidFill>
              </a:rPr>
              <a:t>итати та переказувати</a:t>
            </a:r>
            <a:r>
              <a:rPr lang="uk-UA" sz="4400" b="1" i="1" dirty="0">
                <a:solidFill>
                  <a:srgbClr val="FFFF00"/>
                </a:solidFill>
              </a:rPr>
              <a:t>.</a:t>
            </a:r>
            <a:endParaRPr lang="uk-UA" sz="4400" b="1" i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newsflash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solidFill>
                  <a:srgbClr val="0000FF"/>
                </a:solidFill>
              </a:rPr>
              <a:t>До побачення!!!</a:t>
            </a:r>
            <a:endParaRPr lang="ru-RU" sz="5400" b="1" dirty="0">
              <a:solidFill>
                <a:srgbClr val="0000FF"/>
              </a:solidFill>
            </a:endParaRPr>
          </a:p>
        </p:txBody>
      </p:sp>
      <p:pic>
        <p:nvPicPr>
          <p:cNvPr id="38915" name="Picture 3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04864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Правильний текст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4385" y="2332037"/>
            <a:ext cx="7715200" cy="4525963"/>
          </a:xfrm>
        </p:spPr>
        <p:txBody>
          <a:bodyPr>
            <a:noAutofit/>
          </a:bodyPr>
          <a:lstStyle/>
          <a:p>
            <a:endParaRPr lang="uk-UA" sz="44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Слово цирк давно з’явилось.</a:t>
            </a: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Вперше в Римі оселилось.</a:t>
            </a: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У старій латинській мові</a:t>
            </a: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“ Круглий ” — означало слово.</a:t>
            </a:r>
            <a:endParaRPr lang="ru-RU" sz="4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over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Скоромовка</a:t>
            </a:r>
            <a:endParaRPr lang="ru-RU" sz="54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532440" cy="4525963"/>
          </a:xfrm>
        </p:spPr>
        <p:txBody>
          <a:bodyPr>
            <a:normAutofit/>
          </a:bodyPr>
          <a:lstStyle/>
          <a:p>
            <a:endParaRPr lang="uk-UA" sz="4400" b="1" dirty="0" smtClean="0">
              <a:solidFill>
                <a:srgbClr val="FFFF00"/>
              </a:solidFill>
            </a:endParaRPr>
          </a:p>
          <a:p>
            <a:endParaRPr lang="uk-UA" sz="44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Цар у цирку циліндр забув,</a:t>
            </a:r>
          </a:p>
          <a:p>
            <a:pPr marL="0" indent="0"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Циркач циліндр царю повернув.</a:t>
            </a:r>
            <a:endParaRPr lang="ru-RU" sz="4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hecker dir="vert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Пригадаємо…</a:t>
            </a:r>
            <a:endParaRPr lang="ru-RU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Даша\Desktop\скачанные файл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66689"/>
            <a:ext cx="2047875" cy="2238375"/>
          </a:xfrm>
          <a:prstGeom prst="rect">
            <a:avLst/>
          </a:prstGeom>
          <a:noFill/>
        </p:spPr>
      </p:pic>
      <p:pic>
        <p:nvPicPr>
          <p:cNvPr id="1027" name="Picture 3" descr="C:\Users\Даша\Desktop\k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509120"/>
            <a:ext cx="1415331" cy="2132994"/>
          </a:xfrm>
          <a:prstGeom prst="rect">
            <a:avLst/>
          </a:prstGeom>
          <a:noFill/>
        </p:spPr>
      </p:pic>
      <p:pic>
        <p:nvPicPr>
          <p:cNvPr id="1028" name="Picture 4" descr="C:\Users\Даша\Desktop\big_logo_ekstrim-show-faki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313708"/>
            <a:ext cx="2034827" cy="3059508"/>
          </a:xfrm>
          <a:prstGeom prst="rect">
            <a:avLst/>
          </a:prstGeom>
          <a:noFill/>
        </p:spPr>
      </p:pic>
      <p:pic>
        <p:nvPicPr>
          <p:cNvPr id="1029" name="Picture 5" descr="C:\Users\Даша\Desktop\1103dos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221088"/>
            <a:ext cx="3441304" cy="2468761"/>
          </a:xfrm>
          <a:prstGeom prst="rect">
            <a:avLst/>
          </a:prstGeom>
          <a:noFill/>
        </p:spPr>
      </p:pic>
      <p:pic>
        <p:nvPicPr>
          <p:cNvPr id="1030" name="Picture 6" descr="C:\Users\Даша\Desktop\focusn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4632" y="1700808"/>
            <a:ext cx="1680358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Клоун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Акробати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Факір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Ілюзіоніст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Жонглер</a:t>
            </a:r>
          </a:p>
          <a:p>
            <a:pPr algn="ctr"/>
            <a:endParaRPr lang="ru-RU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Гра “Встанови походження слова”</a:t>
            </a:r>
            <a:r>
              <a:rPr lang="uk-UA" dirty="0" smtClean="0">
                <a:solidFill>
                  <a:srgbClr val="FFFF00"/>
                </a:solidFill>
              </a:rPr>
              <a:t>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2924944"/>
            <a:ext cx="4038600" cy="3744416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Жонглер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Клоун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Факір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Акробат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Ілюзіоніст</a:t>
            </a:r>
            <a:endParaRPr lang="ru-RU" sz="36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08865" y="2885683"/>
            <a:ext cx="4906888" cy="4525963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грецької мови —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“ходжу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навшпиньках”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арабське слово —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“жебрак”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французької –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“обман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,насмішка ”.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французьке слово, що означає </a:t>
            </a: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жартун</a:t>
            </a:r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англійське слово,що означає </a:t>
            </a: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бовдур,блазень,дурень</a:t>
            </a:r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400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552545" y="3513011"/>
            <a:ext cx="1443391" cy="154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195736" y="4032949"/>
            <a:ext cx="1728192" cy="196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164269" y="3926174"/>
            <a:ext cx="1793373" cy="726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624553" y="3219201"/>
            <a:ext cx="1339916" cy="205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059832" y="4464588"/>
            <a:ext cx="1008112" cy="1340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pull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 Етимологія (походження)слова</a:t>
            </a:r>
            <a:r>
              <a:rPr lang="uk-UA" dirty="0" smtClean="0">
                <a:solidFill>
                  <a:srgbClr val="FFFF00"/>
                </a:solidFill>
              </a:rPr>
              <a:t>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3400" y="1844824"/>
            <a:ext cx="4038600" cy="4525963"/>
          </a:xfrm>
        </p:spPr>
        <p:txBody>
          <a:bodyPr>
            <a:normAutofit/>
          </a:bodyPr>
          <a:lstStyle/>
          <a:p>
            <a:endParaRPr lang="uk-UA" sz="3600" b="1" dirty="0" smtClean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r>
              <a:rPr lang="uk-UA" sz="40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Жонглер</a:t>
            </a:r>
          </a:p>
          <a:p>
            <a:r>
              <a:rPr lang="uk-UA" sz="4000" b="1" dirty="0" smtClean="0">
                <a:solidFill>
                  <a:srgbClr val="FFFF00"/>
                </a:solidFill>
              </a:rPr>
              <a:t>Клоун</a:t>
            </a:r>
          </a:p>
          <a:p>
            <a:r>
              <a:rPr lang="uk-UA" sz="4000" b="1" dirty="0" smtClean="0">
                <a:solidFill>
                  <a:srgbClr val="FF0000"/>
                </a:solidFill>
              </a:rPr>
              <a:t>Факір</a:t>
            </a:r>
          </a:p>
          <a:p>
            <a:r>
              <a:rPr lang="uk-UA" sz="4000" b="1" dirty="0" smtClean="0">
                <a:solidFill>
                  <a:srgbClr val="0000FF"/>
                </a:solidFill>
              </a:rPr>
              <a:t>Акробат</a:t>
            </a:r>
          </a:p>
          <a:p>
            <a:r>
              <a:rPr lang="uk-UA" sz="4000" b="1" dirty="0" smtClean="0">
                <a:solidFill>
                  <a:srgbClr val="00FFFF"/>
                </a:solidFill>
              </a:rPr>
              <a:t>Ілюзіоніст</a:t>
            </a:r>
            <a:endParaRPr lang="ru-RU" sz="4000" b="1" dirty="0">
              <a:solidFill>
                <a:srgbClr val="00FFFF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779912" y="2204864"/>
            <a:ext cx="4906888" cy="4525963"/>
          </a:xfrm>
        </p:spPr>
        <p:txBody>
          <a:bodyPr>
            <a:normAutofit/>
          </a:bodyPr>
          <a:lstStyle/>
          <a:p>
            <a:endParaRPr lang="uk-UA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французьке слово,що означає </a:t>
            </a: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жартун</a:t>
            </a:r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англійське слово,що означає </a:t>
            </a:r>
            <a:r>
              <a:rPr lang="uk-UA" sz="2400" b="1" i="1" dirty="0" smtClean="0">
                <a:solidFill>
                  <a:srgbClr val="FFFF00"/>
                </a:solidFill>
              </a:rPr>
              <a:t>бовдур,блазень,дурень</a:t>
            </a:r>
            <a:r>
              <a:rPr lang="uk-UA" sz="2400" b="1" dirty="0" smtClean="0">
                <a:solidFill>
                  <a:srgbClr val="FFFF00"/>
                </a:solidFill>
              </a:rPr>
              <a:t>.</a:t>
            </a:r>
            <a:endParaRPr lang="uk-UA" sz="2400" b="1" i="1" dirty="0" smtClean="0">
              <a:solidFill>
                <a:srgbClr val="FFFF00"/>
              </a:solidFill>
            </a:endParaRP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арабське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слово—”</a:t>
            </a:r>
            <a:r>
              <a:rPr lang="uk-UA" sz="2400" b="1" dirty="0" err="1" smtClean="0">
                <a:solidFill>
                  <a:srgbClr val="FF0000"/>
                </a:solidFill>
              </a:rPr>
              <a:t>жебрак”</a:t>
            </a:r>
            <a:endParaRPr lang="uk-UA" sz="2400" b="1" i="1" dirty="0" smtClean="0">
              <a:solidFill>
                <a:srgbClr val="FF0000"/>
              </a:solidFill>
            </a:endParaRP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грецької мови — </a:t>
            </a:r>
            <a:r>
              <a:rPr lang="uk-UA" sz="2400" b="1" i="1" dirty="0" err="1" smtClean="0">
                <a:solidFill>
                  <a:srgbClr val="0000FF"/>
                </a:solidFill>
              </a:rPr>
              <a:t>“ходжу</a:t>
            </a:r>
            <a:r>
              <a:rPr lang="uk-UA" sz="2400" b="1" i="1" dirty="0" smtClean="0">
                <a:solidFill>
                  <a:srgbClr val="0000FF"/>
                </a:solidFill>
              </a:rPr>
              <a:t> </a:t>
            </a:r>
            <a:r>
              <a:rPr lang="uk-UA" sz="2400" b="1" i="1" dirty="0" err="1" smtClean="0">
                <a:solidFill>
                  <a:srgbClr val="0000FF"/>
                </a:solidFill>
              </a:rPr>
              <a:t>навшпиньках”</a:t>
            </a:r>
            <a:r>
              <a:rPr lang="uk-UA" sz="2400" b="1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французької – </a:t>
            </a:r>
            <a:r>
              <a:rPr lang="uk-UA" sz="2400" b="1" i="1" dirty="0" smtClean="0">
                <a:solidFill>
                  <a:srgbClr val="00FFFF"/>
                </a:solidFill>
              </a:rPr>
              <a:t>“обман, насмішка ”.</a:t>
            </a:r>
          </a:p>
          <a:p>
            <a:pPr>
              <a:buNone/>
            </a:pPr>
            <a:endParaRPr lang="ru-RU" sz="2400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780928"/>
            <a:ext cx="8229600" cy="3672408"/>
          </a:xfrm>
        </p:spPr>
        <p:txBody>
          <a:bodyPr>
            <a:normAutofit lnSpcReduction="10000"/>
          </a:bodyPr>
          <a:lstStyle/>
          <a:p>
            <a:r>
              <a:rPr lang="uk-UA" sz="3600" b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Отже,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Ви у цирку побували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і багато чого взнали.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Цирк словесний, 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цирк незвичний,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цирк був етимологічний!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55B07"/>
      </a:accent1>
      <a:accent2>
        <a:srgbClr val="00FF00"/>
      </a:accent2>
      <a:accent3>
        <a:srgbClr val="6600CC"/>
      </a:accent3>
      <a:accent4>
        <a:srgbClr val="00FF00"/>
      </a:accent4>
      <a:accent5>
        <a:srgbClr val="00FF99"/>
      </a:accent5>
      <a:accent6>
        <a:srgbClr val="009900"/>
      </a:accent6>
      <a:hlink>
        <a:srgbClr val="00FFCC"/>
      </a:hlink>
      <a:folHlink>
        <a:srgbClr val="00FF00"/>
      </a:folHlink>
    </a:clrScheme>
    <a:fontScheme name="Как надо всег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1582</Words>
  <Application>Microsoft Office PowerPoint</Application>
  <PresentationFormat>Экран (4:3)</PresentationFormat>
  <Paragraphs>160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Тема Office</vt:lpstr>
      <vt:lpstr>Остап Вишня  «Веселі артисти»</vt:lpstr>
      <vt:lpstr>Текст-анаграма</vt:lpstr>
      <vt:lpstr>Правильний текст</vt:lpstr>
      <vt:lpstr>     Скоромовка</vt:lpstr>
      <vt:lpstr>Пригадаємо…</vt:lpstr>
      <vt:lpstr>Презентация PowerPoint</vt:lpstr>
      <vt:lpstr>Гра “Встанови походження слова” </vt:lpstr>
      <vt:lpstr> Етимологія (походження)слова </vt:lpstr>
      <vt:lpstr>Презентация PowerPoint</vt:lpstr>
      <vt:lpstr>Презентация PowerPoint</vt:lpstr>
      <vt:lpstr>Презентация PowerPoint</vt:lpstr>
      <vt:lpstr>Презентация PowerPoint</vt:lpstr>
      <vt:lpstr>Остап Вишня Павло Михайлович Губенко</vt:lpstr>
      <vt:lpstr>Словникова робота</vt:lpstr>
      <vt:lpstr>Тлумачення незрозумілих слів</vt:lpstr>
      <vt:lpstr> Читання твору «Веселі артисти»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Читання твору комбінованим способом. </vt:lpstr>
      <vt:lpstr>Прочитайте текст і дайте відповіді на запитання</vt:lpstr>
      <vt:lpstr>Презентация PowerPoint</vt:lpstr>
      <vt:lpstr>Підсумок уроку</vt:lpstr>
      <vt:lpstr>Домашнє завдання</vt:lpstr>
      <vt:lpstr>До побачення!!!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KossANostrA</dc:creator>
  <cp:lastModifiedBy>Пользователь Windows</cp:lastModifiedBy>
  <cp:revision>77</cp:revision>
  <dcterms:created xsi:type="dcterms:W3CDTF">2012-09-29T04:49:20Z</dcterms:created>
  <dcterms:modified xsi:type="dcterms:W3CDTF">2022-05-22T15:30:28Z</dcterms:modified>
</cp:coreProperties>
</file>