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82" autoAdjust="0"/>
    <p:restoredTop sz="94660"/>
  </p:normalViewPr>
  <p:slideViewPr>
    <p:cSldViewPr snapToGrid="0">
      <p:cViewPr varScale="1">
        <p:scale>
          <a:sx n="66" d="100"/>
          <a:sy n="66" d="100"/>
        </p:scale>
        <p:origin x="-8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E017630-062D-46AE-836C-38AF763A8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3B58AD6-7904-418C-863B-DA1264774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1F87FB4-218F-4FDF-9DC6-C3F86576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C542-8781-46CD-BFB7-8726CA94B8F5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17294DC-D71B-405F-A5D9-2ECE3AF3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429A92B-D032-4935-83AC-C348E1F7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3ECB-ADD5-4586-82C7-4C39792B0B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8493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2FE9497-36A4-4B3A-90EA-60B5B09D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A0DB44C-5801-4C7E-AD23-58A3D3FBC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9C63A21-B2A0-4066-9B4B-8BB941B1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C542-8781-46CD-BFB7-8726CA94B8F5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4D5D039-4071-4B30-AD5D-F6973414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AE625D0-767B-4ADC-A740-F869004E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3ECB-ADD5-4586-82C7-4C39792B0B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1942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5EE05B65-1CDA-4EBB-BD0F-9F780553C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131E0093-D73D-4FE2-9596-EF6949860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95F54E7-A36F-475D-8A6E-B9DD6F28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C542-8781-46CD-BFB7-8726CA94B8F5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A1067C1-1F03-410B-A101-FA758DE2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C665E23-A11B-4832-AE5B-E3760CA8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3ECB-ADD5-4586-82C7-4C39792B0B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7386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FEB61AA-D21E-4B05-913A-CFF6F89B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B1A7FCA-F705-4373-A9B9-3742C3C46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44AB9FF-77FB-4E54-8F2B-B968F627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C542-8781-46CD-BFB7-8726CA94B8F5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97DBAFC-F64B-4D2D-AB9D-93C93272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D4712F0-25DE-47B5-878F-507DB55A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3ECB-ADD5-4586-82C7-4C39792B0B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9335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BED3A47-43A3-4266-A11E-7A8FA47B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14489D1-4CD5-410E-8E58-492C29B33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6A33541-707E-45E3-BD0B-C29F6706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C542-8781-46CD-BFB7-8726CA94B8F5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4427DF0-8F5F-4F0B-A675-04504FD8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0BDE98B-A8F8-49D9-B400-95EA6A4C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3ECB-ADD5-4586-82C7-4C39792B0B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700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56F2C9-70AE-4AB2-A3B6-D401A8E4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D8742BA-69A3-4347-A0C4-B2AE60388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0012569-D0AF-4AD2-A0E6-73D026153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2BA45D9-F915-48CC-83ED-89855D2F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C542-8781-46CD-BFB7-8726CA94B8F5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2E4B7B8-8B92-49AE-A29D-89D7114E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CB45749-5B4A-44FF-A331-2126D5F4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3ECB-ADD5-4586-82C7-4C39792B0B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5498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FD955B-4241-4418-8637-09156B83B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E23F9A2-3EED-4171-A083-A52C9A60F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1D0C25FD-661E-4CAA-9B83-3E3B00E45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0A1F7464-A87D-43CE-A6E1-0027F8A03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64E8D5C9-4C63-4552-BD72-968CEE732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5A8EA59A-1789-46CB-9E1B-5B225FAD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C542-8781-46CD-BFB7-8726CA94B8F5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9F301D1C-A285-415A-B91C-F24CA231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3C0DB7FB-EF08-44CA-8145-F6D75147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3ECB-ADD5-4586-82C7-4C39792B0B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421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0D7F2F9-C87B-4575-8CBA-36DAAC71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D067CC78-2A72-4E43-8F3C-016CED772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C542-8781-46CD-BFB7-8726CA94B8F5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3D846540-36E5-471E-B262-340A6861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C5B9221D-1C26-41BE-8175-A8BDE025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3ECB-ADD5-4586-82C7-4C39792B0B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6116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665B13A5-B71B-45BD-874C-35860D51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C542-8781-46CD-BFB7-8726CA94B8F5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1FFA1D80-0166-4675-B64F-6FEEDA11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971640C1-FC8F-4EDA-8942-6DDD31C5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3ECB-ADD5-4586-82C7-4C39792B0B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719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20B5E5A-F3AF-4B97-8FD5-7C4952B99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384AE62-4110-4B0C-840D-A4907E8EC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95090673-77CC-4215-BA23-65961BB21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7165237-A046-4D4D-8E81-C0C8E4E9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C542-8781-46CD-BFB7-8726CA94B8F5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7A677CD-F946-4961-B44D-1154951E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B4F467D-159D-4529-A6EF-5CC979D1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3ECB-ADD5-4586-82C7-4C39792B0B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8905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A47772C-10F9-4AD2-B0A1-83AB0828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75536C44-ABD0-4E34-847A-A1750E88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D81729D-E36A-41FC-8436-D58C10BA5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3DEE405-7895-4561-92BC-7622E92A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C542-8781-46CD-BFB7-8726CA94B8F5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292DEE0-C639-478D-B18E-CD6A4C03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C0D25C97-21B7-4E53-AA36-BFC17549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3ECB-ADD5-4586-82C7-4C39792B0B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6290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>
                <a:lumMod val="88000"/>
                <a:lumOff val="12000"/>
              </a:srgbClr>
            </a:gs>
            <a:gs pos="34000">
              <a:schemeClr val="accent1">
                <a:lumMod val="63000"/>
                <a:lumOff val="37000"/>
              </a:schemeClr>
            </a:gs>
            <a:gs pos="43000">
              <a:schemeClr val="accent1">
                <a:lumMod val="45000"/>
                <a:lumOff val="55000"/>
              </a:schemeClr>
            </a:gs>
            <a:gs pos="100000">
              <a:srgbClr val="FFFF00">
                <a:lumMod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32741F-8C8F-473E-8C4C-A6DD1314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6AB786A-FB8E-45CC-92A1-7F079E4F5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E4C7678-DB55-496D-A28F-565C61F09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6C542-8781-46CD-BFB7-8726CA94B8F5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5B22559-A29B-4209-AFC6-088FE2AF8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70FF86A-0BD6-4A32-84A2-7C067FFAB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23ECB-ADD5-4586-82C7-4C39792B0B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8951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aurok.com.ua/prezentaciya-ukra-nska-pisanka-177534.html" TargetMode="External"/><Relationship Id="rId2" Type="http://schemas.openxmlformats.org/officeDocument/2006/relationships/hyperlink" Target="https://studfile.net/preview/518704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Закарпатська обласна бібліотека для дітей та юнацтва">
            <a:extLst>
              <a:ext uri="{FF2B5EF4-FFF2-40B4-BE49-F238E27FC236}">
                <a16:creationId xmlns:a16="http://schemas.microsoft.com/office/drawing/2014/main" xmlns="" id="{06CBBFD4-D6D5-45AC-A2F5-F272AD75F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3144" y="1164708"/>
            <a:ext cx="5085798" cy="530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Демонстраційний матеріал &quot;Рукотворне диво - писанки&quot;">
            <a:extLst>
              <a:ext uri="{FF2B5EF4-FFF2-40B4-BE49-F238E27FC236}">
                <a16:creationId xmlns:a16="http://schemas.microsoft.com/office/drawing/2014/main" xmlns="" id="{D0F9870A-9A15-4444-9076-BE55C87E7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84426" y="3885834"/>
            <a:ext cx="2857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117145" y="956603"/>
            <a:ext cx="75027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err="1" smtClean="0">
                <a:solidFill>
                  <a:srgbClr val="FFFF00"/>
                </a:solidFill>
              </a:rPr>
              <a:t>Українська</a:t>
            </a:r>
            <a:r>
              <a:rPr lang="ru-RU" sz="3600" dirty="0" smtClean="0">
                <a:solidFill>
                  <a:srgbClr val="FFFF00"/>
                </a:solidFill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</a:rPr>
              <a:t>писанка</a:t>
            </a:r>
            <a:r>
              <a:rPr lang="ru-RU" sz="3600" dirty="0" smtClean="0">
                <a:solidFill>
                  <a:srgbClr val="FFFF00"/>
                </a:solidFill>
              </a:rPr>
              <a:t>—</a:t>
            </a:r>
            <a:r>
              <a:rPr lang="ru-RU" sz="3600" dirty="0" err="1" smtClean="0">
                <a:solidFill>
                  <a:srgbClr val="FFFF00"/>
                </a:solidFill>
              </a:rPr>
              <a:t>культурний</a:t>
            </a:r>
            <a:r>
              <a:rPr lang="ru-RU" sz="3600" dirty="0" smtClean="0">
                <a:solidFill>
                  <a:srgbClr val="FFFF00"/>
                </a:solidFill>
              </a:rPr>
              <a:t> символ </a:t>
            </a:r>
            <a:r>
              <a:rPr lang="ru-RU" sz="3600" dirty="0" err="1" smtClean="0">
                <a:solidFill>
                  <a:srgbClr val="FFFF00"/>
                </a:solidFill>
              </a:rPr>
              <a:t>України</a:t>
            </a:r>
            <a:r>
              <a:rPr lang="ru-RU" sz="3600" dirty="0" smtClean="0">
                <a:solidFill>
                  <a:srgbClr val="FFFF00"/>
                </a:solidFill>
              </a:rPr>
              <a:t>. </a:t>
            </a:r>
            <a:r>
              <a:rPr lang="ru-RU" sz="3600" dirty="0" err="1" smtClean="0">
                <a:solidFill>
                  <a:srgbClr val="FFFF00"/>
                </a:solidFill>
              </a:rPr>
              <a:t>Обрядове</a:t>
            </a:r>
            <a:r>
              <a:rPr lang="ru-RU" sz="3600" dirty="0" smtClean="0">
                <a:solidFill>
                  <a:srgbClr val="FFFF00"/>
                </a:solidFill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</a:rPr>
              <a:t>значення</a:t>
            </a:r>
            <a:r>
              <a:rPr lang="ru-RU" sz="3600" dirty="0" smtClean="0">
                <a:solidFill>
                  <a:srgbClr val="FFFF00"/>
                </a:solidFill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</a:rPr>
              <a:t>писанок</a:t>
            </a:r>
            <a:r>
              <a:rPr lang="ru-RU" sz="3600" dirty="0" smtClean="0">
                <a:solidFill>
                  <a:srgbClr val="FFFF00"/>
                </a:solidFill>
              </a:rPr>
              <a:t>. </a:t>
            </a:r>
            <a:r>
              <a:rPr lang="ru-RU" sz="3600" dirty="0" err="1" smtClean="0">
                <a:solidFill>
                  <a:srgbClr val="FFFF00"/>
                </a:solidFill>
              </a:rPr>
              <a:t>Види</a:t>
            </a:r>
            <a:r>
              <a:rPr lang="ru-RU" sz="3600" dirty="0" smtClean="0">
                <a:solidFill>
                  <a:srgbClr val="FFFF00"/>
                </a:solidFill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</a:rPr>
              <a:t>писанок</a:t>
            </a:r>
            <a:r>
              <a:rPr lang="ru-RU" sz="3600" dirty="0" smtClean="0">
                <a:solidFill>
                  <a:srgbClr val="FFFF00"/>
                </a:solidFill>
              </a:rPr>
              <a:t>.</a:t>
            </a:r>
            <a:endParaRPr lang="ru-RU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037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0733D86-1D9E-42D5-B6CE-743CE2568345}"/>
              </a:ext>
            </a:extLst>
          </p:cNvPr>
          <p:cNvSpPr txBox="1"/>
          <p:nvPr/>
        </p:nvSpPr>
        <p:spPr>
          <a:xfrm>
            <a:off x="393895" y="281354"/>
            <a:ext cx="113244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err="1" smtClean="0"/>
              <a:t>Сварга</a:t>
            </a:r>
            <a:r>
              <a:rPr lang="ru-RU" sz="2000" b="1" dirty="0"/>
              <a:t>, </a:t>
            </a:r>
            <a:r>
              <a:rPr lang="ru-RU" sz="2000" b="1" dirty="0" err="1"/>
              <a:t>або</a:t>
            </a:r>
            <a:r>
              <a:rPr lang="ru-RU" sz="2000" b="1" dirty="0"/>
              <a:t> </a:t>
            </a:r>
            <a:r>
              <a:rPr lang="ru-RU" sz="2000" b="1" dirty="0" err="1"/>
              <a:t>ламаний</a:t>
            </a:r>
            <a:r>
              <a:rPr lang="ru-RU" sz="2000" b="1" dirty="0"/>
              <a:t> </a:t>
            </a:r>
            <a:r>
              <a:rPr lang="ru-RU" sz="2000" b="1" dirty="0" err="1"/>
              <a:t>хрест</a:t>
            </a:r>
            <a:endParaRPr lang="ru-RU" sz="2000" dirty="0"/>
          </a:p>
          <a:p>
            <a:r>
              <a:rPr lang="ru-RU" sz="2000" dirty="0"/>
              <a:t>Знак святого </a:t>
            </a:r>
            <a:r>
              <a:rPr lang="ru-RU" sz="2000" dirty="0" err="1"/>
              <a:t>вогню</a:t>
            </a:r>
            <a:r>
              <a:rPr lang="ru-RU" sz="2000" dirty="0"/>
              <a:t>, </a:t>
            </a:r>
            <a:r>
              <a:rPr lang="ru-RU" sz="2000" dirty="0" err="1"/>
              <a:t>сонця</a:t>
            </a:r>
            <a:r>
              <a:rPr lang="ru-RU" sz="2000" dirty="0"/>
              <a:t> і </a:t>
            </a:r>
            <a:r>
              <a:rPr lang="ru-RU" sz="2000" dirty="0" err="1"/>
              <a:t>вічного</a:t>
            </a:r>
            <a:r>
              <a:rPr lang="ru-RU" sz="2000" dirty="0"/>
              <a:t> руху. Один </a:t>
            </a:r>
            <a:r>
              <a:rPr lang="ru-RU" sz="2000" dirty="0" err="1"/>
              <a:t>із</a:t>
            </a:r>
            <a:r>
              <a:rPr lang="ru-RU" sz="2000" dirty="0"/>
              <a:t> </a:t>
            </a:r>
            <a:r>
              <a:rPr lang="ru-RU" sz="2000" dirty="0" err="1"/>
              <a:t>найстаріших</a:t>
            </a:r>
            <a:r>
              <a:rPr lang="ru-RU" sz="2000" dirty="0"/>
              <a:t> </a:t>
            </a:r>
            <a:r>
              <a:rPr lang="ru-RU" sz="2000" dirty="0" err="1"/>
              <a:t>знаків</a:t>
            </a:r>
            <a:r>
              <a:rPr lang="ru-RU" sz="2000" dirty="0"/>
              <a:t> </a:t>
            </a:r>
            <a:r>
              <a:rPr lang="ru-RU" sz="2000" dirty="0" err="1"/>
              <a:t>узагалі</a:t>
            </a:r>
            <a:r>
              <a:rPr lang="ru-RU" sz="2000" dirty="0"/>
              <a:t>. </a:t>
            </a:r>
            <a:r>
              <a:rPr lang="ru-RU" sz="2000" dirty="0" err="1"/>
              <a:t>Найперші</a:t>
            </a:r>
            <a:r>
              <a:rPr lang="ru-RU" sz="2000" dirty="0"/>
              <a:t> </a:t>
            </a:r>
            <a:r>
              <a:rPr lang="ru-RU" sz="2000" dirty="0" err="1"/>
              <a:t>його</a:t>
            </a:r>
            <a:r>
              <a:rPr lang="ru-RU" sz="2000" dirty="0"/>
              <a:t> </a:t>
            </a:r>
            <a:r>
              <a:rPr lang="ru-RU" sz="2000" dirty="0" err="1"/>
              <a:t>зображення</a:t>
            </a:r>
            <a:r>
              <a:rPr lang="ru-RU" sz="2000" dirty="0"/>
              <a:t> </a:t>
            </a:r>
            <a:r>
              <a:rPr lang="ru-RU" sz="2000" dirty="0" err="1"/>
              <a:t>знаходять</a:t>
            </a:r>
            <a:r>
              <a:rPr lang="ru-RU" sz="2000" dirty="0"/>
              <a:t> на </a:t>
            </a:r>
            <a:r>
              <a:rPr lang="ru-RU" sz="2000" dirty="0" err="1"/>
              <a:t>виробах</a:t>
            </a:r>
            <a:r>
              <a:rPr lang="ru-RU" sz="2000" dirty="0"/>
              <a:t> </a:t>
            </a:r>
            <a:r>
              <a:rPr lang="ru-RU" sz="2000" dirty="0" err="1"/>
              <a:t>первісних</a:t>
            </a:r>
            <a:r>
              <a:rPr lang="ru-RU" sz="2000" dirty="0"/>
              <a:t> </a:t>
            </a:r>
            <a:r>
              <a:rPr lang="ru-RU" sz="2000" dirty="0" err="1"/>
              <a:t>мисливців</a:t>
            </a:r>
            <a:r>
              <a:rPr lang="ru-RU" sz="2000" dirty="0"/>
              <a:t>, а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близько</a:t>
            </a:r>
            <a:r>
              <a:rPr lang="ru-RU" sz="2000" dirty="0"/>
              <a:t> </a:t>
            </a:r>
            <a:r>
              <a:rPr lang="ru-RU" sz="2000" dirty="0" err="1"/>
              <a:t>тридцяти</a:t>
            </a:r>
            <a:r>
              <a:rPr lang="ru-RU" sz="2000" dirty="0"/>
              <a:t> </a:t>
            </a:r>
            <a:r>
              <a:rPr lang="ru-RU" sz="2000" dirty="0" err="1"/>
              <a:t>тисяч</a:t>
            </a:r>
            <a:r>
              <a:rPr lang="ru-RU" sz="2000" dirty="0"/>
              <a:t> </a:t>
            </a:r>
            <a:r>
              <a:rPr lang="ru-RU" sz="2000" dirty="0" err="1"/>
              <a:t>років</a:t>
            </a:r>
            <a:r>
              <a:rPr lang="ru-RU" sz="2000" dirty="0"/>
              <a:t> тому! За </a:t>
            </a:r>
            <a:r>
              <a:rPr lang="ru-RU" sz="2000" dirty="0" err="1"/>
              <a:t>народними</a:t>
            </a:r>
            <a:r>
              <a:rPr lang="ru-RU" sz="2000" dirty="0"/>
              <a:t> </a:t>
            </a:r>
            <a:r>
              <a:rPr lang="ru-RU" sz="2000" dirty="0" err="1"/>
              <a:t>уявленнями</a:t>
            </a:r>
            <a:r>
              <a:rPr lang="ru-RU" sz="2000" dirty="0"/>
              <a:t> </a:t>
            </a:r>
            <a:r>
              <a:rPr lang="ru-RU" sz="2000" dirty="0" err="1"/>
              <a:t>сварга</a:t>
            </a:r>
            <a:r>
              <a:rPr lang="ru-RU" sz="2000" dirty="0"/>
              <a:t> </a:t>
            </a:r>
            <a:r>
              <a:rPr lang="ru-RU" sz="2000" dirty="0" err="1"/>
              <a:t>провіщала</a:t>
            </a:r>
            <a:r>
              <a:rPr lang="ru-RU" sz="2000" dirty="0"/>
              <a:t> добро і </a:t>
            </a:r>
            <a:r>
              <a:rPr lang="ru-RU" sz="2000" dirty="0" err="1"/>
              <a:t>захищала</a:t>
            </a:r>
            <a:r>
              <a:rPr lang="ru-RU" sz="2000" dirty="0"/>
              <a:t> </a:t>
            </a:r>
            <a:r>
              <a:rPr lang="ru-RU" sz="2000" dirty="0" err="1"/>
              <a:t>від</a:t>
            </a:r>
            <a:r>
              <a:rPr lang="ru-RU" sz="2000" dirty="0"/>
              <a:t> </a:t>
            </a:r>
            <a:r>
              <a:rPr lang="ru-RU" sz="2000" dirty="0" err="1"/>
              <a:t>темних</a:t>
            </a:r>
            <a:r>
              <a:rPr lang="ru-RU" sz="2000" dirty="0"/>
              <a:t> сил. </a:t>
            </a:r>
            <a:r>
              <a:rPr lang="ru-RU" sz="2000" dirty="0" err="1"/>
              <a:t>Різновиди</a:t>
            </a:r>
            <a:r>
              <a:rPr lang="ru-RU" sz="2000" dirty="0"/>
              <a:t> </a:t>
            </a:r>
            <a:r>
              <a:rPr lang="ru-RU" sz="2000" dirty="0" err="1" smtClean="0"/>
              <a:t>сварги</a:t>
            </a:r>
            <a:r>
              <a:rPr lang="ru-RU" sz="2000" dirty="0" smtClean="0"/>
              <a:t> </a:t>
            </a:r>
            <a:r>
              <a:rPr lang="ru-RU" sz="2000" dirty="0"/>
              <a:t>широко </a:t>
            </a:r>
            <a:r>
              <a:rPr lang="ru-RU" sz="2000" dirty="0" err="1"/>
              <a:t>використовуються</a:t>
            </a:r>
            <a:r>
              <a:rPr lang="ru-RU" sz="2000" dirty="0"/>
              <a:t> не </a:t>
            </a:r>
            <a:r>
              <a:rPr lang="ru-RU" sz="2000" dirty="0" err="1"/>
              <a:t>лише</a:t>
            </a:r>
            <a:r>
              <a:rPr lang="ru-RU" sz="2000" dirty="0"/>
              <a:t> у </a:t>
            </a:r>
            <a:r>
              <a:rPr lang="ru-RU" sz="2000" dirty="0" err="1"/>
              <a:t>писанкарстві</a:t>
            </a:r>
            <a:r>
              <a:rPr lang="ru-RU" sz="2000" dirty="0"/>
              <a:t>, а й у </a:t>
            </a:r>
            <a:r>
              <a:rPr lang="ru-RU" sz="2000" dirty="0" err="1"/>
              <a:t>вишивці</a:t>
            </a:r>
            <a:r>
              <a:rPr lang="ru-RU" sz="2000" dirty="0"/>
              <a:t>, </a:t>
            </a:r>
            <a:r>
              <a:rPr lang="ru-RU" sz="2000" dirty="0" err="1"/>
              <a:t>кераміці</a:t>
            </a:r>
            <a:r>
              <a:rPr lang="ru-RU" sz="2000" dirty="0"/>
              <a:t>, </a:t>
            </a:r>
            <a:r>
              <a:rPr lang="ru-RU" sz="2000" dirty="0" err="1"/>
              <a:t>різьбі</a:t>
            </a:r>
            <a:r>
              <a:rPr lang="ru-RU" sz="2000" dirty="0"/>
              <a:t> по дереву.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79CAAB1B-7C77-4629-8D9D-36292522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870" y="2021938"/>
            <a:ext cx="6064922" cy="1407062"/>
          </a:xfrm>
          <a:prstGeom prst="rect">
            <a:avLst/>
          </a:prstGeom>
        </p:spPr>
      </p:pic>
      <p:pic>
        <p:nvPicPr>
          <p:cNvPr id="9222" name="Picture 6" descr="Как разрисовать пасхальные писанки: значения узоров и символов ...">
            <a:extLst>
              <a:ext uri="{FF2B5EF4-FFF2-40B4-BE49-F238E27FC236}">
                <a16:creationId xmlns:a16="http://schemas.microsoft.com/office/drawing/2014/main" xmlns="" id="{C977529F-CEF5-4485-BDE3-410335227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67505" y="4327281"/>
            <a:ext cx="28289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Лидеры символов на украинской писанке | Интересное | Журнал ...">
            <a:extLst>
              <a:ext uri="{FF2B5EF4-FFF2-40B4-BE49-F238E27FC236}">
                <a16:creationId xmlns:a16="http://schemas.microsoft.com/office/drawing/2014/main" xmlns="" id="{DEE99F7C-97F5-4724-8FAA-A92D452E3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9611" y="3644525"/>
            <a:ext cx="2030364" cy="272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Стародавні символи української писанки. Частина 4. Сварга, Сонце ...">
            <a:extLst>
              <a:ext uri="{FF2B5EF4-FFF2-40B4-BE49-F238E27FC236}">
                <a16:creationId xmlns:a16="http://schemas.microsoft.com/office/drawing/2014/main" xmlns="" id="{A1C0D784-A7B4-42C1-9A58-E35DB8AA0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43960" y="3644526"/>
            <a:ext cx="2314575" cy="272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4533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E93497-C53B-423E-B706-BFCCA378D326}"/>
              </a:ext>
            </a:extLst>
          </p:cNvPr>
          <p:cNvSpPr txBox="1"/>
          <p:nvPr/>
        </p:nvSpPr>
        <p:spPr>
          <a:xfrm>
            <a:off x="520505" y="323557"/>
            <a:ext cx="11310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Ружа, рожа, </a:t>
            </a:r>
            <a:r>
              <a:rPr lang="ru-RU" sz="2400" b="1" dirty="0" err="1"/>
              <a:t>розета</a:t>
            </a:r>
            <a:r>
              <a:rPr lang="ru-RU" sz="2400" b="1" dirty="0"/>
              <a:t>, </a:t>
            </a:r>
            <a:r>
              <a:rPr lang="ru-RU" sz="2400" b="1" dirty="0" err="1"/>
              <a:t>зірка</a:t>
            </a:r>
            <a:r>
              <a:rPr lang="ru-RU" sz="2400" b="1" dirty="0"/>
              <a:t>  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 err="1"/>
              <a:t>Символізує</a:t>
            </a:r>
            <a:r>
              <a:rPr lang="ru-RU" sz="2400" dirty="0"/>
              <a:t> </a:t>
            </a:r>
            <a:r>
              <a:rPr lang="ru-RU" sz="2400" dirty="0" err="1"/>
              <a:t>сонце</a:t>
            </a:r>
            <a:r>
              <a:rPr lang="ru-RU" sz="2400" dirty="0"/>
              <a:t> і </a:t>
            </a:r>
            <a:r>
              <a:rPr lang="ru-RU" sz="2400" dirty="0" err="1"/>
              <a:t>вранішню</a:t>
            </a:r>
            <a:r>
              <a:rPr lang="ru-RU" sz="2400" dirty="0"/>
              <a:t> зорю. </a:t>
            </a:r>
            <a:r>
              <a:rPr lang="ru-RU" sz="2400" dirty="0" err="1"/>
              <a:t>Містить</a:t>
            </a:r>
            <a:r>
              <a:rPr lang="ru-RU" sz="2400" dirty="0"/>
              <a:t> в </a:t>
            </a:r>
            <a:r>
              <a:rPr lang="ru-RU" sz="2400" dirty="0" err="1"/>
              <a:t>собі</a:t>
            </a:r>
            <a:r>
              <a:rPr lang="ru-RU" sz="2400" dirty="0"/>
              <a:t> </a:t>
            </a:r>
            <a:r>
              <a:rPr lang="ru-RU" sz="2400" dirty="0" err="1"/>
              <a:t>косий</a:t>
            </a:r>
            <a:r>
              <a:rPr lang="ru-RU" sz="2400" dirty="0"/>
              <a:t> </a:t>
            </a:r>
            <a:r>
              <a:rPr lang="ru-RU" sz="2400" dirty="0" err="1"/>
              <a:t>хрест</a:t>
            </a:r>
            <a:r>
              <a:rPr lang="ru-RU" sz="2400" dirty="0"/>
              <a:t>, </a:t>
            </a:r>
            <a:r>
              <a:rPr lang="ru-RU" sz="2400" dirty="0" err="1"/>
              <a:t>прямий</a:t>
            </a:r>
            <a:r>
              <a:rPr lang="ru-RU" sz="2400" dirty="0"/>
              <a:t> </a:t>
            </a:r>
            <a:r>
              <a:rPr lang="ru-RU" sz="2400" dirty="0" err="1"/>
              <a:t>хрест</a:t>
            </a:r>
            <a:r>
              <a:rPr lang="ru-RU" sz="2400" dirty="0"/>
              <a:t>, а </a:t>
            </a:r>
            <a:r>
              <a:rPr lang="ru-RU" sz="2400" dirty="0" err="1"/>
              <a:t>також</a:t>
            </a:r>
            <a:r>
              <a:rPr lang="ru-RU" sz="2400" dirty="0"/>
              <a:t> </a:t>
            </a:r>
            <a:r>
              <a:rPr lang="ru-RU" sz="2400" dirty="0" err="1"/>
              <a:t>лівосторонню</a:t>
            </a:r>
            <a:r>
              <a:rPr lang="ru-RU" sz="2400" dirty="0"/>
              <a:t> і </a:t>
            </a:r>
            <a:r>
              <a:rPr lang="ru-RU" sz="2400" dirty="0" err="1"/>
              <a:t>правосторонню</a:t>
            </a:r>
            <a:r>
              <a:rPr lang="ru-RU" sz="2400" dirty="0"/>
              <a:t> свастики. В </a:t>
            </a:r>
            <a:r>
              <a:rPr lang="ru-RU" sz="2400" dirty="0" err="1"/>
              <a:t>народній</a:t>
            </a:r>
            <a:r>
              <a:rPr lang="ru-RU" sz="2400" dirty="0"/>
              <a:t> </a:t>
            </a:r>
            <a:r>
              <a:rPr lang="ru-RU" sz="2400" dirty="0" err="1"/>
              <a:t>символіці</a:t>
            </a:r>
            <a:r>
              <a:rPr lang="ru-RU" sz="2400" dirty="0"/>
              <a:t> -  </a:t>
            </a:r>
            <a:r>
              <a:rPr lang="ru-RU" sz="2400" dirty="0" err="1"/>
              <a:t>незмінний</a:t>
            </a:r>
            <a:r>
              <a:rPr lang="ru-RU" sz="2400" dirty="0"/>
              <a:t> символ </a:t>
            </a:r>
            <a:r>
              <a:rPr lang="ru-RU" sz="2400" dirty="0" err="1"/>
              <a:t>любові</a:t>
            </a:r>
            <a:r>
              <a:rPr lang="ru-RU" sz="2400" dirty="0"/>
              <a:t>. </a:t>
            </a:r>
            <a:r>
              <a:rPr lang="ru-RU" sz="2400" dirty="0" err="1"/>
              <a:t>Подарувати</a:t>
            </a:r>
            <a:r>
              <a:rPr lang="ru-RU" sz="2400" dirty="0"/>
              <a:t> писанку з </a:t>
            </a:r>
            <a:r>
              <a:rPr lang="ru-RU" sz="2400" dirty="0" err="1"/>
              <a:t>ружею</a:t>
            </a:r>
            <a:r>
              <a:rPr lang="ru-RU" sz="2400" dirty="0"/>
              <a:t> означало </a:t>
            </a:r>
            <a:r>
              <a:rPr lang="ru-RU" sz="2400" dirty="0" err="1"/>
              <a:t>освідчитися</a:t>
            </a:r>
            <a:r>
              <a:rPr lang="ru-RU" sz="2400" dirty="0"/>
              <a:t> в </a:t>
            </a:r>
            <a:r>
              <a:rPr lang="ru-RU" sz="2400" dirty="0" err="1"/>
              <a:t>коханні</a:t>
            </a:r>
            <a:r>
              <a:rPr lang="ru-RU" sz="2400" dirty="0"/>
              <a:t>.</a:t>
            </a:r>
          </a:p>
        </p:txBody>
      </p:sp>
      <p:pic>
        <p:nvPicPr>
          <p:cNvPr id="10242" name="Picture 2" descr="Image">
            <a:extLst>
              <a:ext uri="{FF2B5EF4-FFF2-40B4-BE49-F238E27FC236}">
                <a16:creationId xmlns:a16="http://schemas.microsoft.com/office/drawing/2014/main" xmlns="" id="{F287946C-C849-47F1-ACFF-AC72B256E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505" y="2355814"/>
            <a:ext cx="2408213" cy="223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Про що розкаже писанка | Українська правда _Життя">
            <a:extLst>
              <a:ext uri="{FF2B5EF4-FFF2-40B4-BE49-F238E27FC236}">
                <a16:creationId xmlns:a16="http://schemas.microsoft.com/office/drawing/2014/main" xmlns="" id="{E62FDA96-E48F-407A-9748-AA4751C94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63282" y="2355815"/>
            <a:ext cx="2408213" cy="223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Писанки: &quot;звезда&quot; и &quot;трикветр&quot;: snusmuumra — LiveJournal">
            <a:extLst>
              <a:ext uri="{FF2B5EF4-FFF2-40B4-BE49-F238E27FC236}">
                <a16:creationId xmlns:a16="http://schemas.microsoft.com/office/drawing/2014/main" xmlns="" id="{F86CD5B8-E1CC-4938-9B4C-1C5178A18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019718"/>
            <a:ext cx="48768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22605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DCB2469-BB37-4D6B-852C-A0E0E2B19B5C}"/>
              </a:ext>
            </a:extLst>
          </p:cNvPr>
          <p:cNvSpPr txBox="1"/>
          <p:nvPr/>
        </p:nvSpPr>
        <p:spPr>
          <a:xfrm>
            <a:off x="520505" y="422031"/>
            <a:ext cx="113666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err="1"/>
              <a:t>Безкінечник</a:t>
            </a:r>
            <a:r>
              <a:rPr lang="ru-RU" sz="2400" b="1" dirty="0"/>
              <a:t>, </a:t>
            </a:r>
            <a:r>
              <a:rPr lang="ru-RU" sz="2400" b="1" dirty="0" err="1"/>
              <a:t>або</a:t>
            </a:r>
            <a:r>
              <a:rPr lang="ru-RU" sz="2400" b="1" dirty="0"/>
              <a:t> </a:t>
            </a:r>
            <a:r>
              <a:rPr lang="ru-RU" sz="2400" b="1" dirty="0" err="1"/>
              <a:t>кривулька</a:t>
            </a:r>
            <a:r>
              <a:rPr lang="ru-RU" sz="2400" b="1" dirty="0"/>
              <a:t>   </a:t>
            </a:r>
            <a:endParaRPr lang="ru-RU" sz="2400" dirty="0"/>
          </a:p>
          <a:p>
            <a:r>
              <a:rPr lang="ru-RU" sz="2400" dirty="0"/>
              <a:t>Знак </a:t>
            </a:r>
            <a:r>
              <a:rPr lang="ru-RU" sz="2400" dirty="0" err="1"/>
              <a:t>однієї</a:t>
            </a:r>
            <a:r>
              <a:rPr lang="ru-RU" sz="2400" dirty="0"/>
              <a:t> з </a:t>
            </a:r>
            <a:r>
              <a:rPr lang="ru-RU" sz="2400" dirty="0" err="1"/>
              <a:t>найголовніших</a:t>
            </a:r>
            <a:r>
              <a:rPr lang="ru-RU" sz="2400" dirty="0"/>
              <a:t> </a:t>
            </a:r>
            <a:r>
              <a:rPr lang="ru-RU" sz="2400" dirty="0" err="1"/>
              <a:t>стихій</a:t>
            </a:r>
            <a:r>
              <a:rPr lang="ru-RU" sz="2400" dirty="0"/>
              <a:t> - води.  Будучи </a:t>
            </a:r>
            <a:r>
              <a:rPr lang="ru-RU" sz="2400" dirty="0" err="1"/>
              <a:t>необхідною</a:t>
            </a:r>
            <a:r>
              <a:rPr lang="ru-RU" sz="2400" dirty="0"/>
              <a:t> для </a:t>
            </a:r>
            <a:r>
              <a:rPr lang="ru-RU" sz="2400" dirty="0" err="1"/>
              <a:t>всього</a:t>
            </a:r>
            <a:r>
              <a:rPr lang="ru-RU" sz="2400" dirty="0"/>
              <a:t> живого, вода </a:t>
            </a:r>
            <a:r>
              <a:rPr lang="ru-RU" sz="2400" dirty="0" err="1"/>
              <a:t>водночас</a:t>
            </a:r>
            <a:r>
              <a:rPr lang="ru-RU" sz="2400" dirty="0"/>
              <a:t> могла бути злою і </a:t>
            </a:r>
            <a:r>
              <a:rPr lang="ru-RU" sz="2400" dirty="0" err="1"/>
              <a:t>невблаганною</a:t>
            </a:r>
            <a:r>
              <a:rPr lang="ru-RU" sz="2400" dirty="0"/>
              <a:t> в час </a:t>
            </a:r>
            <a:r>
              <a:rPr lang="ru-RU" sz="2400" dirty="0" err="1"/>
              <a:t>весняної</a:t>
            </a:r>
            <a:r>
              <a:rPr lang="ru-RU" sz="2400" dirty="0"/>
              <a:t> </a:t>
            </a:r>
            <a:r>
              <a:rPr lang="ru-RU" sz="2400" dirty="0" err="1"/>
              <a:t>повені</a:t>
            </a:r>
            <a:r>
              <a:rPr lang="ru-RU" sz="2400" dirty="0"/>
              <a:t>. </a:t>
            </a:r>
            <a:r>
              <a:rPr lang="ru-RU" sz="2400" dirty="0" err="1"/>
              <a:t>Дивуючись</a:t>
            </a:r>
            <a:r>
              <a:rPr lang="ru-RU" sz="2400" dirty="0"/>
              <a:t> </a:t>
            </a:r>
            <a:r>
              <a:rPr lang="ru-RU" sz="2400" dirty="0" err="1"/>
              <a:t>силі</a:t>
            </a:r>
            <a:r>
              <a:rPr lang="ru-RU" sz="2400" dirty="0"/>
              <a:t> і </a:t>
            </a:r>
            <a:r>
              <a:rPr lang="ru-RU" sz="2400" dirty="0" err="1"/>
              <a:t>невпинності</a:t>
            </a:r>
            <a:r>
              <a:rPr lang="ru-RU" sz="2400" dirty="0"/>
              <a:t> води, і </a:t>
            </a:r>
            <a:r>
              <a:rPr lang="ru-RU" sz="2400" dirty="0" err="1"/>
              <a:t>наші</a:t>
            </a:r>
            <a:r>
              <a:rPr lang="ru-RU" sz="2400" dirty="0"/>
              <a:t> предки </a:t>
            </a:r>
            <a:r>
              <a:rPr lang="ru-RU" sz="2400" dirty="0" err="1"/>
              <a:t>її</a:t>
            </a:r>
            <a:r>
              <a:rPr lang="ru-RU" sz="2400" dirty="0"/>
              <a:t> знаком </a:t>
            </a:r>
            <a:r>
              <a:rPr lang="ru-RU" sz="2400" dirty="0" err="1"/>
              <a:t>позначали</a:t>
            </a:r>
            <a:r>
              <a:rPr lang="ru-RU" sz="2400" dirty="0"/>
              <a:t> </a:t>
            </a:r>
            <a:r>
              <a:rPr lang="ru-RU" sz="2400" dirty="0" err="1"/>
              <a:t>вічність</a:t>
            </a:r>
            <a:endParaRPr lang="ru-RU" sz="2400" dirty="0"/>
          </a:p>
        </p:txBody>
      </p:sp>
      <p:pic>
        <p:nvPicPr>
          <p:cNvPr id="11266" name="Picture 2" descr="Різновиди безкінечника">
            <a:extLst>
              <a:ext uri="{FF2B5EF4-FFF2-40B4-BE49-F238E27FC236}">
                <a16:creationId xmlns:a16="http://schemas.microsoft.com/office/drawing/2014/main" xmlns="" id="{43FE74DF-575E-4A8E-8C62-57AD6C439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07473" y="2580859"/>
            <a:ext cx="4192758" cy="238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Філософія – Культура – Волонтерство – Новий Акрополь">
            <a:extLst>
              <a:ext uri="{FF2B5EF4-FFF2-40B4-BE49-F238E27FC236}">
                <a16:creationId xmlns:a16="http://schemas.microsoft.com/office/drawing/2014/main" xmlns="" id="{A7C4797A-E5F8-4581-8FA5-2D7F8F91F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505" y="2535187"/>
            <a:ext cx="2454080" cy="328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OPEN-Book: Майстер-клас &quot;Пасхальні сувеніри&quot;">
            <a:extLst>
              <a:ext uri="{FF2B5EF4-FFF2-40B4-BE49-F238E27FC236}">
                <a16:creationId xmlns:a16="http://schemas.microsoft.com/office/drawing/2014/main" xmlns="" id="{B56080E0-76EE-41E0-8DD0-8EAB53DA2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17415" y="2535187"/>
            <a:ext cx="2454080" cy="328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5234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45CE9DA-A5E1-4734-AE15-7F6EF99A4553}"/>
              </a:ext>
            </a:extLst>
          </p:cNvPr>
          <p:cNvSpPr txBox="1"/>
          <p:nvPr/>
        </p:nvSpPr>
        <p:spPr>
          <a:xfrm>
            <a:off x="478302" y="379828"/>
            <a:ext cx="1101500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Грабельки, </a:t>
            </a:r>
            <a:r>
              <a:rPr lang="ru-RU" sz="2400" b="1" dirty="0" err="1"/>
              <a:t>гребінці</a:t>
            </a:r>
            <a:r>
              <a:rPr lang="ru-RU" sz="2400" b="1" dirty="0"/>
              <a:t>, </a:t>
            </a:r>
            <a:r>
              <a:rPr lang="ru-RU" sz="2400" b="1" dirty="0" err="1"/>
              <a:t>трикутнички</a:t>
            </a:r>
            <a:r>
              <a:rPr lang="ru-RU" sz="2400" b="1" dirty="0"/>
              <a:t> з </a:t>
            </a:r>
            <a:r>
              <a:rPr lang="ru-RU" sz="2400" b="1" dirty="0" err="1"/>
              <a:t>гребінцями</a:t>
            </a:r>
            <a:endParaRPr lang="ru-RU" sz="2400" dirty="0"/>
          </a:p>
          <a:p>
            <a:pPr algn="just"/>
            <a:r>
              <a:rPr lang="ru-RU" sz="2400" dirty="0"/>
              <a:t>Належать до </a:t>
            </a:r>
            <a:r>
              <a:rPr lang="ru-RU" sz="2400" dirty="0" err="1"/>
              <a:t>символів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пов'язані</a:t>
            </a:r>
            <a:r>
              <a:rPr lang="ru-RU" sz="2400" dirty="0"/>
              <a:t> з водою. </a:t>
            </a:r>
            <a:r>
              <a:rPr lang="ru-RU" sz="2400" dirty="0" err="1"/>
              <a:t>Зображають</a:t>
            </a:r>
            <a:r>
              <a:rPr lang="ru-RU" sz="2400" dirty="0"/>
              <a:t> хмари і </a:t>
            </a:r>
            <a:r>
              <a:rPr lang="ru-RU" sz="2400" dirty="0" err="1"/>
              <a:t>дощ</a:t>
            </a:r>
            <a:r>
              <a:rPr lang="ru-RU" sz="2400" dirty="0"/>
              <a:t>. Писанки </a:t>
            </a:r>
            <a:r>
              <a:rPr lang="ru-RU" sz="2400" dirty="0" err="1"/>
              <a:t>із</a:t>
            </a:r>
            <a:r>
              <a:rPr lang="ru-RU" sz="2400" dirty="0"/>
              <a:t> грабельками писали в посуху, </a:t>
            </a:r>
            <a:r>
              <a:rPr lang="ru-RU" sz="2400" dirty="0" err="1"/>
              <a:t>гадаючи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написавши </a:t>
            </a:r>
            <a:r>
              <a:rPr lang="ru-RU" sz="2400" dirty="0" err="1"/>
              <a:t>цей</a:t>
            </a:r>
            <a:r>
              <a:rPr lang="ru-RU" sz="2400" dirty="0"/>
              <a:t> знак, </a:t>
            </a:r>
            <a:r>
              <a:rPr lang="ru-RU" sz="2400" dirty="0" err="1"/>
              <a:t>можна</a:t>
            </a:r>
            <a:r>
              <a:rPr lang="ru-RU" sz="2400" dirty="0"/>
              <a:t> </a:t>
            </a:r>
            <a:r>
              <a:rPr lang="ru-RU" sz="2400" dirty="0" err="1"/>
              <a:t>викликати</a:t>
            </a:r>
            <a:r>
              <a:rPr lang="ru-RU" sz="2400" dirty="0"/>
              <a:t> </a:t>
            </a:r>
            <a:r>
              <a:rPr lang="ru-RU" sz="2400" dirty="0" err="1"/>
              <a:t>довгожданні</a:t>
            </a:r>
            <a:r>
              <a:rPr lang="ru-RU" sz="2400" dirty="0"/>
              <a:t> </a:t>
            </a:r>
            <a:r>
              <a:rPr lang="ru-RU" sz="2400" dirty="0" err="1"/>
              <a:t>небесні</a:t>
            </a:r>
            <a:r>
              <a:rPr lang="ru-RU" sz="2400" dirty="0"/>
              <a:t> води.</a:t>
            </a:r>
          </a:p>
          <a:p>
            <a:r>
              <a:rPr lang="ru-RU" dirty="0"/>
              <a:t> </a:t>
            </a:r>
          </a:p>
        </p:txBody>
      </p:sp>
      <p:pic>
        <p:nvPicPr>
          <p:cNvPr id="12291" name="Picture 3" descr="Різновиди грабельок та гребенців">
            <a:extLst>
              <a:ext uri="{FF2B5EF4-FFF2-40B4-BE49-F238E27FC236}">
                <a16:creationId xmlns:a16="http://schemas.microsoft.com/office/drawing/2014/main" xmlns="" id="{D10AAA1D-92A2-450C-8799-7516DFD0C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6409" y="2226487"/>
            <a:ext cx="7238787" cy="146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Символ дощу, врожаю, достатку, плодючості, багатства. | Символы">
            <a:extLst>
              <a:ext uri="{FF2B5EF4-FFF2-40B4-BE49-F238E27FC236}">
                <a16:creationId xmlns:a16="http://schemas.microsoft.com/office/drawing/2014/main" xmlns="" id="{D33E4362-176C-4B52-9098-545CDE509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931" y="3823112"/>
            <a:ext cx="2328691" cy="282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 descr="Великодні писанки: візерунки, символи, значення | Звичаї, свята і ...">
            <a:extLst>
              <a:ext uri="{FF2B5EF4-FFF2-40B4-BE49-F238E27FC236}">
                <a16:creationId xmlns:a16="http://schemas.microsoft.com/office/drawing/2014/main" xmlns="" id="{92778CAB-9611-4777-8F76-E2F650B4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42801" y="3823112"/>
            <a:ext cx="2826621" cy="282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7" name="Picture 9" descr="Філософія – Культура – Волонтерство – Новий Акрополь">
            <a:extLst>
              <a:ext uri="{FF2B5EF4-FFF2-40B4-BE49-F238E27FC236}">
                <a16:creationId xmlns:a16="http://schemas.microsoft.com/office/drawing/2014/main" xmlns="" id="{3888D414-5B10-4FF3-91B0-C94830283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53378" y="3914120"/>
            <a:ext cx="2328691" cy="274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7017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D12820B-8271-4BBC-BF0E-F3F1BE362EE8}"/>
              </a:ext>
            </a:extLst>
          </p:cNvPr>
          <p:cNvSpPr txBox="1"/>
          <p:nvPr/>
        </p:nvSpPr>
        <p:spPr>
          <a:xfrm>
            <a:off x="478302" y="506437"/>
            <a:ext cx="11240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Птах</a:t>
            </a:r>
            <a:endParaRPr lang="ru-RU" sz="2400" dirty="0"/>
          </a:p>
          <a:p>
            <a:pPr algn="just"/>
            <a:r>
              <a:rPr lang="ru-RU" sz="2400" dirty="0"/>
              <a:t>Символ </a:t>
            </a:r>
            <a:r>
              <a:rPr lang="ru-RU" sz="2400" dirty="0" err="1"/>
              <a:t>зародження</a:t>
            </a:r>
            <a:r>
              <a:rPr lang="ru-RU" sz="2400" dirty="0"/>
              <a:t> </a:t>
            </a:r>
            <a:r>
              <a:rPr lang="ru-RU" sz="2400" dirty="0" err="1"/>
              <a:t>життя</a:t>
            </a:r>
            <a:r>
              <a:rPr lang="ru-RU" sz="2400" dirty="0"/>
              <a:t>, </a:t>
            </a:r>
            <a:r>
              <a:rPr lang="ru-RU" sz="2400" dirty="0" err="1"/>
              <a:t>родючості</a:t>
            </a:r>
            <a:r>
              <a:rPr lang="ru-RU" sz="2400" dirty="0"/>
              <a:t>, приплоду, достатку, </a:t>
            </a:r>
            <a:r>
              <a:rPr lang="ru-RU" sz="2400" dirty="0" err="1"/>
              <a:t>напівземна</a:t>
            </a:r>
            <a:r>
              <a:rPr lang="ru-RU" sz="2400" dirty="0"/>
              <a:t>, </a:t>
            </a:r>
            <a:r>
              <a:rPr lang="ru-RU" sz="2400" dirty="0" err="1"/>
              <a:t>напівнебесна</a:t>
            </a:r>
            <a:r>
              <a:rPr lang="ru-RU" sz="2400" dirty="0"/>
              <a:t> </a:t>
            </a:r>
            <a:r>
              <a:rPr lang="ru-RU" sz="2400" dirty="0" err="1"/>
              <a:t>істота</a:t>
            </a:r>
            <a:r>
              <a:rPr lang="ru-RU" sz="2400" dirty="0"/>
              <a:t>. </a:t>
            </a:r>
            <a:r>
              <a:rPr lang="ru-RU" sz="2400" dirty="0" err="1"/>
              <a:t>Півень</a:t>
            </a:r>
            <a:r>
              <a:rPr lang="ru-RU" sz="2400" dirty="0"/>
              <a:t> </a:t>
            </a:r>
            <a:r>
              <a:rPr lang="ru-RU" sz="2400" dirty="0" err="1"/>
              <a:t>вважався</a:t>
            </a:r>
            <a:r>
              <a:rPr lang="ru-RU" sz="2400" dirty="0"/>
              <a:t> </a:t>
            </a:r>
            <a:r>
              <a:rPr lang="ru-RU" sz="2400" dirty="0" err="1"/>
              <a:t>провідником</a:t>
            </a:r>
            <a:r>
              <a:rPr lang="ru-RU" sz="2400" dirty="0"/>
              <a:t> </a:t>
            </a:r>
            <a:r>
              <a:rPr lang="ru-RU" sz="2400" dirty="0" err="1"/>
              <a:t>Божого</a:t>
            </a:r>
            <a:r>
              <a:rPr lang="ru-RU" sz="2400" dirty="0"/>
              <a:t> </a:t>
            </a:r>
            <a:r>
              <a:rPr lang="ru-RU" sz="2400" dirty="0" err="1"/>
              <a:t>сонця</a:t>
            </a:r>
            <a:r>
              <a:rPr lang="ru-RU" sz="2400" dirty="0"/>
              <a:t> й сторожем </a:t>
            </a:r>
            <a:r>
              <a:rPr lang="ru-RU" sz="2400" dirty="0" err="1"/>
              <a:t>проти</a:t>
            </a:r>
            <a:r>
              <a:rPr lang="ru-RU" sz="2400" dirty="0"/>
              <a:t> зла, голубки - символом </a:t>
            </a:r>
            <a:r>
              <a:rPr lang="ru-RU" sz="2400" dirty="0" err="1"/>
              <a:t>любові</a:t>
            </a:r>
            <a:r>
              <a:rPr lang="ru-RU" sz="2400" dirty="0"/>
              <a:t>, </a:t>
            </a:r>
            <a:r>
              <a:rPr lang="ru-RU" sz="2400" dirty="0" err="1"/>
              <a:t>вірності</a:t>
            </a:r>
            <a:r>
              <a:rPr lang="ru-RU" sz="2400" dirty="0"/>
              <a:t> і </a:t>
            </a:r>
            <a:r>
              <a:rPr lang="ru-RU" sz="2400" dirty="0" err="1"/>
              <a:t>злагоди</a:t>
            </a:r>
            <a:r>
              <a:rPr lang="ru-RU" sz="2400" dirty="0"/>
              <a:t>. У </a:t>
            </a:r>
            <a:r>
              <a:rPr lang="ru-RU" sz="2400" dirty="0" err="1"/>
              <a:t>християнстві</a:t>
            </a:r>
            <a:r>
              <a:rPr lang="ru-RU" sz="2400" dirty="0"/>
              <a:t> птах - символ </a:t>
            </a:r>
            <a:r>
              <a:rPr lang="ru-RU" sz="2400" dirty="0" err="1"/>
              <a:t>вознесін-ня</a:t>
            </a:r>
            <a:r>
              <a:rPr lang="ru-RU" sz="2400" dirty="0"/>
              <a:t> до Бога.</a:t>
            </a:r>
          </a:p>
        </p:txBody>
      </p:sp>
      <p:pic>
        <p:nvPicPr>
          <p:cNvPr id="13316" name="Picture 4" descr="Про що розповість українська писанка: що означають знаки та ...">
            <a:extLst>
              <a:ext uri="{FF2B5EF4-FFF2-40B4-BE49-F238E27FC236}">
                <a16:creationId xmlns:a16="http://schemas.microsoft.com/office/drawing/2014/main" xmlns="" id="{16230957-CF02-44BF-85AE-98A708961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08693" y="2445429"/>
            <a:ext cx="7574613" cy="400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41920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26C1B504-1731-44CF-9548-0A927D3C5AA9}"/>
              </a:ext>
            </a:extLst>
          </p:cNvPr>
          <p:cNvSpPr/>
          <p:nvPr/>
        </p:nvSpPr>
        <p:spPr>
          <a:xfrm>
            <a:off x="3036508" y="0"/>
            <a:ext cx="61189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МУЗЕЙ «ПИСАНКА»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xmlns="" id="{2931461E-4529-4D8A-9BFE-534C8B242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499" y="3048000"/>
            <a:ext cx="5715000" cy="381000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B2D6CF4-C816-4CB5-AF1B-1FA1384D3C1E}"/>
              </a:ext>
            </a:extLst>
          </p:cNvPr>
          <p:cNvSpPr txBox="1"/>
          <p:nvPr/>
        </p:nvSpPr>
        <p:spPr>
          <a:xfrm>
            <a:off x="309489" y="923330"/>
            <a:ext cx="11633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err="1">
                <a:solidFill>
                  <a:srgbClr val="000000"/>
                </a:solidFill>
                <a:latin typeface="Verdana" panose="020B0604030504040204" pitchFamily="34" charset="0"/>
              </a:rPr>
              <a:t>Єдина</a:t>
            </a:r>
            <a:r>
              <a:rPr lang="ru-RU" b="1" dirty="0">
                <a:solidFill>
                  <a:srgbClr val="000000"/>
                </a:solidFill>
                <a:latin typeface="Verdana" panose="020B0604030504040204" pitchFamily="34" charset="0"/>
              </a:rPr>
              <a:t> у </a:t>
            </a:r>
            <a:r>
              <a:rPr lang="ru-RU" b="1" dirty="0" err="1">
                <a:solidFill>
                  <a:srgbClr val="000000"/>
                </a:solidFill>
                <a:latin typeface="Verdana" panose="020B0604030504040204" pitchFamily="34" charset="0"/>
              </a:rPr>
              <a:t>світі</a:t>
            </a:r>
            <a:r>
              <a:rPr lang="ru-RU" b="1" dirty="0">
                <a:solidFill>
                  <a:srgbClr val="000000"/>
                </a:solidFill>
                <a:latin typeface="Verdana" panose="020B0604030504040204" pitchFamily="34" charset="0"/>
              </a:rPr>
              <a:t> культурна </a:t>
            </a:r>
            <a:r>
              <a:rPr lang="ru-RU" b="1" dirty="0" err="1">
                <a:solidFill>
                  <a:srgbClr val="000000"/>
                </a:solidFill>
                <a:latin typeface="Verdana" panose="020B0604030504040204" pitchFamily="34" charset="0"/>
              </a:rPr>
              <a:t>установа</a:t>
            </a:r>
            <a:r>
              <a:rPr lang="ru-RU" b="1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ru-RU" b="1" dirty="0" err="1">
                <a:solidFill>
                  <a:srgbClr val="000000"/>
                </a:solidFill>
                <a:latin typeface="Verdana" panose="020B0604030504040204" pitchFamily="34" charset="0"/>
              </a:rPr>
              <a:t>збудована</a:t>
            </a:r>
            <a:r>
              <a:rPr lang="ru-RU" b="1" dirty="0">
                <a:solidFill>
                  <a:srgbClr val="000000"/>
                </a:solidFill>
                <a:latin typeface="Verdana" panose="020B0604030504040204" pitchFamily="34" charset="0"/>
              </a:rPr>
              <a:t> у </a:t>
            </a:r>
            <a:r>
              <a:rPr lang="ru-RU" b="1" dirty="0" err="1">
                <a:solidFill>
                  <a:srgbClr val="000000"/>
                </a:solidFill>
                <a:latin typeface="Verdana" panose="020B0604030504040204" pitchFamily="34" charset="0"/>
              </a:rPr>
              <a:t>вересні</a:t>
            </a:r>
            <a:r>
              <a:rPr lang="ru-RU" b="1" dirty="0">
                <a:solidFill>
                  <a:srgbClr val="000000"/>
                </a:solidFill>
                <a:latin typeface="Verdana" panose="020B0604030504040204" pitchFamily="34" charset="0"/>
              </a:rPr>
              <a:t> 2000 року </a:t>
            </a:r>
            <a:r>
              <a:rPr lang="ru-RU" b="1" dirty="0" err="1">
                <a:solidFill>
                  <a:srgbClr val="000000"/>
                </a:solidFill>
                <a:latin typeface="Verdana" panose="020B0604030504040204" pitchFamily="34" charset="0"/>
              </a:rPr>
              <a:t>спеціально</a:t>
            </a:r>
            <a:r>
              <a:rPr lang="ru-RU" b="1" dirty="0">
                <a:solidFill>
                  <a:srgbClr val="000000"/>
                </a:solidFill>
                <a:latin typeface="Verdana" panose="020B0604030504040204" pitchFamily="34" charset="0"/>
              </a:rPr>
              <a:t> для </a:t>
            </a:r>
            <a:r>
              <a:rPr lang="ru-RU" b="1" dirty="0" err="1">
                <a:solidFill>
                  <a:srgbClr val="000000"/>
                </a:solidFill>
                <a:latin typeface="Verdana" panose="020B0604030504040204" pitchFamily="34" charset="0"/>
              </a:rPr>
              <a:t>збереження</a:t>
            </a:r>
            <a:r>
              <a:rPr lang="ru-RU" b="1" dirty="0">
                <a:solidFill>
                  <a:srgbClr val="000000"/>
                </a:solidFill>
                <a:latin typeface="Verdana" panose="020B0604030504040204" pitchFamily="34" charset="0"/>
              </a:rPr>
              <a:t> і </a:t>
            </a:r>
            <a:r>
              <a:rPr lang="ru-RU" b="1" dirty="0" err="1">
                <a:solidFill>
                  <a:srgbClr val="000000"/>
                </a:solidFill>
                <a:latin typeface="Verdana" panose="020B0604030504040204" pitchFamily="34" charset="0"/>
              </a:rPr>
              <a:t>експонування</a:t>
            </a:r>
            <a:r>
              <a:rPr lang="ru-RU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Verdana" panose="020B0604030504040204" pitchFamily="34" charset="0"/>
              </a:rPr>
              <a:t>творів</a:t>
            </a:r>
            <a:r>
              <a:rPr lang="ru-RU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Verdana" panose="020B0604030504040204" pitchFamily="34" charset="0"/>
              </a:rPr>
              <a:t>писанкового</a:t>
            </a:r>
            <a:r>
              <a:rPr lang="ru-RU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Verdana" panose="020B0604030504040204" pitchFamily="34" charset="0"/>
              </a:rPr>
              <a:t>розпису</a:t>
            </a:r>
            <a:r>
              <a:rPr lang="ru-RU" b="1" dirty="0">
                <a:solidFill>
                  <a:srgbClr val="000000"/>
                </a:solidFill>
                <a:latin typeface="Verdana" panose="020B0604030504040204" pitchFamily="34" charset="0"/>
              </a:rPr>
              <a:t> – писанок.</a:t>
            </a:r>
            <a:endParaRPr lang="ru-RU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ru-RU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Архітектурна</a:t>
            </a:r>
            <a:r>
              <a:rPr lang="ru-RU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споруда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 у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формі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найбільшого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 у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світі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писанкового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яйця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 стала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візиткою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Коломиї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 і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приваблює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відвідувачів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 з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усіх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країн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  <a:endParaRPr lang="ru-RU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Verdana" panose="020B0604030504040204" pitchFamily="34" charset="0"/>
              </a:rPr>
              <a:t>Музей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володіє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колекцією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понад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 12 тис. писанок,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представлених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 з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переважної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більшості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 областей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України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 (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Тернопільської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Львівської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Вінницької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Черкаської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Кіровоградської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Одеської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), а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також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 з Пакистану,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Шрі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-Ланки,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Білорусі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Польщі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Чехії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Швеції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, США,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Канади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Франції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, та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Індії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xmlns="" val="2840677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Веґревільська писанка — Вікіпедія">
            <a:extLst>
              <a:ext uri="{FF2B5EF4-FFF2-40B4-BE49-F238E27FC236}">
                <a16:creationId xmlns:a16="http://schemas.microsoft.com/office/drawing/2014/main" xmlns="" id="{EB3D91D5-1C9B-49D8-9831-63B196CE2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8618" y="1831143"/>
            <a:ext cx="7734764" cy="5178085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5F9EE91-10C6-495F-BD3B-B1145DE225F6}"/>
              </a:ext>
            </a:extLst>
          </p:cNvPr>
          <p:cNvSpPr txBox="1"/>
          <p:nvPr/>
        </p:nvSpPr>
        <p:spPr>
          <a:xfrm>
            <a:off x="379828" y="239151"/>
            <a:ext cx="11648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err="1"/>
              <a:t>Веґревільська</a:t>
            </a:r>
            <a:r>
              <a:rPr lang="ru-RU" sz="2000" b="1" dirty="0"/>
              <a:t> писанка — скульптура </a:t>
            </a:r>
            <a:r>
              <a:rPr lang="ru-RU" sz="2000" b="1" dirty="0" err="1"/>
              <a:t>української</a:t>
            </a:r>
            <a:r>
              <a:rPr lang="ru-RU" sz="2000" b="1" dirty="0"/>
              <a:t> писанки, яка </a:t>
            </a:r>
            <a:r>
              <a:rPr lang="ru-RU" sz="2000" b="1" dirty="0" err="1"/>
              <a:t>розташовується</a:t>
            </a:r>
            <a:r>
              <a:rPr lang="ru-RU" sz="2000" b="1" dirty="0"/>
              <a:t> в </a:t>
            </a:r>
            <a:r>
              <a:rPr lang="ru-RU" sz="2000" b="1" dirty="0" err="1"/>
              <a:t>канадському</a:t>
            </a:r>
            <a:r>
              <a:rPr lang="ru-RU" sz="2000" b="1" dirty="0"/>
              <a:t> </a:t>
            </a:r>
            <a:r>
              <a:rPr lang="ru-RU" sz="2000" b="1" dirty="0" err="1"/>
              <a:t>місті</a:t>
            </a:r>
            <a:r>
              <a:rPr lang="ru-RU" sz="2000" b="1" dirty="0"/>
              <a:t> </a:t>
            </a:r>
            <a:r>
              <a:rPr lang="ru-RU" sz="2000" b="1" dirty="0" err="1"/>
              <a:t>Веґревіль</a:t>
            </a:r>
            <a:r>
              <a:rPr lang="ru-RU" sz="2000" b="1" dirty="0"/>
              <a:t>. </a:t>
            </a:r>
            <a:r>
              <a:rPr lang="ru-RU" sz="2000" b="1" dirty="0" err="1"/>
              <a:t>Пам'ятку</a:t>
            </a:r>
            <a:r>
              <a:rPr lang="ru-RU" sz="2000" b="1" dirty="0"/>
              <a:t> </a:t>
            </a:r>
            <a:r>
              <a:rPr lang="ru-RU" sz="2000" b="1" dirty="0" err="1"/>
              <a:t>було</a:t>
            </a:r>
            <a:r>
              <a:rPr lang="ru-RU" sz="2000" b="1" dirty="0"/>
              <a:t> </a:t>
            </a:r>
            <a:r>
              <a:rPr lang="ru-RU" sz="2000" b="1" dirty="0" err="1"/>
              <a:t>відкрито</a:t>
            </a:r>
            <a:r>
              <a:rPr lang="ru-RU" sz="2000" b="1" dirty="0"/>
              <a:t> 1975 року торговою палатою </a:t>
            </a:r>
            <a:r>
              <a:rPr lang="ru-RU" sz="2000" b="1" dirty="0" err="1"/>
              <a:t>міста</a:t>
            </a:r>
            <a:r>
              <a:rPr lang="ru-RU" sz="2000" b="1" dirty="0"/>
              <a:t> на честь </a:t>
            </a:r>
            <a:r>
              <a:rPr lang="ru-RU" sz="2000" b="1" dirty="0" err="1"/>
              <a:t>сторіччя</a:t>
            </a:r>
            <a:r>
              <a:rPr lang="ru-RU" sz="2000" b="1" dirty="0"/>
              <a:t> </a:t>
            </a:r>
            <a:r>
              <a:rPr lang="ru-RU" sz="2000" b="1" dirty="0" err="1"/>
              <a:t>Канадської</a:t>
            </a:r>
            <a:r>
              <a:rPr lang="ru-RU" sz="2000" b="1" dirty="0"/>
              <a:t> </a:t>
            </a:r>
            <a:r>
              <a:rPr lang="ru-RU" sz="2000" b="1" dirty="0" err="1"/>
              <a:t>королівської</a:t>
            </a:r>
            <a:r>
              <a:rPr lang="ru-RU" sz="2000" b="1" dirty="0"/>
              <a:t> </a:t>
            </a:r>
            <a:r>
              <a:rPr lang="ru-RU" sz="2000" b="1" dirty="0" err="1"/>
              <a:t>кінної</a:t>
            </a:r>
            <a:r>
              <a:rPr lang="ru-RU" sz="2000" b="1" dirty="0"/>
              <a:t> </a:t>
            </a:r>
            <a:r>
              <a:rPr lang="ru-RU" sz="2000" b="1" dirty="0" err="1"/>
              <a:t>поліції</a:t>
            </a:r>
            <a:r>
              <a:rPr lang="ru-RU" sz="2000" b="1" dirty="0"/>
              <a:t>. </a:t>
            </a:r>
            <a:r>
              <a:rPr lang="ru-RU" sz="2000" b="1" dirty="0" err="1"/>
              <a:t>Це</a:t>
            </a:r>
            <a:r>
              <a:rPr lang="ru-RU" sz="2000" b="1" dirty="0"/>
              <a:t> яйце </a:t>
            </a:r>
            <a:r>
              <a:rPr lang="ru-RU" sz="2000" b="1" dirty="0" err="1"/>
              <a:t>було</a:t>
            </a:r>
            <a:r>
              <a:rPr lang="ru-RU" sz="2000" b="1" dirty="0"/>
              <a:t> </a:t>
            </a:r>
            <a:r>
              <a:rPr lang="ru-RU" sz="2000" b="1" dirty="0" err="1"/>
              <a:t>розроблено</a:t>
            </a:r>
            <a:r>
              <a:rPr lang="ru-RU" sz="2000" b="1" dirty="0"/>
              <a:t> Роном </a:t>
            </a:r>
            <a:r>
              <a:rPr lang="ru-RU" sz="2000" b="1" dirty="0" err="1"/>
              <a:t>Решем</a:t>
            </a:r>
            <a:r>
              <a:rPr lang="ru-RU" sz="2000" b="1" dirty="0"/>
              <a:t>, коли </a:t>
            </a:r>
            <a:r>
              <a:rPr lang="ru-RU" sz="2000" b="1" dirty="0" err="1"/>
              <a:t>він</a:t>
            </a:r>
            <a:r>
              <a:rPr lang="ru-RU" sz="2000" b="1" dirty="0"/>
              <a:t> </a:t>
            </a:r>
            <a:r>
              <a:rPr lang="ru-RU" sz="2000" b="1" dirty="0" err="1"/>
              <a:t>був</a:t>
            </a:r>
            <a:r>
              <a:rPr lang="ru-RU" sz="2000" b="1" dirty="0"/>
              <a:t> </a:t>
            </a:r>
            <a:r>
              <a:rPr lang="ru-RU" sz="2000" b="1" dirty="0" err="1"/>
              <a:t>професором</a:t>
            </a:r>
            <a:r>
              <a:rPr lang="ru-RU" sz="2000" b="1" dirty="0"/>
              <a:t> </a:t>
            </a:r>
            <a:r>
              <a:rPr lang="ru-RU" sz="2000" b="1" dirty="0" err="1"/>
              <a:t>інформатики</a:t>
            </a:r>
            <a:r>
              <a:rPr lang="ru-RU" sz="2000" b="1" dirty="0"/>
              <a:t> в </a:t>
            </a:r>
            <a:r>
              <a:rPr lang="ru-RU" sz="2000" b="1" dirty="0" err="1"/>
              <a:t>Університеті</a:t>
            </a:r>
            <a:r>
              <a:rPr lang="ru-RU" sz="2000" b="1" dirty="0"/>
              <a:t> штату Юта. </a:t>
            </a:r>
          </a:p>
        </p:txBody>
      </p:sp>
    </p:spTree>
    <p:extLst>
      <p:ext uri="{BB962C8B-B14F-4D97-AF65-F5344CB8AC3E}">
        <p14:creationId xmlns:p14="http://schemas.microsoft.com/office/powerpoint/2010/main" xmlns="" val="175503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rgbClr val="FFFF00"/>
                </a:solidFill>
              </a:rPr>
              <a:t>Матеріали, інструменти та пристосування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Для </a:t>
            </a:r>
            <a:r>
              <a:rPr lang="ru-RU" dirty="0" err="1" smtClean="0"/>
              <a:t>виконання</a:t>
            </a:r>
            <a:r>
              <a:rPr lang="ru-RU" dirty="0" smtClean="0"/>
              <a:t> </a:t>
            </a:r>
            <a:r>
              <a:rPr lang="ru-RU" dirty="0" err="1" smtClean="0"/>
              <a:t>писанки</a:t>
            </a:r>
            <a:r>
              <a:rPr lang="ru-RU" dirty="0" smtClean="0"/>
              <a:t> </a:t>
            </a:r>
            <a:r>
              <a:rPr lang="ru-RU" dirty="0" err="1" smtClean="0"/>
              <a:t>використовують</a:t>
            </a:r>
            <a:r>
              <a:rPr lang="ru-RU" dirty="0" smtClean="0"/>
              <a:t> </a:t>
            </a:r>
            <a:r>
              <a:rPr lang="ru-RU" dirty="0" err="1" smtClean="0"/>
              <a:t>специфічний</a:t>
            </a:r>
            <a:r>
              <a:rPr lang="ru-RU" dirty="0" smtClean="0"/>
              <a:t> </a:t>
            </a:r>
            <a:r>
              <a:rPr lang="ru-RU" dirty="0" err="1" smtClean="0"/>
              <a:t>інструмент</a:t>
            </a:r>
            <a:r>
              <a:rPr lang="ru-RU" dirty="0" smtClean="0"/>
              <a:t> – </a:t>
            </a:r>
            <a:r>
              <a:rPr lang="ru-RU" dirty="0" err="1" smtClean="0"/>
              <a:t>писачок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 smtClean="0"/>
              <a:t>Писачки </a:t>
            </a:r>
            <a:r>
              <a:rPr lang="ru-RU" dirty="0" err="1" smtClean="0"/>
              <a:t>бувають</a:t>
            </a:r>
            <a:r>
              <a:rPr lang="ru-RU" dirty="0" smtClean="0"/>
              <a:t> </a:t>
            </a:r>
            <a:r>
              <a:rPr lang="ru-RU" dirty="0" err="1" smtClean="0"/>
              <a:t>різні</a:t>
            </a:r>
            <a:r>
              <a:rPr lang="ru-RU" dirty="0" smtClean="0"/>
              <a:t> за </a:t>
            </a:r>
            <a:r>
              <a:rPr lang="ru-RU" dirty="0" err="1" smtClean="0"/>
              <a:t>конструкцією</a:t>
            </a:r>
            <a:r>
              <a:rPr lang="ru-RU" dirty="0" smtClean="0"/>
              <a:t>, у </a:t>
            </a:r>
            <a:r>
              <a:rPr lang="ru-RU" dirty="0" err="1" smtClean="0"/>
              <a:t>залежності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місцевих</a:t>
            </a:r>
            <a:r>
              <a:rPr lang="ru-RU" dirty="0" smtClean="0"/>
              <a:t> </a:t>
            </a:r>
            <a:r>
              <a:rPr lang="ru-RU" dirty="0" err="1" smtClean="0"/>
              <a:t>традицій</a:t>
            </a:r>
            <a:r>
              <a:rPr lang="ru-RU" dirty="0" smtClean="0"/>
              <a:t>. </a:t>
            </a:r>
            <a:r>
              <a:rPr lang="ru-RU" dirty="0" err="1" smtClean="0"/>
              <a:t>Писачок</a:t>
            </a:r>
            <a:r>
              <a:rPr lang="ru-RU" dirty="0" smtClean="0"/>
              <a:t> – </a:t>
            </a:r>
            <a:r>
              <a:rPr lang="ru-RU" dirty="0" err="1" smtClean="0"/>
              <a:t>це</a:t>
            </a:r>
            <a:r>
              <a:rPr lang="ru-RU" dirty="0" smtClean="0"/>
              <a:t> трубочка, </a:t>
            </a:r>
            <a:r>
              <a:rPr lang="ru-RU" dirty="0" err="1" smtClean="0"/>
              <a:t>переважно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металу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добре </a:t>
            </a:r>
            <a:r>
              <a:rPr lang="ru-RU" dirty="0" err="1" smtClean="0"/>
              <a:t>утримує</a:t>
            </a:r>
            <a:r>
              <a:rPr lang="ru-RU" dirty="0" smtClean="0"/>
              <a:t> тепло, </a:t>
            </a:r>
            <a:r>
              <a:rPr lang="ru-RU" dirty="0" err="1" smtClean="0"/>
              <a:t>виготовлена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міді</a:t>
            </a:r>
            <a:r>
              <a:rPr lang="ru-RU" dirty="0" smtClean="0"/>
              <a:t>, </a:t>
            </a:r>
            <a:r>
              <a:rPr lang="ru-RU" dirty="0" err="1" smtClean="0"/>
              <a:t>бронзи</a:t>
            </a:r>
            <a:r>
              <a:rPr lang="ru-RU" dirty="0" smtClean="0"/>
              <a:t>, </a:t>
            </a:r>
            <a:r>
              <a:rPr lang="ru-RU" dirty="0" err="1" smtClean="0"/>
              <a:t>латуні</a:t>
            </a:r>
            <a:r>
              <a:rPr lang="ru-RU" dirty="0" smtClean="0"/>
              <a:t> та </a:t>
            </a:r>
            <a:r>
              <a:rPr lang="ru-RU" dirty="0" err="1" smtClean="0"/>
              <a:t>прикріплена</a:t>
            </a:r>
            <a:r>
              <a:rPr lang="ru-RU" dirty="0" smtClean="0"/>
              <a:t> до </a:t>
            </a:r>
            <a:r>
              <a:rPr lang="ru-RU" dirty="0" err="1" smtClean="0"/>
              <a:t>палички-ручки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 </a:t>
            </a:r>
            <a:r>
              <a:rPr lang="ru-RU" dirty="0" err="1" smtClean="0"/>
              <a:t>Обладнання</a:t>
            </a:r>
            <a:r>
              <a:rPr lang="ru-RU" dirty="0" smtClean="0"/>
              <a:t> </a:t>
            </a:r>
            <a:r>
              <a:rPr lang="ru-RU" dirty="0" err="1" smtClean="0"/>
              <a:t>робочого</a:t>
            </a:r>
            <a:r>
              <a:rPr lang="ru-RU" dirty="0" smtClean="0"/>
              <a:t> </a:t>
            </a:r>
            <a:r>
              <a:rPr lang="ru-RU" dirty="0" err="1" smtClean="0"/>
              <a:t>місця</a:t>
            </a:r>
            <a:r>
              <a:rPr lang="ru-RU" dirty="0" smtClean="0"/>
              <a:t> </a:t>
            </a:r>
            <a:r>
              <a:rPr lang="ru-RU" dirty="0" err="1" smtClean="0"/>
              <a:t>залежить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характеру </a:t>
            </a:r>
            <a:r>
              <a:rPr lang="ru-RU" dirty="0" err="1" smtClean="0"/>
              <a:t>виконуваної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r>
              <a:rPr lang="ru-RU" dirty="0" smtClean="0"/>
              <a:t>. </a:t>
            </a:r>
            <a:r>
              <a:rPr lang="ru-RU" dirty="0" err="1" smtClean="0"/>
              <a:t>Зліва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писанкаря</a:t>
            </a:r>
            <a:r>
              <a:rPr lang="ru-RU" dirty="0" smtClean="0"/>
              <a:t> у </a:t>
            </a:r>
            <a:r>
              <a:rPr lang="ru-RU" dirty="0" err="1" smtClean="0"/>
              <a:t>робочій</a:t>
            </a:r>
            <a:r>
              <a:rPr lang="ru-RU" dirty="0" smtClean="0"/>
              <a:t> </a:t>
            </a:r>
            <a:r>
              <a:rPr lang="ru-RU" dirty="0" err="1" smtClean="0"/>
              <a:t>зоні</a:t>
            </a:r>
            <a:r>
              <a:rPr lang="ru-RU" dirty="0" smtClean="0"/>
              <a:t> </a:t>
            </a:r>
            <a:r>
              <a:rPr lang="ru-RU" dirty="0" err="1" smtClean="0"/>
              <a:t>повинні</a:t>
            </a:r>
            <a:r>
              <a:rPr lang="ru-RU" dirty="0" smtClean="0"/>
              <a:t> бути </a:t>
            </a:r>
            <a:r>
              <a:rPr lang="ru-RU" dirty="0" err="1" smtClean="0"/>
              <a:t>розташовані</a:t>
            </a:r>
            <a:r>
              <a:rPr lang="ru-RU" dirty="0" smtClean="0"/>
              <a:t>: </a:t>
            </a:r>
            <a:r>
              <a:rPr lang="ru-RU" dirty="0" err="1" smtClean="0"/>
              <a:t>набір</a:t>
            </a:r>
            <a:r>
              <a:rPr lang="ru-RU" dirty="0" smtClean="0"/>
              <a:t> </a:t>
            </a:r>
            <a:r>
              <a:rPr lang="ru-RU" dirty="0" err="1" smtClean="0"/>
              <a:t>фарб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оцет у </a:t>
            </a:r>
            <a:r>
              <a:rPr lang="ru-RU" dirty="0" err="1" smtClean="0"/>
              <a:t>скляних</a:t>
            </a:r>
            <a:r>
              <a:rPr lang="ru-RU" dirty="0" smtClean="0"/>
              <a:t> посудинах; </a:t>
            </a:r>
            <a:r>
              <a:rPr lang="ru-RU" dirty="0" err="1" smtClean="0"/>
              <a:t>набір</a:t>
            </a:r>
            <a:r>
              <a:rPr lang="ru-RU" dirty="0" smtClean="0"/>
              <a:t> </a:t>
            </a:r>
            <a:r>
              <a:rPr lang="ru-RU" dirty="0" err="1" smtClean="0"/>
              <a:t>інструментів</a:t>
            </a:r>
            <a:r>
              <a:rPr lang="ru-RU" dirty="0" smtClean="0"/>
              <a:t> (писачки, шила, шпильки, </a:t>
            </a:r>
            <a:r>
              <a:rPr lang="ru-RU" dirty="0" err="1" smtClean="0"/>
              <a:t>пензлики</a:t>
            </a:r>
            <a:r>
              <a:rPr lang="ru-RU" dirty="0" smtClean="0"/>
              <a:t>, </a:t>
            </a:r>
            <a:r>
              <a:rPr lang="ru-RU" dirty="0" err="1" smtClean="0"/>
              <a:t>олівці</a:t>
            </a:r>
            <a:r>
              <a:rPr lang="ru-RU" dirty="0" smtClean="0"/>
              <a:t> та </a:t>
            </a:r>
            <a:r>
              <a:rPr lang="ru-RU" dirty="0" err="1" smtClean="0"/>
              <a:t>ін</a:t>
            </a:r>
            <a:r>
              <a:rPr lang="ru-RU" dirty="0" smtClean="0"/>
              <a:t>.); справа </a:t>
            </a:r>
            <a:r>
              <a:rPr lang="ru-RU" dirty="0" err="1" smtClean="0"/>
              <a:t>розташовують</a:t>
            </a:r>
            <a:r>
              <a:rPr lang="ru-RU" dirty="0" smtClean="0"/>
              <a:t> </a:t>
            </a:r>
            <a:r>
              <a:rPr lang="ru-RU" dirty="0" err="1" smtClean="0"/>
              <a:t>свічку</a:t>
            </a:r>
            <a:r>
              <a:rPr lang="ru-RU" dirty="0" smtClean="0"/>
              <a:t> у </a:t>
            </a:r>
            <a:r>
              <a:rPr lang="ru-RU" dirty="0" err="1" smtClean="0"/>
              <a:t>свічнику</a:t>
            </a:r>
            <a:r>
              <a:rPr lang="ru-RU" dirty="0" smtClean="0"/>
              <a:t>. </a:t>
            </a:r>
            <a:r>
              <a:rPr lang="ru-RU" dirty="0" err="1" smtClean="0"/>
              <a:t>Робоча</a:t>
            </a:r>
            <a:r>
              <a:rPr lang="ru-RU" dirty="0" smtClean="0"/>
              <a:t> зона повинна бути </a:t>
            </a:r>
            <a:r>
              <a:rPr lang="ru-RU" dirty="0" err="1" smtClean="0"/>
              <a:t>достатньо</a:t>
            </a:r>
            <a:r>
              <a:rPr lang="ru-RU" dirty="0" smtClean="0"/>
              <a:t> </a:t>
            </a:r>
            <a:r>
              <a:rPr lang="ru-RU" dirty="0" err="1" smtClean="0"/>
              <a:t>освітлена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 smtClean="0">
                <a:solidFill>
                  <a:srgbClr val="FFFF00"/>
                </a:solidFill>
              </a:rPr>
              <a:t>Домашнє завдання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Опрацювати матеріал презентації.</a:t>
            </a:r>
          </a:p>
          <a:p>
            <a:endParaRPr lang="uk-UA" dirty="0" smtClean="0"/>
          </a:p>
          <a:p>
            <a:endParaRPr lang="uk-UA" dirty="0" smtClean="0"/>
          </a:p>
          <a:p>
            <a:r>
              <a:rPr lang="uk-UA" b="1" dirty="0" smtClean="0"/>
              <a:t>Зворотній зв’язок: </a:t>
            </a:r>
            <a:endParaRPr lang="ru-RU" dirty="0" smtClean="0"/>
          </a:p>
          <a:p>
            <a:r>
              <a:rPr lang="uk-UA" dirty="0" smtClean="0"/>
              <a:t> освітня платформа</a:t>
            </a:r>
            <a:r>
              <a:rPr lang="uk-UA" b="1" dirty="0" smtClean="0"/>
              <a:t> </a:t>
            </a:r>
            <a:r>
              <a:rPr lang="ru-RU" b="1" dirty="0" err="1" smtClean="0"/>
              <a:t>Human</a:t>
            </a:r>
            <a:r>
              <a:rPr lang="ru-RU" b="1" dirty="0" smtClean="0"/>
              <a:t> </a:t>
            </a:r>
            <a:r>
              <a:rPr lang="uk-UA" dirty="0" smtClean="0"/>
              <a:t>або  </a:t>
            </a:r>
            <a:r>
              <a:rPr lang="uk-UA" dirty="0" err="1" smtClean="0"/>
              <a:t>ел</a:t>
            </a:r>
            <a:r>
              <a:rPr lang="uk-UA" dirty="0" smtClean="0"/>
              <a:t>. пошта </a:t>
            </a:r>
            <a:r>
              <a:rPr lang="uk-UA" u="sng" dirty="0" smtClean="0">
                <a:hlinkClick r:id="rId2"/>
              </a:rPr>
              <a:t>valentinakapusta55@</a:t>
            </a:r>
            <a:r>
              <a:rPr lang="uk-UA" u="sng" dirty="0" err="1" smtClean="0">
                <a:hlinkClick r:id="rId2"/>
              </a:rPr>
              <a:t>gmail.com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 smtClean="0">
                <a:solidFill>
                  <a:srgbClr val="FFFF00"/>
                </a:solidFill>
              </a:rPr>
              <a:t>Використані ресурси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https://studfile.net/preview/5187040/#</a:t>
            </a:r>
            <a:r>
              <a:rPr lang="en-US" dirty="0" smtClean="0">
                <a:hlinkClick r:id="rId2"/>
              </a:rPr>
              <a:t>2</a:t>
            </a:r>
            <a:endParaRPr lang="uk-UA" dirty="0" smtClean="0"/>
          </a:p>
          <a:p>
            <a:endParaRPr lang="uk-UA" dirty="0" smtClean="0"/>
          </a:p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naurok.com.ua/prezentaciya-ukra-nska-pisanka-177534.html</a:t>
            </a:r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47EDB05-C909-4AF2-B050-B70AA6F7671A}"/>
              </a:ext>
            </a:extLst>
          </p:cNvPr>
          <p:cNvSpPr txBox="1"/>
          <p:nvPr/>
        </p:nvSpPr>
        <p:spPr>
          <a:xfrm>
            <a:off x="1477108" y="1111348"/>
            <a:ext cx="91017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dirty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Писанки</a:t>
            </a:r>
            <a:r>
              <a:rPr lang="ru-RU" sz="3200" b="1" dirty="0">
                <a:ln>
                  <a:solidFill>
                    <a:srgbClr val="002060"/>
                  </a:solidFill>
                </a:ln>
              </a:rPr>
              <a:t> – </a:t>
            </a:r>
            <a:r>
              <a:rPr lang="ru-RU" sz="3200" dirty="0" err="1">
                <a:ln>
                  <a:solidFill>
                    <a:srgbClr val="002060"/>
                  </a:solidFill>
                </a:ln>
              </a:rPr>
              <a:t>пофарбовані</a:t>
            </a:r>
            <a:r>
              <a:rPr lang="ru-RU" sz="3200" dirty="0">
                <a:ln>
                  <a:solidFill>
                    <a:srgbClr val="002060"/>
                  </a:solidFill>
                </a:ln>
              </a:rPr>
              <a:t> </a:t>
            </a:r>
            <a:r>
              <a:rPr lang="ru-RU" sz="3200" dirty="0" err="1">
                <a:ln>
                  <a:solidFill>
                    <a:srgbClr val="002060"/>
                  </a:solidFill>
                </a:ln>
              </a:rPr>
              <a:t>або</a:t>
            </a:r>
            <a:r>
              <a:rPr lang="ru-RU" sz="3200" dirty="0">
                <a:ln>
                  <a:solidFill>
                    <a:srgbClr val="002060"/>
                  </a:solidFill>
                </a:ln>
              </a:rPr>
              <a:t> </a:t>
            </a:r>
            <a:r>
              <a:rPr lang="ru-RU" sz="3200" dirty="0" err="1">
                <a:ln>
                  <a:solidFill>
                    <a:srgbClr val="002060"/>
                  </a:solidFill>
                </a:ln>
              </a:rPr>
              <a:t>орнаментовані</a:t>
            </a:r>
            <a:r>
              <a:rPr lang="ru-RU" sz="3200" dirty="0">
                <a:ln>
                  <a:solidFill>
                    <a:srgbClr val="002060"/>
                  </a:solidFill>
                </a:ln>
              </a:rPr>
              <a:t> </a:t>
            </a:r>
            <a:r>
              <a:rPr lang="ru-RU" sz="3200" dirty="0" err="1">
                <a:ln>
                  <a:solidFill>
                    <a:srgbClr val="002060"/>
                  </a:solidFill>
                </a:ln>
              </a:rPr>
              <a:t>курячі</a:t>
            </a:r>
            <a:r>
              <a:rPr lang="ru-RU" sz="3200" dirty="0">
                <a:ln>
                  <a:solidFill>
                    <a:srgbClr val="002060"/>
                  </a:solidFill>
                </a:ln>
              </a:rPr>
              <a:t> </a:t>
            </a:r>
            <a:r>
              <a:rPr lang="ru-RU" sz="3200" dirty="0" err="1">
                <a:ln>
                  <a:solidFill>
                    <a:srgbClr val="002060"/>
                  </a:solidFill>
                </a:ln>
              </a:rPr>
              <a:t>яйця</a:t>
            </a:r>
            <a:r>
              <a:rPr lang="ru-RU" sz="3200" dirty="0">
                <a:ln>
                  <a:solidFill>
                    <a:srgbClr val="002060"/>
                  </a:solidFill>
                </a:ln>
              </a:rPr>
              <a:t>. </a:t>
            </a:r>
            <a:r>
              <a:rPr lang="ru-RU" sz="3200" dirty="0" err="1">
                <a:ln>
                  <a:solidFill>
                    <a:srgbClr val="002060"/>
                  </a:solidFill>
                </a:ln>
              </a:rPr>
              <a:t>Виготовлення</a:t>
            </a:r>
            <a:r>
              <a:rPr lang="ru-RU" sz="3200" dirty="0">
                <a:ln>
                  <a:solidFill>
                    <a:srgbClr val="002060"/>
                  </a:solidFill>
                </a:ln>
              </a:rPr>
              <a:t> писанок </a:t>
            </a:r>
            <a:r>
              <a:rPr lang="ru-RU" sz="3200" dirty="0" err="1">
                <a:ln>
                  <a:solidFill>
                    <a:srgbClr val="002060"/>
                  </a:solidFill>
                </a:ln>
              </a:rPr>
              <a:t>пов’язувалося</a:t>
            </a:r>
            <a:r>
              <a:rPr lang="ru-RU" sz="3200" dirty="0">
                <a:ln>
                  <a:solidFill>
                    <a:srgbClr val="002060"/>
                  </a:solidFill>
                </a:ln>
              </a:rPr>
              <a:t> з </a:t>
            </a:r>
            <a:r>
              <a:rPr lang="ru-RU" sz="3200" dirty="0" err="1">
                <a:ln>
                  <a:solidFill>
                    <a:srgbClr val="002060"/>
                  </a:solidFill>
                </a:ln>
              </a:rPr>
              <a:t>дохристиянським</a:t>
            </a:r>
            <a:r>
              <a:rPr lang="ru-RU" sz="3200" dirty="0">
                <a:ln>
                  <a:solidFill>
                    <a:srgbClr val="002060"/>
                  </a:solidFill>
                </a:ln>
              </a:rPr>
              <a:t> </a:t>
            </a:r>
            <a:r>
              <a:rPr lang="ru-RU" sz="3200" dirty="0" err="1">
                <a:ln>
                  <a:solidFill>
                    <a:srgbClr val="002060"/>
                  </a:solidFill>
                </a:ln>
              </a:rPr>
              <a:t>народним</a:t>
            </a:r>
            <a:r>
              <a:rPr lang="ru-RU" sz="3200" dirty="0">
                <a:ln>
                  <a:solidFill>
                    <a:srgbClr val="002060"/>
                  </a:solidFill>
                </a:ln>
              </a:rPr>
              <a:t> </a:t>
            </a:r>
            <a:r>
              <a:rPr lang="ru-RU" sz="3200" dirty="0" err="1">
                <a:ln>
                  <a:solidFill>
                    <a:srgbClr val="002060"/>
                  </a:solidFill>
                </a:ln>
              </a:rPr>
              <a:t>звичаєм</a:t>
            </a:r>
            <a:r>
              <a:rPr lang="ru-RU" sz="3200" dirty="0">
                <a:ln>
                  <a:solidFill>
                    <a:srgbClr val="002060"/>
                  </a:solidFill>
                </a:ln>
              </a:rPr>
              <a:t> </a:t>
            </a:r>
            <a:r>
              <a:rPr lang="ru-RU" sz="3200" dirty="0" err="1">
                <a:ln>
                  <a:solidFill>
                    <a:srgbClr val="002060"/>
                  </a:solidFill>
                </a:ln>
              </a:rPr>
              <a:t>зустрічі</a:t>
            </a:r>
            <a:r>
              <a:rPr lang="ru-RU" sz="3200" dirty="0">
                <a:ln>
                  <a:solidFill>
                    <a:srgbClr val="002060"/>
                  </a:solidFill>
                </a:ln>
              </a:rPr>
              <a:t> </a:t>
            </a:r>
            <a:r>
              <a:rPr lang="ru-RU" sz="3200" dirty="0" err="1">
                <a:ln>
                  <a:solidFill>
                    <a:srgbClr val="002060"/>
                  </a:solidFill>
                </a:ln>
              </a:rPr>
              <a:t>весни</a:t>
            </a:r>
            <a:r>
              <a:rPr lang="ru-RU" sz="3200" dirty="0">
                <a:ln>
                  <a:solidFill>
                    <a:srgbClr val="002060"/>
                  </a:solidFill>
                </a:ln>
              </a:rPr>
              <a:t>, </a:t>
            </a:r>
            <a:r>
              <a:rPr lang="ru-RU" sz="3200" dirty="0" err="1">
                <a:ln>
                  <a:solidFill>
                    <a:srgbClr val="002060"/>
                  </a:solidFill>
                </a:ln>
              </a:rPr>
              <a:t>пізніше</a:t>
            </a:r>
            <a:r>
              <a:rPr lang="ru-RU" sz="3200" dirty="0">
                <a:ln>
                  <a:solidFill>
                    <a:srgbClr val="002060"/>
                  </a:solidFill>
                </a:ln>
              </a:rPr>
              <a:t> – з </a:t>
            </a:r>
            <a:r>
              <a:rPr lang="ru-RU" sz="3200" dirty="0" err="1">
                <a:ln>
                  <a:solidFill>
                    <a:srgbClr val="002060"/>
                  </a:solidFill>
                </a:ln>
              </a:rPr>
              <a:t>Великоднем</a:t>
            </a:r>
            <a:r>
              <a:rPr lang="ru-RU" sz="3200" dirty="0">
                <a:ln>
                  <a:solidFill>
                    <a:srgbClr val="002060"/>
                  </a:solidFill>
                </a:ln>
              </a:rPr>
              <a:t>. </a:t>
            </a:r>
            <a:r>
              <a:rPr lang="ru-RU" sz="3200" dirty="0" err="1">
                <a:ln>
                  <a:solidFill>
                    <a:srgbClr val="002060"/>
                  </a:solidFill>
                </a:ln>
              </a:rPr>
              <a:t>Цей</a:t>
            </a:r>
            <a:r>
              <a:rPr lang="ru-RU" sz="3200" dirty="0">
                <a:ln>
                  <a:solidFill>
                    <a:srgbClr val="002060"/>
                  </a:solidFill>
                </a:ln>
              </a:rPr>
              <a:t> вид народного </a:t>
            </a:r>
            <a:r>
              <a:rPr lang="ru-RU" sz="3200" dirty="0" err="1">
                <a:ln>
                  <a:solidFill>
                    <a:srgbClr val="002060"/>
                  </a:solidFill>
                </a:ln>
              </a:rPr>
              <a:t>мистецтва</a:t>
            </a:r>
            <a:r>
              <a:rPr lang="ru-RU" sz="3200" dirty="0">
                <a:ln>
                  <a:solidFill>
                    <a:srgbClr val="002060"/>
                  </a:solidFill>
                </a:ln>
              </a:rPr>
              <a:t> </a:t>
            </a:r>
            <a:r>
              <a:rPr lang="ru-RU" sz="3200" dirty="0" err="1">
                <a:ln>
                  <a:solidFill>
                    <a:srgbClr val="002060"/>
                  </a:solidFill>
                </a:ln>
              </a:rPr>
              <a:t>поширений</a:t>
            </a:r>
            <a:r>
              <a:rPr lang="ru-RU" sz="3200" dirty="0">
                <a:ln>
                  <a:solidFill>
                    <a:srgbClr val="002060"/>
                  </a:solidFill>
                </a:ln>
              </a:rPr>
              <a:t> у </a:t>
            </a:r>
            <a:r>
              <a:rPr lang="ru-RU" sz="3200" dirty="0" err="1">
                <a:ln>
                  <a:solidFill>
                    <a:srgbClr val="002060"/>
                  </a:solidFill>
                </a:ln>
              </a:rPr>
              <a:t>багатьох</a:t>
            </a:r>
            <a:r>
              <a:rPr lang="ru-RU" sz="3200" dirty="0">
                <a:ln>
                  <a:solidFill>
                    <a:srgbClr val="002060"/>
                  </a:solidFill>
                </a:ln>
              </a:rPr>
              <a:t> </a:t>
            </a:r>
            <a:r>
              <a:rPr lang="ru-RU" sz="3200" dirty="0" err="1">
                <a:ln>
                  <a:solidFill>
                    <a:srgbClr val="002060"/>
                  </a:solidFill>
                </a:ln>
              </a:rPr>
              <a:t>слов’янських</a:t>
            </a:r>
            <a:r>
              <a:rPr lang="ru-RU" sz="3200" dirty="0">
                <a:ln>
                  <a:solidFill>
                    <a:srgbClr val="002060"/>
                  </a:solidFill>
                </a:ln>
              </a:rPr>
              <a:t> </a:t>
            </a:r>
            <a:r>
              <a:rPr lang="ru-RU" sz="3200" dirty="0" err="1">
                <a:ln>
                  <a:solidFill>
                    <a:srgbClr val="002060"/>
                  </a:solidFill>
                </a:ln>
              </a:rPr>
              <a:t>народів</a:t>
            </a:r>
            <a:r>
              <a:rPr lang="ru-RU" sz="3200" dirty="0">
                <a:ln>
                  <a:solidFill>
                    <a:srgbClr val="002060"/>
                  </a:solidFill>
                </a:ln>
              </a:rPr>
              <a:t>, </a:t>
            </a:r>
            <a:r>
              <a:rPr lang="ru-RU" sz="3200" dirty="0" err="1">
                <a:ln>
                  <a:solidFill>
                    <a:srgbClr val="002060"/>
                  </a:solidFill>
                </a:ln>
              </a:rPr>
              <a:t>зокрема</a:t>
            </a:r>
            <a:r>
              <a:rPr lang="ru-RU" sz="3200" dirty="0">
                <a:ln>
                  <a:solidFill>
                    <a:srgbClr val="002060"/>
                  </a:solidFill>
                </a:ln>
              </a:rPr>
              <a:t> й </a:t>
            </a:r>
            <a:r>
              <a:rPr lang="ru-RU" sz="3200" dirty="0" err="1">
                <a:ln>
                  <a:solidFill>
                    <a:srgbClr val="002060"/>
                  </a:solidFill>
                </a:ln>
              </a:rPr>
              <a:t>українського</a:t>
            </a:r>
            <a:r>
              <a:rPr lang="ru-RU" sz="3200" dirty="0">
                <a:ln>
                  <a:solidFill>
                    <a:srgbClr val="002060"/>
                  </a:solidFill>
                </a:ln>
              </a:rPr>
              <a:t>.</a:t>
            </a:r>
          </a:p>
        </p:txBody>
      </p:sp>
      <p:pic>
        <p:nvPicPr>
          <p:cNvPr id="2050" name="Picture 2" descr="Долинський БДЮТ">
            <a:extLst>
              <a:ext uri="{FF2B5EF4-FFF2-40B4-BE49-F238E27FC236}">
                <a16:creationId xmlns:a16="http://schemas.microsoft.com/office/drawing/2014/main" xmlns="" id="{7DC2711F-D37F-4604-858F-42B8D3CB0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99692" y="4051360"/>
            <a:ext cx="7315200" cy="265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1554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AF79A5-39A9-41C1-BDA4-C73A348E5A7A}"/>
              </a:ext>
            </a:extLst>
          </p:cNvPr>
          <p:cNvSpPr txBox="1"/>
          <p:nvPr/>
        </p:nvSpPr>
        <p:spPr>
          <a:xfrm>
            <a:off x="1041009" y="351693"/>
            <a:ext cx="97348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dirty="0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	</a:t>
            </a:r>
            <a:r>
              <a:rPr lang="ru-RU" sz="3200" b="1" dirty="0" err="1" smtClean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Писанка</a:t>
            </a:r>
            <a:r>
              <a:rPr lang="ru-RU" sz="3200" b="1" dirty="0" smtClean="0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 </a:t>
            </a:r>
            <a:r>
              <a:rPr lang="ru-RU" sz="3200" b="1" dirty="0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— символ </a:t>
            </a:r>
            <a:r>
              <a:rPr lang="ru-RU" sz="3200" b="1" dirty="0" err="1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Сонця</a:t>
            </a:r>
            <a:r>
              <a:rPr lang="ru-RU" sz="3200" b="1" dirty="0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; </a:t>
            </a:r>
            <a:r>
              <a:rPr lang="ru-RU" sz="3200" b="1" dirty="0" err="1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життя</a:t>
            </a:r>
            <a:r>
              <a:rPr lang="ru-RU" sz="3200" b="1" dirty="0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, </a:t>
            </a:r>
            <a:r>
              <a:rPr lang="ru-RU" sz="3200" b="1" dirty="0" err="1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його</a:t>
            </a:r>
            <a:r>
              <a:rPr lang="ru-RU" sz="3200" b="1" dirty="0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 </a:t>
            </a:r>
            <a:r>
              <a:rPr lang="ru-RU" sz="3200" b="1" dirty="0" err="1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безсмертя</a:t>
            </a:r>
            <a:r>
              <a:rPr lang="ru-RU" sz="3200" b="1" dirty="0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; </a:t>
            </a:r>
            <a:r>
              <a:rPr lang="ru-RU" sz="3200" b="1" dirty="0" err="1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любові</a:t>
            </a:r>
            <a:r>
              <a:rPr lang="ru-RU" sz="3200" b="1" dirty="0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 і </a:t>
            </a:r>
            <a:r>
              <a:rPr lang="ru-RU" sz="3200" b="1" dirty="0" err="1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краси</a:t>
            </a:r>
            <a:r>
              <a:rPr lang="ru-RU" sz="3200" b="1" dirty="0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; </a:t>
            </a:r>
            <a:r>
              <a:rPr lang="ru-RU" sz="3200" b="1" dirty="0" err="1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весняного</a:t>
            </a:r>
            <a:r>
              <a:rPr lang="ru-RU" sz="3200" b="1" dirty="0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 </a:t>
            </a:r>
            <a:r>
              <a:rPr lang="ru-RU" sz="3200" b="1" dirty="0" err="1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відродження</a:t>
            </a:r>
            <a:r>
              <a:rPr lang="ru-RU" sz="3200" b="1" dirty="0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; добра, </a:t>
            </a:r>
            <a:r>
              <a:rPr lang="ru-RU" sz="3200" b="1" dirty="0" err="1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щастя</a:t>
            </a:r>
            <a:r>
              <a:rPr lang="ru-RU" sz="3200" b="1" dirty="0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, </a:t>
            </a:r>
            <a:r>
              <a:rPr lang="ru-RU" sz="3200" b="1" dirty="0" err="1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радості</a:t>
            </a:r>
            <a:r>
              <a:rPr lang="ru-RU" sz="3200" b="1" dirty="0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. </a:t>
            </a:r>
            <a:endParaRPr lang="ru-RU" sz="3200" b="1" dirty="0" smtClean="0">
              <a:ln>
                <a:solidFill>
                  <a:srgbClr val="002060"/>
                </a:solidFill>
              </a:ln>
              <a:solidFill>
                <a:srgbClr val="333333"/>
              </a:solidFill>
            </a:endParaRPr>
          </a:p>
          <a:p>
            <a:pPr algn="just"/>
            <a:r>
              <a:rPr lang="ru-RU" sz="3200" b="1" dirty="0" smtClean="0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	</a:t>
            </a:r>
            <a:r>
              <a:rPr lang="ru-RU" sz="3200" b="1" dirty="0" err="1" smtClean="0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Кожен</a:t>
            </a:r>
            <a:r>
              <a:rPr lang="ru-RU" sz="3200" b="1" dirty="0" smtClean="0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 </a:t>
            </a:r>
            <a:r>
              <a:rPr lang="ru-RU" sz="3200" b="1" dirty="0" err="1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орнаментальний</a:t>
            </a:r>
            <a:r>
              <a:rPr lang="ru-RU" sz="3200" b="1" dirty="0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 мотив </a:t>
            </a:r>
            <a:r>
              <a:rPr lang="ru-RU" sz="3200" b="1" dirty="0" err="1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має</a:t>
            </a:r>
            <a:r>
              <a:rPr lang="ru-RU" sz="3200" b="1" dirty="0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 </a:t>
            </a:r>
            <a:r>
              <a:rPr lang="ru-RU" sz="3200" b="1" dirty="0" err="1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певне</a:t>
            </a:r>
            <a:r>
              <a:rPr lang="ru-RU" sz="3200" b="1" dirty="0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 </a:t>
            </a:r>
            <a:r>
              <a:rPr lang="ru-RU" sz="3200" b="1" dirty="0" err="1" smtClean="0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значення</a:t>
            </a:r>
            <a:r>
              <a:rPr lang="ru-RU" sz="3200" b="1" dirty="0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. З них на </a:t>
            </a:r>
            <a:r>
              <a:rPr lang="ru-RU" sz="3200" b="1" dirty="0" err="1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писанці</a:t>
            </a:r>
            <a:r>
              <a:rPr lang="ru-RU" sz="3200" b="1" dirty="0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 </a:t>
            </a:r>
            <a:r>
              <a:rPr lang="ru-RU" sz="3200" b="1" dirty="0" err="1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складається</a:t>
            </a:r>
            <a:r>
              <a:rPr lang="ru-RU" sz="3200" b="1" dirty="0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 </a:t>
            </a:r>
            <a:r>
              <a:rPr lang="ru-RU" sz="3200" b="1" dirty="0" err="1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мальована</a:t>
            </a:r>
            <a:r>
              <a:rPr lang="ru-RU" sz="3200" b="1" dirty="0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 молитва про </a:t>
            </a:r>
            <a:r>
              <a:rPr lang="ru-RU" sz="3200" b="1" dirty="0" err="1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злагоду</a:t>
            </a:r>
            <a:r>
              <a:rPr lang="ru-RU" sz="3200" b="1" dirty="0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 і мир </a:t>
            </a:r>
            <a:r>
              <a:rPr lang="ru-RU" sz="3200" b="1" dirty="0" err="1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поміж</a:t>
            </a:r>
            <a:r>
              <a:rPr lang="ru-RU" sz="3200" b="1" dirty="0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 людьми. У </a:t>
            </a:r>
            <a:r>
              <a:rPr lang="ru-RU" sz="3200" b="1" dirty="0" err="1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християнській</a:t>
            </a:r>
            <a:r>
              <a:rPr lang="ru-RU" sz="3200" b="1" dirty="0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 </a:t>
            </a:r>
            <a:r>
              <a:rPr lang="ru-RU" sz="3200" b="1" dirty="0" err="1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культурі</a:t>
            </a:r>
            <a:r>
              <a:rPr lang="ru-RU" sz="3200" b="1" dirty="0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 </a:t>
            </a:r>
            <a:r>
              <a:rPr lang="ru-RU" sz="3200" b="1" dirty="0" err="1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українців</a:t>
            </a:r>
            <a:r>
              <a:rPr lang="ru-RU" sz="3200" b="1" dirty="0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 писанка стала символом </a:t>
            </a:r>
            <a:r>
              <a:rPr lang="ru-RU" sz="3200" b="1" dirty="0" err="1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воскресіння</a:t>
            </a:r>
            <a:r>
              <a:rPr lang="ru-RU" sz="3200" b="1" dirty="0">
                <a:ln>
                  <a:solidFill>
                    <a:srgbClr val="002060"/>
                  </a:solidFill>
                </a:ln>
                <a:solidFill>
                  <a:srgbClr val="333333"/>
                </a:solidFill>
              </a:rPr>
              <a:t>.</a:t>
            </a:r>
            <a:endParaRPr lang="ru-RU" sz="3200" b="1" dirty="0">
              <a:ln>
                <a:solidFill>
                  <a:srgbClr val="002060"/>
                </a:solidFill>
              </a:ln>
            </a:endParaRPr>
          </a:p>
        </p:txBody>
      </p:sp>
      <p:pic>
        <p:nvPicPr>
          <p:cNvPr id="3076" name="Picture 4" descr="рецепт к празднику - Самое интересное в блогах">
            <a:extLst>
              <a:ext uri="{FF2B5EF4-FFF2-40B4-BE49-F238E27FC236}">
                <a16:creationId xmlns:a16="http://schemas.microsoft.com/office/drawing/2014/main" xmlns="" id="{7EC1725F-617D-4280-B65C-13E90BB4A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20025" y="3629698"/>
            <a:ext cx="4751949" cy="380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0676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F5179AF4-1956-46D6-9FE5-CC053DC00712}"/>
              </a:ext>
            </a:extLst>
          </p:cNvPr>
          <p:cNvSpPr/>
          <p:nvPr/>
        </p:nvSpPr>
        <p:spPr>
          <a:xfrm>
            <a:off x="120486" y="0"/>
            <a:ext cx="1195102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В </a:t>
            </a:r>
            <a:r>
              <a:rPr lang="ru-RU" sz="5400" b="1" dirty="0" err="1">
                <a:ln w="9525">
                  <a:solidFill>
                    <a:srgbClr val="00206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залежності</a:t>
            </a:r>
            <a:r>
              <a:rPr lang="ru-RU" sz="54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ru-RU" sz="5400" b="1" dirty="0" err="1">
                <a:ln w="9525">
                  <a:solidFill>
                    <a:srgbClr val="00206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від</a:t>
            </a:r>
            <a:r>
              <a:rPr lang="ru-RU" sz="54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способу </a:t>
            </a:r>
            <a:r>
              <a:rPr lang="ru-RU" sz="5400" b="1" dirty="0" err="1">
                <a:ln w="9525">
                  <a:solidFill>
                    <a:srgbClr val="00206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виготовлення</a:t>
            </a:r>
            <a:endParaRPr lang="ru-RU" sz="5400" b="1" dirty="0">
              <a:ln w="9525">
                <a:solidFill>
                  <a:srgbClr val="002060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ru-RU" sz="54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писанки </a:t>
            </a:r>
            <a:r>
              <a:rPr lang="ru-RU" sz="5400" b="1" dirty="0" err="1">
                <a:ln w="9525">
                  <a:solidFill>
                    <a:srgbClr val="00206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бувають</a:t>
            </a:r>
            <a:r>
              <a:rPr lang="ru-RU" sz="54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</a:t>
            </a:r>
            <a:endParaRPr lang="ru-RU" sz="5400" b="1" cap="none" spc="0" dirty="0">
              <a:ln w="9525">
                <a:solidFill>
                  <a:srgbClr val="002060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037358-CBD9-4207-B3FC-6778870CD740}"/>
              </a:ext>
            </a:extLst>
          </p:cNvPr>
          <p:cNvSpPr txBox="1"/>
          <p:nvPr/>
        </p:nvSpPr>
        <p:spPr>
          <a:xfrm>
            <a:off x="1055076" y="1983545"/>
            <a:ext cx="1028348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/>
              <a:t> </a:t>
            </a:r>
            <a:r>
              <a:rPr lang="ru-RU" sz="2000" b="1" dirty="0" err="1"/>
              <a:t>крашанка</a:t>
            </a:r>
            <a:r>
              <a:rPr lang="ru-RU" sz="2000" b="1" dirty="0"/>
              <a:t> – яйце </a:t>
            </a:r>
            <a:r>
              <a:rPr lang="ru-RU" sz="2000" b="1" dirty="0" err="1"/>
              <a:t>зафарбоване</a:t>
            </a:r>
            <a:r>
              <a:rPr lang="ru-RU" sz="2000" b="1" dirty="0"/>
              <a:t> в один </a:t>
            </a:r>
            <a:r>
              <a:rPr lang="ru-RU" sz="2000" b="1" dirty="0" err="1"/>
              <a:t>колір</a:t>
            </a:r>
            <a:r>
              <a:rPr lang="ru-RU" sz="2000" b="1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/>
              <a:t>дряпанка</a:t>
            </a:r>
            <a:r>
              <a:rPr lang="ru-RU" sz="2000" b="1" dirty="0"/>
              <a:t> (</a:t>
            </a:r>
            <a:r>
              <a:rPr lang="ru-RU" sz="2000" b="1" dirty="0" err="1"/>
              <a:t>шкрябанка</a:t>
            </a:r>
            <a:r>
              <a:rPr lang="ru-RU" sz="2000" b="1" dirty="0"/>
              <a:t>, </a:t>
            </a:r>
            <a:r>
              <a:rPr lang="ru-RU" sz="2000" b="1" dirty="0" err="1"/>
              <a:t>різьбянка</a:t>
            </a:r>
            <a:r>
              <a:rPr lang="ru-RU" sz="2000" b="1" dirty="0"/>
              <a:t>) – </a:t>
            </a:r>
            <a:r>
              <a:rPr lang="ru-RU" sz="2000" b="1" dirty="0" err="1"/>
              <a:t>це</a:t>
            </a:r>
            <a:r>
              <a:rPr lang="ru-RU" sz="2000" b="1" dirty="0"/>
              <a:t> яйце з темною </a:t>
            </a:r>
            <a:r>
              <a:rPr lang="ru-RU" sz="2000" b="1" dirty="0" err="1"/>
              <a:t>шкаралупою</a:t>
            </a:r>
            <a:r>
              <a:rPr lang="ru-RU" sz="2000" b="1" dirty="0"/>
              <a:t>, на </a:t>
            </a:r>
            <a:r>
              <a:rPr lang="ru-RU" sz="2000" b="1" dirty="0" err="1"/>
              <a:t>поверхні</a:t>
            </a:r>
            <a:r>
              <a:rPr lang="ru-RU" sz="2000" b="1" dirty="0"/>
              <a:t> </a:t>
            </a:r>
            <a:r>
              <a:rPr lang="ru-RU" sz="2000" b="1" dirty="0" err="1"/>
              <a:t>якого</a:t>
            </a:r>
            <a:r>
              <a:rPr lang="ru-RU" sz="2000" b="1" dirty="0"/>
              <a:t> орнамент наноситься </a:t>
            </a:r>
            <a:r>
              <a:rPr lang="ru-RU" sz="2000" b="1" dirty="0" err="1"/>
              <a:t>гострим</a:t>
            </a:r>
            <a:r>
              <a:rPr lang="ru-RU" sz="2000" b="1" dirty="0"/>
              <a:t> предметом, </a:t>
            </a:r>
            <a:r>
              <a:rPr lang="ru-RU" sz="2000" b="1" dirty="0" err="1"/>
              <a:t>продряпують</a:t>
            </a:r>
            <a:r>
              <a:rPr lang="ru-RU" sz="2000" b="1" dirty="0"/>
              <a:t> </a:t>
            </a:r>
            <a:r>
              <a:rPr lang="ru-RU" sz="2000" b="1" dirty="0" err="1"/>
              <a:t>малюнок</a:t>
            </a:r>
            <a:r>
              <a:rPr lang="ru-RU" sz="2000" b="1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/>
              <a:t>крапанка</a:t>
            </a:r>
            <a:r>
              <a:rPr lang="ru-RU" sz="2000" b="1" dirty="0"/>
              <a:t> – писанка з </a:t>
            </a:r>
            <a:r>
              <a:rPr lang="ru-RU" sz="2000" b="1" dirty="0" err="1"/>
              <a:t>крапками</a:t>
            </a:r>
            <a:r>
              <a:rPr lang="ru-RU" sz="2000" b="1" dirty="0"/>
              <a:t> одного </a:t>
            </a:r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кількох</a:t>
            </a:r>
            <a:r>
              <a:rPr lang="ru-RU" sz="2000" b="1" dirty="0"/>
              <a:t> </a:t>
            </a:r>
            <a:r>
              <a:rPr lang="ru-RU" sz="2000" b="1" dirty="0" err="1"/>
              <a:t>кольорів</a:t>
            </a:r>
            <a:r>
              <a:rPr lang="ru-RU" sz="2000" b="1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/>
              <a:t>мальованка</a:t>
            </a:r>
            <a:r>
              <a:rPr lang="ru-RU" sz="2000" b="1" dirty="0"/>
              <a:t> – яйце </a:t>
            </a:r>
            <a:r>
              <a:rPr lang="ru-RU" sz="2000" b="1" dirty="0" err="1"/>
              <a:t>розмальоване</a:t>
            </a:r>
            <a:r>
              <a:rPr lang="ru-RU" sz="2000" b="1" dirty="0"/>
              <a:t> </a:t>
            </a:r>
            <a:r>
              <a:rPr lang="ru-RU" sz="2000" b="1" dirty="0" err="1"/>
              <a:t>фарбами</a:t>
            </a:r>
            <a:r>
              <a:rPr lang="ru-RU" sz="2000" b="1" dirty="0"/>
              <a:t> за </a:t>
            </a:r>
            <a:r>
              <a:rPr lang="ru-RU" sz="2000" b="1" dirty="0" err="1"/>
              <a:t>допомогою</a:t>
            </a:r>
            <a:r>
              <a:rPr lang="ru-RU" sz="2000" b="1" dirty="0"/>
              <a:t> </a:t>
            </a:r>
            <a:r>
              <a:rPr lang="ru-RU" sz="2000" b="1" dirty="0" err="1"/>
              <a:t>пензля</a:t>
            </a:r>
            <a:r>
              <a:rPr lang="ru-RU" sz="2000" b="1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/>
              <a:t>восківка</a:t>
            </a:r>
            <a:r>
              <a:rPr lang="ru-RU" sz="2000" b="1" dirty="0"/>
              <a:t> – </a:t>
            </a:r>
            <a:r>
              <a:rPr lang="ru-RU" sz="2000" b="1" dirty="0" err="1"/>
              <a:t>бісерка</a:t>
            </a:r>
            <a:r>
              <a:rPr lang="ru-RU" sz="2000" b="1" dirty="0"/>
              <a:t> – яйце </a:t>
            </a:r>
            <a:r>
              <a:rPr lang="ru-RU" sz="2000" b="1" dirty="0" err="1"/>
              <a:t>покрите</a:t>
            </a:r>
            <a:r>
              <a:rPr lang="ru-RU" sz="2000" b="1" dirty="0"/>
              <a:t> тонким шаром воску, </a:t>
            </a:r>
            <a:endParaRPr lang="ru-RU" sz="2000" b="1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smtClean="0"/>
              <a:t>в </a:t>
            </a:r>
            <a:r>
              <a:rPr lang="ru-RU" sz="2000" b="1" dirty="0" err="1"/>
              <a:t>який</a:t>
            </a:r>
            <a:r>
              <a:rPr lang="ru-RU" sz="2000" b="1" dirty="0"/>
              <a:t> </a:t>
            </a:r>
            <a:r>
              <a:rPr lang="ru-RU" sz="2000" b="1" dirty="0" err="1"/>
              <a:t>втискається</a:t>
            </a:r>
            <a:r>
              <a:rPr lang="ru-RU" sz="2000" b="1" dirty="0"/>
              <a:t> </a:t>
            </a:r>
            <a:r>
              <a:rPr lang="ru-RU" sz="2000" b="1" dirty="0" err="1"/>
              <a:t>бісер</a:t>
            </a:r>
            <a:r>
              <a:rPr lang="ru-RU" sz="2000" b="1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/>
              <a:t>писанка – яйце </a:t>
            </a:r>
            <a:r>
              <a:rPr lang="ru-RU" sz="2000" b="1" dirty="0" err="1"/>
              <a:t>розписане</a:t>
            </a:r>
            <a:r>
              <a:rPr lang="ru-RU" sz="2000" b="1" dirty="0"/>
              <a:t> за </a:t>
            </a:r>
            <a:r>
              <a:rPr lang="ru-RU" sz="2000" b="1" dirty="0" err="1"/>
              <a:t>допомогою</a:t>
            </a:r>
            <a:r>
              <a:rPr lang="ru-RU" sz="2000" b="1" dirty="0"/>
              <a:t> писачка та воску.</a:t>
            </a:r>
          </a:p>
          <a:p>
            <a:endParaRPr lang="ru-RU" dirty="0"/>
          </a:p>
          <a:p>
            <a:r>
              <a:rPr lang="ru-RU" dirty="0"/>
              <a:t> </a:t>
            </a:r>
          </a:p>
        </p:txBody>
      </p:sp>
      <p:pic>
        <p:nvPicPr>
          <p:cNvPr id="5" name="Picture 6" descr="Поздравления с Пасхой на немецком языке с переводом">
            <a:extLst>
              <a:ext uri="{FF2B5EF4-FFF2-40B4-BE49-F238E27FC236}">
                <a16:creationId xmlns:a16="http://schemas.microsoft.com/office/drawing/2014/main" xmlns="" id="{93B75C57-2035-460B-BEA3-5B8D0F133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7688564" y="3319975"/>
            <a:ext cx="3872733" cy="271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821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B645531F-17A3-433D-A80B-3C0400B59F1C}"/>
              </a:ext>
            </a:extLst>
          </p:cNvPr>
          <p:cNvSpPr/>
          <p:nvPr/>
        </p:nvSpPr>
        <p:spPr>
          <a:xfrm>
            <a:off x="2169668" y="0"/>
            <a:ext cx="785266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b="1" cap="none" spc="0" dirty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СИМВОЛІКА КОЛЬОРІВ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1BA2C9-1B95-4E4A-9D5A-2A0946FB71C2}"/>
              </a:ext>
            </a:extLst>
          </p:cNvPr>
          <p:cNvSpPr txBox="1"/>
          <p:nvPr/>
        </p:nvSpPr>
        <p:spPr>
          <a:xfrm>
            <a:off x="407963" y="1153551"/>
            <a:ext cx="1142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/>
              <a:t>	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07963" y="1083212"/>
            <a:ext cx="114511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 smtClean="0">
                <a:solidFill>
                  <a:srgbClr val="333333"/>
                </a:solidFill>
              </a:rPr>
              <a:t>Жовтий</a:t>
            </a:r>
            <a:r>
              <a:rPr lang="ru-RU" b="1" dirty="0" smtClean="0">
                <a:solidFill>
                  <a:srgbClr val="333333"/>
                </a:solidFill>
              </a:rPr>
              <a:t>, </a:t>
            </a:r>
            <a:r>
              <a:rPr lang="ru-RU" b="1" dirty="0" err="1" smtClean="0">
                <a:solidFill>
                  <a:srgbClr val="333333"/>
                </a:solidFill>
              </a:rPr>
              <a:t>золотистий</a:t>
            </a:r>
            <a:r>
              <a:rPr lang="ru-RU" b="1" dirty="0" smtClean="0">
                <a:solidFill>
                  <a:srgbClr val="333333"/>
                </a:solidFill>
              </a:rPr>
              <a:t>, </a:t>
            </a:r>
            <a:r>
              <a:rPr lang="ru-RU" b="1" dirty="0" err="1" smtClean="0">
                <a:solidFill>
                  <a:srgbClr val="333333"/>
                </a:solidFill>
              </a:rPr>
              <a:t>оранжевий</a:t>
            </a:r>
            <a:r>
              <a:rPr lang="ru-RU" b="1" dirty="0" smtClean="0">
                <a:solidFill>
                  <a:srgbClr val="333333"/>
                </a:solidFill>
              </a:rPr>
              <a:t> </a:t>
            </a:r>
            <a:r>
              <a:rPr lang="ru-RU" b="1" dirty="0" err="1" smtClean="0">
                <a:solidFill>
                  <a:srgbClr val="333333"/>
                </a:solidFill>
              </a:rPr>
              <a:t>кольори</a:t>
            </a:r>
            <a:r>
              <a:rPr lang="ru-RU" b="1" dirty="0" smtClean="0">
                <a:solidFill>
                  <a:srgbClr val="333333"/>
                </a:solidFill>
              </a:rPr>
              <a:t> </a:t>
            </a:r>
            <a:r>
              <a:rPr lang="ru-RU" b="1" dirty="0" err="1" smtClean="0">
                <a:solidFill>
                  <a:srgbClr val="333333"/>
                </a:solidFill>
              </a:rPr>
              <a:t>писанки</a:t>
            </a:r>
            <a:r>
              <a:rPr lang="ru-RU" dirty="0" smtClean="0">
                <a:solidFill>
                  <a:srgbClr val="333333"/>
                </a:solidFill>
              </a:rPr>
              <a:t>  </a:t>
            </a:r>
            <a:r>
              <a:rPr lang="ru-RU" dirty="0" err="1" smtClean="0">
                <a:solidFill>
                  <a:srgbClr val="333333"/>
                </a:solidFill>
              </a:rPr>
              <a:t>означають</a:t>
            </a:r>
            <a:r>
              <a:rPr lang="ru-RU" dirty="0" smtClean="0">
                <a:solidFill>
                  <a:srgbClr val="333333"/>
                </a:solidFill>
              </a:rPr>
              <a:t> тепло, </a:t>
            </a:r>
            <a:r>
              <a:rPr lang="ru-RU" dirty="0" err="1" smtClean="0">
                <a:solidFill>
                  <a:srgbClr val="333333"/>
                </a:solidFill>
              </a:rPr>
              <a:t>надію</a:t>
            </a:r>
            <a:r>
              <a:rPr lang="ru-RU" dirty="0" smtClean="0">
                <a:solidFill>
                  <a:srgbClr val="333333"/>
                </a:solidFill>
              </a:rPr>
              <a:t>, </a:t>
            </a:r>
            <a:r>
              <a:rPr lang="ru-RU" dirty="0" err="1" smtClean="0">
                <a:solidFill>
                  <a:srgbClr val="333333"/>
                </a:solidFill>
              </a:rPr>
              <a:t>небесні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світила</a:t>
            </a:r>
            <a:r>
              <a:rPr lang="ru-RU" dirty="0" smtClean="0">
                <a:solidFill>
                  <a:srgbClr val="333333"/>
                </a:solidFill>
              </a:rPr>
              <a:t>, </a:t>
            </a:r>
            <a:r>
              <a:rPr lang="ru-RU" dirty="0" err="1" smtClean="0">
                <a:solidFill>
                  <a:srgbClr val="333333"/>
                </a:solidFill>
              </a:rPr>
              <a:t>врожай</a:t>
            </a:r>
            <a:r>
              <a:rPr lang="ru-RU" dirty="0" smtClean="0">
                <a:solidFill>
                  <a:srgbClr val="333333"/>
                </a:solidFill>
              </a:rPr>
              <a:t> в </a:t>
            </a:r>
            <a:r>
              <a:rPr lang="ru-RU" dirty="0" err="1" smtClean="0">
                <a:solidFill>
                  <a:srgbClr val="333333"/>
                </a:solidFill>
              </a:rPr>
              <a:t>господарстві</a:t>
            </a:r>
            <a:r>
              <a:rPr lang="ru-RU" dirty="0" smtClean="0">
                <a:solidFill>
                  <a:srgbClr val="333333"/>
                </a:solidFill>
              </a:rPr>
              <a:t>.</a:t>
            </a:r>
          </a:p>
          <a:p>
            <a:pPr algn="just"/>
            <a:r>
              <a:rPr lang="ru-RU" b="1" dirty="0" err="1" smtClean="0">
                <a:solidFill>
                  <a:srgbClr val="333333"/>
                </a:solidFill>
              </a:rPr>
              <a:t>Червоний</a:t>
            </a:r>
            <a:r>
              <a:rPr lang="ru-RU" b="1" dirty="0" smtClean="0">
                <a:solidFill>
                  <a:srgbClr val="333333"/>
                </a:solidFill>
              </a:rPr>
              <a:t> </a:t>
            </a:r>
            <a:r>
              <a:rPr lang="ru-RU" b="1" dirty="0" err="1" smtClean="0">
                <a:solidFill>
                  <a:srgbClr val="333333"/>
                </a:solidFill>
              </a:rPr>
              <a:t>колір</a:t>
            </a:r>
            <a:r>
              <a:rPr lang="ru-RU" b="1" dirty="0" smtClean="0">
                <a:solidFill>
                  <a:srgbClr val="333333"/>
                </a:solidFill>
              </a:rPr>
              <a:t> на </a:t>
            </a:r>
            <a:r>
              <a:rPr lang="ru-RU" b="1" dirty="0" err="1" smtClean="0">
                <a:solidFill>
                  <a:srgbClr val="333333"/>
                </a:solidFill>
              </a:rPr>
              <a:t>писанках</a:t>
            </a:r>
            <a:r>
              <a:rPr lang="ru-RU" dirty="0" smtClean="0">
                <a:solidFill>
                  <a:srgbClr val="333333"/>
                </a:solidFill>
              </a:rPr>
              <a:t> </a:t>
            </a:r>
            <a:r>
              <a:rPr lang="ru-RU" dirty="0" err="1" smtClean="0">
                <a:solidFill>
                  <a:srgbClr val="333333"/>
                </a:solidFill>
              </a:rPr>
              <a:t>мабуть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є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найбагатозначнішим</a:t>
            </a:r>
            <a:r>
              <a:rPr lang="ru-RU" dirty="0" smtClean="0">
                <a:solidFill>
                  <a:srgbClr val="333333"/>
                </a:solidFill>
              </a:rPr>
              <a:t>. </a:t>
            </a:r>
            <a:r>
              <a:rPr lang="ru-RU" dirty="0" err="1" smtClean="0">
                <a:solidFill>
                  <a:srgbClr val="333333"/>
                </a:solidFill>
              </a:rPr>
              <a:t>Недаремно</a:t>
            </a:r>
            <a:r>
              <a:rPr lang="ru-RU" dirty="0" smtClean="0">
                <a:solidFill>
                  <a:srgbClr val="333333"/>
                </a:solidFill>
              </a:rPr>
              <a:t> в </a:t>
            </a:r>
            <a:r>
              <a:rPr lang="ru-RU" dirty="0" err="1" smtClean="0">
                <a:solidFill>
                  <a:srgbClr val="333333"/>
                </a:solidFill>
              </a:rPr>
              <a:t>народній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мові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він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зблизився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з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поняттям</a:t>
            </a:r>
            <a:r>
              <a:rPr lang="ru-RU" dirty="0" smtClean="0">
                <a:solidFill>
                  <a:srgbClr val="333333"/>
                </a:solidFill>
              </a:rPr>
              <a:t> красивого, слова "</a:t>
            </a:r>
            <a:r>
              <a:rPr lang="ru-RU" dirty="0" err="1" smtClean="0">
                <a:solidFill>
                  <a:srgbClr val="333333"/>
                </a:solidFill>
              </a:rPr>
              <a:t>красний</a:t>
            </a:r>
            <a:r>
              <a:rPr lang="ru-RU" dirty="0" smtClean="0">
                <a:solidFill>
                  <a:srgbClr val="333333"/>
                </a:solidFill>
              </a:rPr>
              <a:t>" - "</a:t>
            </a:r>
            <a:r>
              <a:rPr lang="ru-RU" dirty="0" err="1" smtClean="0">
                <a:solidFill>
                  <a:srgbClr val="333333"/>
                </a:solidFill>
              </a:rPr>
              <a:t>гарний</a:t>
            </a:r>
            <a:r>
              <a:rPr lang="ru-RU" dirty="0" smtClean="0">
                <a:solidFill>
                  <a:srgbClr val="333333"/>
                </a:solidFill>
              </a:rPr>
              <a:t>" стали </a:t>
            </a:r>
            <a:r>
              <a:rPr lang="ru-RU" dirty="0" err="1" smtClean="0">
                <a:solidFill>
                  <a:srgbClr val="333333"/>
                </a:solidFill>
              </a:rPr>
              <a:t>взаємовідповідними</a:t>
            </a:r>
            <a:r>
              <a:rPr lang="ru-RU" dirty="0" smtClean="0">
                <a:solidFill>
                  <a:srgbClr val="333333"/>
                </a:solidFill>
              </a:rPr>
              <a:t>. </a:t>
            </a:r>
            <a:r>
              <a:rPr lang="ru-RU" dirty="0" err="1" smtClean="0">
                <a:solidFill>
                  <a:srgbClr val="333333"/>
                </a:solidFill>
              </a:rPr>
              <a:t>Червона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барва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символізує</a:t>
            </a:r>
            <a:r>
              <a:rPr lang="ru-RU" dirty="0" smtClean="0">
                <a:solidFill>
                  <a:srgbClr val="333333"/>
                </a:solidFill>
              </a:rPr>
              <a:t> добро, </a:t>
            </a:r>
            <a:r>
              <a:rPr lang="ru-RU" dirty="0" err="1" smtClean="0">
                <a:solidFill>
                  <a:srgbClr val="333333"/>
                </a:solidFill>
              </a:rPr>
              <a:t>радість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життя</a:t>
            </a:r>
            <a:r>
              <a:rPr lang="ru-RU" dirty="0" smtClean="0">
                <a:solidFill>
                  <a:srgbClr val="333333"/>
                </a:solidFill>
              </a:rPr>
              <a:t>, для </a:t>
            </a:r>
            <a:r>
              <a:rPr lang="ru-RU" dirty="0" err="1" smtClean="0">
                <a:solidFill>
                  <a:srgbClr val="333333"/>
                </a:solidFill>
              </a:rPr>
              <a:t>молодих</a:t>
            </a:r>
            <a:r>
              <a:rPr lang="ru-RU" dirty="0" smtClean="0">
                <a:solidFill>
                  <a:srgbClr val="333333"/>
                </a:solidFill>
              </a:rPr>
              <a:t> - </a:t>
            </a:r>
            <a:r>
              <a:rPr lang="ru-RU" dirty="0" err="1" smtClean="0">
                <a:solidFill>
                  <a:srgbClr val="333333"/>
                </a:solidFill>
              </a:rPr>
              <a:t>надію</a:t>
            </a:r>
            <a:r>
              <a:rPr lang="ru-RU" dirty="0" smtClean="0">
                <a:solidFill>
                  <a:srgbClr val="333333"/>
                </a:solidFill>
              </a:rPr>
              <a:t> на </a:t>
            </a:r>
            <a:r>
              <a:rPr lang="ru-RU" dirty="0" err="1" smtClean="0">
                <a:solidFill>
                  <a:srgbClr val="333333"/>
                </a:solidFill>
              </a:rPr>
              <a:t>щасливий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шлюб</a:t>
            </a:r>
            <a:r>
              <a:rPr lang="ru-RU" dirty="0" smtClean="0">
                <a:solidFill>
                  <a:srgbClr val="333333"/>
                </a:solidFill>
              </a:rPr>
              <a:t>. </a:t>
            </a:r>
            <a:r>
              <a:rPr lang="ru-RU" dirty="0" err="1" smtClean="0">
                <a:solidFill>
                  <a:srgbClr val="333333"/>
                </a:solidFill>
              </a:rPr>
              <a:t>Саме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червоне</a:t>
            </a:r>
            <a:r>
              <a:rPr lang="ru-RU" dirty="0" smtClean="0">
                <a:solidFill>
                  <a:srgbClr val="333333"/>
                </a:solidFill>
              </a:rPr>
              <a:t> яйце </a:t>
            </a:r>
            <a:r>
              <a:rPr lang="ru-RU" dirty="0" err="1" smtClean="0">
                <a:solidFill>
                  <a:srgbClr val="333333"/>
                </a:solidFill>
              </a:rPr>
              <a:t>є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головним</a:t>
            </a:r>
            <a:r>
              <a:rPr lang="ru-RU" dirty="0" smtClean="0">
                <a:solidFill>
                  <a:srgbClr val="333333"/>
                </a:solidFill>
              </a:rPr>
              <a:t> символом </a:t>
            </a:r>
            <a:r>
              <a:rPr lang="ru-RU" dirty="0" err="1" smtClean="0">
                <a:solidFill>
                  <a:srgbClr val="333333"/>
                </a:solidFill>
              </a:rPr>
              <a:t>Воскресіння</a:t>
            </a:r>
            <a:r>
              <a:rPr lang="ru-RU" dirty="0" smtClean="0">
                <a:solidFill>
                  <a:srgbClr val="333333"/>
                </a:solidFill>
              </a:rPr>
              <a:t>, </a:t>
            </a:r>
            <a:r>
              <a:rPr lang="ru-RU" dirty="0" err="1" smtClean="0">
                <a:solidFill>
                  <a:srgbClr val="333333"/>
                </a:solidFill>
              </a:rPr>
              <a:t>жертовності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і</a:t>
            </a:r>
            <a:r>
              <a:rPr lang="ru-RU" dirty="0" smtClean="0">
                <a:solidFill>
                  <a:srgbClr val="333333"/>
                </a:solidFill>
              </a:rPr>
              <a:t> небесного </a:t>
            </a:r>
            <a:r>
              <a:rPr lang="ru-RU" dirty="0" err="1" smtClean="0">
                <a:solidFill>
                  <a:srgbClr val="333333"/>
                </a:solidFill>
              </a:rPr>
              <a:t>вогню</a:t>
            </a:r>
            <a:r>
              <a:rPr lang="ru-RU" dirty="0" smtClean="0">
                <a:solidFill>
                  <a:srgbClr val="333333"/>
                </a:solidFill>
              </a:rPr>
              <a:t>.</a:t>
            </a:r>
          </a:p>
          <a:p>
            <a:pPr algn="just"/>
            <a:r>
              <a:rPr lang="ru-RU" b="1" dirty="0" err="1" smtClean="0">
                <a:solidFill>
                  <a:srgbClr val="333333"/>
                </a:solidFill>
              </a:rPr>
              <a:t>Зелений</a:t>
            </a:r>
            <a:r>
              <a:rPr lang="ru-RU" b="1" dirty="0" smtClean="0">
                <a:solidFill>
                  <a:srgbClr val="333333"/>
                </a:solidFill>
              </a:rPr>
              <a:t> </a:t>
            </a:r>
            <a:r>
              <a:rPr lang="ru-RU" b="1" dirty="0" err="1" smtClean="0">
                <a:solidFill>
                  <a:srgbClr val="333333"/>
                </a:solidFill>
              </a:rPr>
              <a:t>колір</a:t>
            </a:r>
            <a:r>
              <a:rPr lang="ru-RU" dirty="0" smtClean="0">
                <a:solidFill>
                  <a:srgbClr val="333333"/>
                </a:solidFill>
              </a:rPr>
              <a:t> </a:t>
            </a:r>
            <a:r>
              <a:rPr lang="ru-RU" dirty="0" err="1" smtClean="0">
                <a:solidFill>
                  <a:srgbClr val="333333"/>
                </a:solidFill>
              </a:rPr>
              <a:t>означає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весняне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пробудження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природи</a:t>
            </a:r>
            <a:r>
              <a:rPr lang="ru-RU" dirty="0" smtClean="0">
                <a:solidFill>
                  <a:srgbClr val="333333"/>
                </a:solidFill>
              </a:rPr>
              <a:t>, </a:t>
            </a:r>
            <a:r>
              <a:rPr lang="ru-RU" dirty="0" err="1" smtClean="0">
                <a:solidFill>
                  <a:srgbClr val="333333"/>
                </a:solidFill>
              </a:rPr>
              <a:t>надію</a:t>
            </a:r>
            <a:r>
              <a:rPr lang="ru-RU" dirty="0" smtClean="0">
                <a:solidFill>
                  <a:srgbClr val="333333"/>
                </a:solidFill>
              </a:rPr>
              <a:t> на </a:t>
            </a:r>
            <a:r>
              <a:rPr lang="ru-RU" dirty="0" err="1" smtClean="0">
                <a:solidFill>
                  <a:srgbClr val="333333"/>
                </a:solidFill>
              </a:rPr>
              <a:t>гарний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врожай</a:t>
            </a:r>
            <a:r>
              <a:rPr lang="ru-RU" dirty="0" smtClean="0">
                <a:solidFill>
                  <a:srgbClr val="333333"/>
                </a:solidFill>
              </a:rPr>
              <a:t>.</a:t>
            </a:r>
          </a:p>
          <a:p>
            <a:pPr algn="just"/>
            <a:r>
              <a:rPr lang="ru-RU" b="1" dirty="0" err="1" smtClean="0">
                <a:solidFill>
                  <a:srgbClr val="333333"/>
                </a:solidFill>
              </a:rPr>
              <a:t>Блакитний</a:t>
            </a:r>
            <a:r>
              <a:rPr lang="ru-RU" dirty="0" smtClean="0">
                <a:solidFill>
                  <a:srgbClr val="333333"/>
                </a:solidFill>
              </a:rPr>
              <a:t> - небо, </a:t>
            </a:r>
            <a:r>
              <a:rPr lang="ru-RU" dirty="0" err="1" smtClean="0">
                <a:solidFill>
                  <a:srgbClr val="333333"/>
                </a:solidFill>
              </a:rPr>
              <a:t>повітря</a:t>
            </a:r>
            <a:r>
              <a:rPr lang="ru-RU" dirty="0" smtClean="0">
                <a:solidFill>
                  <a:srgbClr val="333333"/>
                </a:solidFill>
              </a:rPr>
              <a:t>, а </a:t>
            </a:r>
            <a:r>
              <a:rPr lang="ru-RU" dirty="0" err="1" smtClean="0">
                <a:solidFill>
                  <a:srgbClr val="333333"/>
                </a:solidFill>
              </a:rPr>
              <a:t>також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здоров'я</a:t>
            </a:r>
            <a:r>
              <a:rPr lang="ru-RU" dirty="0" smtClean="0">
                <a:solidFill>
                  <a:srgbClr val="333333"/>
                </a:solidFill>
              </a:rPr>
              <a:t>.</a:t>
            </a:r>
          </a:p>
          <a:p>
            <a:pPr algn="just"/>
            <a:r>
              <a:rPr lang="ru-RU" b="1" dirty="0" err="1" smtClean="0">
                <a:solidFill>
                  <a:srgbClr val="333333"/>
                </a:solidFill>
              </a:rPr>
              <a:t>Бурий</a:t>
            </a:r>
            <a:r>
              <a:rPr lang="ru-RU" b="1" dirty="0" smtClean="0">
                <a:solidFill>
                  <a:srgbClr val="333333"/>
                </a:solidFill>
              </a:rPr>
              <a:t>, </a:t>
            </a:r>
            <a:r>
              <a:rPr lang="ru-RU" b="1" dirty="0" err="1" smtClean="0">
                <a:solidFill>
                  <a:srgbClr val="333333"/>
                </a:solidFill>
              </a:rPr>
              <a:t>коричневий</a:t>
            </a:r>
            <a:r>
              <a:rPr lang="ru-RU" dirty="0" smtClean="0">
                <a:solidFill>
                  <a:srgbClr val="333333"/>
                </a:solidFill>
              </a:rPr>
              <a:t> - землю </a:t>
            </a:r>
            <a:r>
              <a:rPr lang="ru-RU" dirty="0" err="1" smtClean="0">
                <a:solidFill>
                  <a:srgbClr val="333333"/>
                </a:solidFill>
              </a:rPr>
              <a:t>і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її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приховану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життєдайну</a:t>
            </a:r>
            <a:r>
              <a:rPr lang="ru-RU" dirty="0" smtClean="0">
                <a:solidFill>
                  <a:srgbClr val="333333"/>
                </a:solidFill>
              </a:rPr>
              <a:t> силу.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err="1" smtClean="0">
                <a:solidFill>
                  <a:srgbClr val="333333"/>
                </a:solidFill>
              </a:rPr>
              <a:t>Чорний</a:t>
            </a:r>
            <a:r>
              <a:rPr lang="ru-RU" b="1" dirty="0" smtClean="0">
                <a:solidFill>
                  <a:srgbClr val="333333"/>
                </a:solidFill>
              </a:rPr>
              <a:t> </a:t>
            </a:r>
            <a:r>
              <a:rPr lang="ru-RU" b="1" dirty="0" err="1" smtClean="0">
                <a:solidFill>
                  <a:srgbClr val="333333"/>
                </a:solidFill>
              </a:rPr>
              <a:t>колір</a:t>
            </a:r>
            <a:r>
              <a:rPr lang="ru-RU" dirty="0" smtClean="0">
                <a:solidFill>
                  <a:srgbClr val="333333"/>
                </a:solidFill>
              </a:rPr>
              <a:t> - </a:t>
            </a:r>
            <a:r>
              <a:rPr lang="ru-RU" dirty="0" err="1" smtClean="0">
                <a:solidFill>
                  <a:srgbClr val="333333"/>
                </a:solidFill>
              </a:rPr>
              <a:t>колір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ночі</a:t>
            </a:r>
            <a:r>
              <a:rPr lang="ru-RU" dirty="0" smtClean="0">
                <a:solidFill>
                  <a:srgbClr val="333333"/>
                </a:solidFill>
              </a:rPr>
              <a:t>, </a:t>
            </a:r>
            <a:r>
              <a:rPr lang="ru-RU" dirty="0" err="1" smtClean="0">
                <a:solidFill>
                  <a:srgbClr val="333333"/>
                </a:solidFill>
              </a:rPr>
              <a:t>всього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невідомого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і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таємного</a:t>
            </a:r>
            <a:r>
              <a:rPr lang="ru-RU" dirty="0" smtClean="0">
                <a:solidFill>
                  <a:srgbClr val="333333"/>
                </a:solidFill>
              </a:rPr>
              <a:t>. </a:t>
            </a:r>
            <a:r>
              <a:rPr lang="ru-RU" dirty="0" err="1" smtClean="0">
                <a:solidFill>
                  <a:srgbClr val="333333"/>
                </a:solidFill>
              </a:rPr>
              <a:t>Також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символізує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нескінченність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життя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людини</a:t>
            </a:r>
            <a:r>
              <a:rPr lang="ru-RU" dirty="0" smtClean="0">
                <a:solidFill>
                  <a:srgbClr val="333333"/>
                </a:solidFill>
              </a:rPr>
              <a:t>, </a:t>
            </a:r>
            <a:r>
              <a:rPr lang="ru-RU" dirty="0" err="1" smtClean="0">
                <a:solidFill>
                  <a:srgbClr val="333333"/>
                </a:solidFill>
              </a:rPr>
              <a:t>продовження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буття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після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смерті</a:t>
            </a:r>
            <a:r>
              <a:rPr lang="ru-RU" dirty="0" smtClean="0">
                <a:solidFill>
                  <a:srgbClr val="333333"/>
                </a:solidFill>
              </a:rPr>
              <a:t>.</a:t>
            </a:r>
          </a:p>
          <a:p>
            <a:pPr algn="just"/>
            <a:r>
              <a:rPr lang="ru-RU" b="1" dirty="0" err="1" smtClean="0">
                <a:solidFill>
                  <a:srgbClr val="333333"/>
                </a:solidFill>
              </a:rPr>
              <a:t>Багатоколірна</a:t>
            </a:r>
            <a:r>
              <a:rPr lang="ru-RU" b="1" dirty="0" smtClean="0">
                <a:solidFill>
                  <a:srgbClr val="333333"/>
                </a:solidFill>
              </a:rPr>
              <a:t> </a:t>
            </a:r>
            <a:r>
              <a:rPr lang="ru-RU" b="1" dirty="0" err="1" smtClean="0">
                <a:solidFill>
                  <a:srgbClr val="333333"/>
                </a:solidFill>
              </a:rPr>
              <a:t>писанка</a:t>
            </a:r>
            <a:r>
              <a:rPr lang="ru-RU" dirty="0" smtClean="0">
                <a:solidFill>
                  <a:srgbClr val="333333"/>
                </a:solidFill>
              </a:rPr>
              <a:t> </a:t>
            </a:r>
            <a:r>
              <a:rPr lang="ru-RU" dirty="0" err="1" smtClean="0">
                <a:solidFill>
                  <a:srgbClr val="333333"/>
                </a:solidFill>
              </a:rPr>
              <a:t>є</a:t>
            </a:r>
            <a:r>
              <a:rPr lang="ru-RU" dirty="0" smtClean="0">
                <a:solidFill>
                  <a:srgbClr val="333333"/>
                </a:solidFill>
              </a:rPr>
              <a:t> символом </a:t>
            </a:r>
            <a:r>
              <a:rPr lang="ru-RU" dirty="0" err="1" smtClean="0">
                <a:solidFill>
                  <a:srgbClr val="333333"/>
                </a:solidFill>
              </a:rPr>
              <a:t>родинного</a:t>
            </a:r>
            <a:r>
              <a:rPr lang="ru-RU" dirty="0" smtClean="0">
                <a:solidFill>
                  <a:srgbClr val="333333"/>
                </a:solidFill>
              </a:rPr>
              <a:t> </a:t>
            </a:r>
            <a:r>
              <a:rPr lang="ru-RU" dirty="0" err="1" smtClean="0">
                <a:solidFill>
                  <a:srgbClr val="333333"/>
                </a:solidFill>
              </a:rPr>
              <a:t>щастя</a:t>
            </a:r>
            <a:r>
              <a:rPr lang="ru-RU" dirty="0" smtClean="0">
                <a:solidFill>
                  <a:srgbClr val="333333"/>
                </a:solidFill>
              </a:rPr>
              <a:t>, миру, </a:t>
            </a:r>
            <a:r>
              <a:rPr lang="ru-RU" dirty="0" err="1" smtClean="0">
                <a:solidFill>
                  <a:srgbClr val="333333"/>
                </a:solidFill>
              </a:rPr>
              <a:t>добробуту</a:t>
            </a:r>
            <a:r>
              <a:rPr lang="ru-RU" dirty="0" smtClean="0">
                <a:solidFill>
                  <a:srgbClr val="333333"/>
                </a:solidFill>
              </a:rPr>
              <a:t>.</a:t>
            </a:r>
          </a:p>
          <a:p>
            <a:pPr algn="just"/>
            <a:r>
              <a:rPr lang="ru-RU" b="1" dirty="0" err="1" smtClean="0">
                <a:solidFill>
                  <a:srgbClr val="333333"/>
                </a:solidFill>
              </a:rPr>
              <a:t>Темні</a:t>
            </a:r>
            <a:r>
              <a:rPr lang="ru-RU" b="1" dirty="0" smtClean="0">
                <a:solidFill>
                  <a:srgbClr val="333333"/>
                </a:solidFill>
              </a:rPr>
              <a:t> </a:t>
            </a:r>
            <a:r>
              <a:rPr lang="ru-RU" b="1" dirty="0" err="1" smtClean="0">
                <a:solidFill>
                  <a:srgbClr val="333333"/>
                </a:solidFill>
              </a:rPr>
              <a:t>писанки</a:t>
            </a:r>
            <a:r>
              <a:rPr lang="ru-RU" b="1" dirty="0" smtClean="0">
                <a:solidFill>
                  <a:srgbClr val="333333"/>
                </a:solidFill>
              </a:rPr>
              <a:t>.</a:t>
            </a:r>
            <a:r>
              <a:rPr lang="ru-RU" dirty="0" smtClean="0">
                <a:solidFill>
                  <a:srgbClr val="333333"/>
                </a:solidFill>
              </a:rPr>
              <a:t> </a:t>
            </a:r>
            <a:r>
              <a:rPr lang="ru-RU" b="1" dirty="0" smtClean="0"/>
              <a:t> </a:t>
            </a:r>
            <a:r>
              <a:rPr lang="ru-RU" b="1" dirty="0" err="1" smtClean="0"/>
              <a:t>Якщо</a:t>
            </a:r>
            <a:r>
              <a:rPr lang="ru-RU" b="1" dirty="0" smtClean="0"/>
              <a:t> </a:t>
            </a:r>
            <a:r>
              <a:rPr lang="ru-RU" b="1" dirty="0" err="1" smtClean="0"/>
              <a:t>писанка</a:t>
            </a:r>
            <a:r>
              <a:rPr lang="ru-RU" b="1" dirty="0" smtClean="0"/>
              <a:t> </a:t>
            </a:r>
            <a:r>
              <a:rPr lang="ru-RU" b="1" dirty="0" err="1" smtClean="0"/>
              <a:t>призначалася</a:t>
            </a:r>
            <a:r>
              <a:rPr lang="ru-RU" b="1" dirty="0" smtClean="0"/>
              <a:t> </a:t>
            </a:r>
            <a:r>
              <a:rPr lang="ru-RU" b="1" dirty="0" err="1" smtClean="0"/>
              <a:t>хліборобові</a:t>
            </a:r>
            <a:r>
              <a:rPr lang="ru-RU" b="1" dirty="0" smtClean="0"/>
              <a:t>, то </a:t>
            </a:r>
            <a:r>
              <a:rPr lang="ru-RU" b="1" dirty="0" err="1" smtClean="0"/>
              <a:t>тло</a:t>
            </a:r>
            <a:r>
              <a:rPr lang="ru-RU" b="1" dirty="0" smtClean="0"/>
              <a:t> </a:t>
            </a:r>
            <a:r>
              <a:rPr lang="ru-RU" b="1" dirty="0" err="1" smtClean="0"/>
              <a:t>писанки</a:t>
            </a:r>
            <a:r>
              <a:rPr lang="ru-RU" b="1" dirty="0" smtClean="0"/>
              <a:t> </a:t>
            </a:r>
            <a:r>
              <a:rPr lang="ru-RU" b="1" dirty="0" err="1" smtClean="0"/>
              <a:t>неодмінно</a:t>
            </a:r>
            <a:r>
              <a:rPr lang="ru-RU" b="1" dirty="0" smtClean="0"/>
              <a:t> мало бути </a:t>
            </a:r>
            <a:r>
              <a:rPr lang="ru-RU" b="1" dirty="0" err="1" smtClean="0"/>
              <a:t>чорного</a:t>
            </a:r>
            <a:r>
              <a:rPr lang="ru-RU" b="1" dirty="0" smtClean="0"/>
              <a:t> </a:t>
            </a:r>
            <a:r>
              <a:rPr lang="ru-RU" b="1" dirty="0" err="1" smtClean="0"/>
              <a:t>кольору</a:t>
            </a:r>
            <a:r>
              <a:rPr lang="ru-RU" b="1" dirty="0" smtClean="0"/>
              <a:t>. </a:t>
            </a:r>
            <a:r>
              <a:rPr lang="ru-RU" b="1" dirty="0" err="1" smtClean="0"/>
              <a:t>Це</a:t>
            </a:r>
            <a:r>
              <a:rPr lang="ru-RU" b="1" dirty="0" smtClean="0"/>
              <a:t> </a:t>
            </a:r>
            <a:r>
              <a:rPr lang="ru-RU" b="1" dirty="0" err="1" smtClean="0"/>
              <a:t>колір</a:t>
            </a:r>
            <a:r>
              <a:rPr lang="ru-RU" b="1" dirty="0" smtClean="0"/>
              <a:t> свята </a:t>
            </a:r>
            <a:r>
              <a:rPr lang="ru-RU" b="1" dirty="0" err="1" smtClean="0"/>
              <a:t>весняної</a:t>
            </a:r>
            <a:r>
              <a:rPr lang="ru-RU" b="1" dirty="0" smtClean="0"/>
              <a:t> </a:t>
            </a:r>
            <a:r>
              <a:rPr lang="ru-RU" b="1" dirty="0" err="1" smtClean="0"/>
              <a:t>землі</a:t>
            </a:r>
            <a:r>
              <a:rPr lang="ru-RU" b="1" dirty="0" smtClean="0"/>
              <a:t>, </a:t>
            </a:r>
            <a:r>
              <a:rPr lang="ru-RU" b="1" dirty="0" err="1" smtClean="0"/>
              <a:t>що</a:t>
            </a:r>
            <a:r>
              <a:rPr lang="ru-RU" b="1" dirty="0" smtClean="0"/>
              <a:t> </a:t>
            </a:r>
            <a:r>
              <a:rPr lang="ru-RU" b="1" dirty="0" err="1" smtClean="0"/>
              <a:t>прокидається</a:t>
            </a:r>
            <a:r>
              <a:rPr lang="ru-RU" b="1" dirty="0" smtClean="0"/>
              <a:t> </a:t>
            </a:r>
            <a:endParaRPr lang="ru-RU" b="1" dirty="0" smtClean="0"/>
          </a:p>
          <a:p>
            <a:pPr algn="just"/>
            <a:r>
              <a:rPr lang="ru-RU" b="1" dirty="0" err="1" smtClean="0"/>
              <a:t>від</a:t>
            </a:r>
            <a:r>
              <a:rPr lang="ru-RU" b="1" dirty="0" smtClean="0"/>
              <a:t> </a:t>
            </a:r>
            <a:r>
              <a:rPr lang="ru-RU" b="1" dirty="0" err="1" smtClean="0"/>
              <a:t>зимового</a:t>
            </a:r>
            <a:r>
              <a:rPr lang="ru-RU" b="1" dirty="0" smtClean="0"/>
              <a:t> сну. </a:t>
            </a:r>
            <a:r>
              <a:rPr lang="ru-RU" b="1" dirty="0" err="1" smtClean="0"/>
              <a:t>Символічне</a:t>
            </a:r>
            <a:r>
              <a:rPr lang="ru-RU" b="1" dirty="0" smtClean="0"/>
              <a:t> </a:t>
            </a:r>
            <a:r>
              <a:rPr lang="ru-RU" b="1" dirty="0" err="1" smtClean="0"/>
              <a:t>значення</a:t>
            </a:r>
            <a:r>
              <a:rPr lang="ru-RU" b="1" dirty="0" smtClean="0"/>
              <a:t> – </a:t>
            </a:r>
            <a:r>
              <a:rPr lang="ru-RU" b="1" dirty="0" err="1" smtClean="0"/>
              <a:t>родючість</a:t>
            </a:r>
            <a:r>
              <a:rPr lang="ru-RU" b="1" dirty="0" smtClean="0"/>
              <a:t>. </a:t>
            </a:r>
            <a:endParaRPr lang="ru-RU" dirty="0" smtClean="0">
              <a:solidFill>
                <a:srgbClr val="333333"/>
              </a:solidFill>
            </a:endParaRPr>
          </a:p>
          <a:p>
            <a:endParaRPr lang="ru-RU" dirty="0"/>
          </a:p>
        </p:txBody>
      </p:sp>
      <p:pic>
        <p:nvPicPr>
          <p:cNvPr id="5" name="Picture 4" descr="Клипарт Пасха - Пасха - Картинки PNG - Галерейка">
            <a:extLst>
              <a:ext uri="{FF2B5EF4-FFF2-40B4-BE49-F238E27FC236}">
                <a16:creationId xmlns:a16="http://schemas.microsoft.com/office/drawing/2014/main" xmlns="" id="{ED269C1E-6E8F-4757-A2DD-0A49153BF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4505" y="4486275"/>
            <a:ext cx="5734929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6448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373"/>
          </a:xfrm>
        </p:spPr>
        <p:txBody>
          <a:bodyPr>
            <a:noAutofit/>
          </a:bodyPr>
          <a:lstStyle/>
          <a:p>
            <a:pPr algn="ctr"/>
            <a:r>
              <a:rPr lang="uk-UA" sz="5400" b="1" dirty="0" smtClean="0">
                <a:solidFill>
                  <a:srgbClr val="FFFF00"/>
                </a:solidFill>
              </a:rPr>
              <a:t>Писанки в різних техніках</a:t>
            </a:r>
            <a:endParaRPr lang="ru-RU" sz="5400" b="1" dirty="0">
              <a:solidFill>
                <a:srgbClr val="FFFF0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894471" y="1797489"/>
            <a:ext cx="10515600" cy="4351338"/>
          </a:xfrm>
        </p:spPr>
        <p:txBody>
          <a:bodyPr/>
          <a:lstStyle/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r>
              <a:rPr lang="uk-UA" dirty="0" smtClean="0"/>
              <a:t>Крашанки      Писанки           </a:t>
            </a:r>
            <a:r>
              <a:rPr lang="uk-UA" dirty="0" err="1" smtClean="0"/>
              <a:t>Дряпанки</a:t>
            </a:r>
            <a:r>
              <a:rPr lang="uk-UA" dirty="0" smtClean="0"/>
              <a:t>         </a:t>
            </a:r>
            <a:r>
              <a:rPr lang="uk-UA" dirty="0" err="1" smtClean="0"/>
              <a:t>Крапанки</a:t>
            </a:r>
            <a:r>
              <a:rPr lang="uk-UA" dirty="0" smtClean="0"/>
              <a:t>       </a:t>
            </a:r>
            <a:r>
              <a:rPr lang="uk-UA" dirty="0" err="1" smtClean="0"/>
              <a:t>Бісерки</a:t>
            </a:r>
            <a:endParaRPr lang="ru-RU" dirty="0"/>
          </a:p>
        </p:txBody>
      </p:sp>
      <p:pic>
        <p:nvPicPr>
          <p:cNvPr id="14338" name="Picture 2" descr="Статті - Шкрябанка «До витоків християнства»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4555" y="2230900"/>
            <a:ext cx="1785767" cy="1947203"/>
          </a:xfrm>
          <a:prstGeom prst="rect">
            <a:avLst/>
          </a:prstGeom>
          <a:noFill/>
        </p:spPr>
      </p:pic>
      <p:pic>
        <p:nvPicPr>
          <p:cNvPr id="14340" name="Picture 4" descr="ROZETKA | Писанка на курячому яйці Майстерня Оксани Білоус (P-305-3847).  Цена, купить Писанка на курячому яйці Майстерня Оксани Білоус (P-305-3847)  в Киеве, Харькове, Днепре, Одессе, Запорожье, Львове. Писанка на курячому  яйці Майстерня"/>
          <p:cNvPicPr>
            <a:picLocks noChangeAspect="1" noChangeArrowheads="1"/>
          </p:cNvPicPr>
          <p:nvPr/>
        </p:nvPicPr>
        <p:blipFill>
          <a:blip r:embed="rId3"/>
          <a:srcRect l="12828" t="14958" r="17836" b="25136"/>
          <a:stretch>
            <a:fillRect/>
          </a:stretch>
        </p:blipFill>
        <p:spPr bwMode="auto">
          <a:xfrm>
            <a:off x="2976993" y="2180493"/>
            <a:ext cx="1744393" cy="2011679"/>
          </a:xfrm>
          <a:prstGeom prst="rect">
            <a:avLst/>
          </a:prstGeom>
          <a:noFill/>
        </p:spPr>
      </p:pic>
      <p:pic>
        <p:nvPicPr>
          <p:cNvPr id="14342" name="Picture 6" descr="Писанки і крашанки - фото, ідеї своїми руками"/>
          <p:cNvPicPr>
            <a:picLocks noChangeAspect="1" noChangeArrowheads="1"/>
          </p:cNvPicPr>
          <p:nvPr/>
        </p:nvPicPr>
        <p:blipFill>
          <a:blip r:embed="rId4"/>
          <a:srcRect t="12725" r="51923"/>
          <a:stretch>
            <a:fillRect/>
          </a:stretch>
        </p:blipFill>
        <p:spPr bwMode="auto">
          <a:xfrm>
            <a:off x="7489372" y="2220685"/>
            <a:ext cx="1733367" cy="2003235"/>
          </a:xfrm>
          <a:prstGeom prst="rect">
            <a:avLst/>
          </a:prstGeom>
          <a:noFill/>
        </p:spPr>
      </p:pic>
      <p:pic>
        <p:nvPicPr>
          <p:cNvPr id="10" name="Рисунок 9" descr="Красные пасхальные яйца картинка красное яйцо картинки яйцо № 8144 |  torange.biz"/>
          <p:cNvPicPr/>
          <p:nvPr/>
        </p:nvPicPr>
        <p:blipFill>
          <a:blip r:embed="rId5" cstate="print"/>
          <a:srcRect t="15403" b="18009"/>
          <a:stretch>
            <a:fillRect/>
          </a:stretch>
        </p:blipFill>
        <p:spPr bwMode="auto">
          <a:xfrm>
            <a:off x="812799" y="2249713"/>
            <a:ext cx="1582057" cy="1843315"/>
          </a:xfrm>
          <a:prstGeom prst="rect">
            <a:avLst/>
          </a:prstGeom>
          <a:noFill/>
        </p:spPr>
      </p:pic>
      <p:pic>
        <p:nvPicPr>
          <p:cNvPr id="11" name="Рисунок 10" descr="Бінарний урок з образотворчого мистецтва та літературного читання у 4 класі  | Конспект. Образотворче мистецтво"/>
          <p:cNvPicPr/>
          <p:nvPr/>
        </p:nvPicPr>
        <p:blipFill>
          <a:blip r:embed="rId6"/>
          <a:srcRect l="15216" t="9072" r="15204" b="22363"/>
          <a:stretch>
            <a:fillRect/>
          </a:stretch>
        </p:blipFill>
        <p:spPr bwMode="auto">
          <a:xfrm>
            <a:off x="9575569" y="2206172"/>
            <a:ext cx="1556888" cy="200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0961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89DAF9AA-C55A-4BB2-BDA1-542FE619B43C}"/>
              </a:ext>
            </a:extLst>
          </p:cNvPr>
          <p:cNvSpPr/>
          <p:nvPr/>
        </p:nvSpPr>
        <p:spPr>
          <a:xfrm>
            <a:off x="2420153" y="0"/>
            <a:ext cx="73516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>
                <a:ln w="9525">
                  <a:solidFill>
                    <a:srgbClr val="00206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Види</a:t>
            </a:r>
            <a:r>
              <a:rPr lang="ru-RU" sz="7200" b="1" cap="none" spc="0" dirty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7200" b="1" cap="none" spc="0" dirty="0" err="1">
                <a:ln w="9525">
                  <a:solidFill>
                    <a:srgbClr val="00206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орнаментів</a:t>
            </a:r>
            <a:r>
              <a:rPr lang="ru-RU" sz="7200" b="1" cap="none" spc="0" dirty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9B7581CA-5E5B-4DE6-A0E9-5D4B3CC170C5}"/>
              </a:ext>
            </a:extLst>
          </p:cNvPr>
          <p:cNvSpPr/>
          <p:nvPr/>
        </p:nvSpPr>
        <p:spPr>
          <a:xfrm>
            <a:off x="959528" y="1546498"/>
            <a:ext cx="3503138" cy="36778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 err="1">
                <a:ln>
                  <a:solidFill>
                    <a:srgbClr val="002060"/>
                  </a:solidFill>
                </a:ln>
                <a:solidFill>
                  <a:srgbClr val="222222"/>
                </a:solidFill>
                <a:latin typeface="Open Sans"/>
              </a:rPr>
              <a:t>Рослинний</a:t>
            </a:r>
            <a:r>
              <a:rPr lang="ru-RU" sz="3600" dirty="0">
                <a:ln>
                  <a:solidFill>
                    <a:srgbClr val="002060"/>
                  </a:solidFill>
                </a:ln>
                <a:solidFill>
                  <a:srgbClr val="222222"/>
                </a:solidFill>
                <a:latin typeface="Open Sans"/>
              </a:rPr>
              <a:t>;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 err="1">
                <a:ln>
                  <a:solidFill>
                    <a:srgbClr val="002060"/>
                  </a:solidFill>
                </a:ln>
                <a:solidFill>
                  <a:srgbClr val="222222"/>
                </a:solidFill>
                <a:latin typeface="Open Sans"/>
              </a:rPr>
              <a:t>Тваринний</a:t>
            </a:r>
            <a:r>
              <a:rPr lang="ru-RU" sz="3600" dirty="0">
                <a:ln>
                  <a:solidFill>
                    <a:srgbClr val="002060"/>
                  </a:solidFill>
                </a:ln>
                <a:solidFill>
                  <a:srgbClr val="222222"/>
                </a:solidFill>
                <a:latin typeface="Open Sans"/>
              </a:rPr>
              <a:t>;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 err="1">
                <a:ln>
                  <a:solidFill>
                    <a:srgbClr val="002060"/>
                  </a:solidFill>
                </a:ln>
                <a:solidFill>
                  <a:srgbClr val="222222"/>
                </a:solidFill>
                <a:latin typeface="Open Sans"/>
              </a:rPr>
              <a:t>Геометричний</a:t>
            </a:r>
            <a:r>
              <a:rPr lang="ru-RU" sz="3600" dirty="0">
                <a:ln>
                  <a:solidFill>
                    <a:srgbClr val="002060"/>
                  </a:solidFill>
                </a:ln>
                <a:solidFill>
                  <a:srgbClr val="222222"/>
                </a:solidFill>
                <a:latin typeface="Open Sans"/>
              </a:rPr>
              <a:t>;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 err="1">
                <a:ln>
                  <a:solidFill>
                    <a:srgbClr val="002060"/>
                  </a:solidFill>
                </a:ln>
                <a:solidFill>
                  <a:srgbClr val="222222"/>
                </a:solidFill>
                <a:latin typeface="Open Sans"/>
              </a:rPr>
              <a:t>Побутовий</a:t>
            </a:r>
            <a:r>
              <a:rPr lang="ru-RU" sz="5400" dirty="0">
                <a:ln>
                  <a:solidFill>
                    <a:srgbClr val="002060"/>
                  </a:solidFill>
                </a:ln>
                <a:solidFill>
                  <a:srgbClr val="222222"/>
                </a:solidFill>
                <a:latin typeface="Open Sans"/>
              </a:rPr>
              <a:t>.</a:t>
            </a:r>
          </a:p>
        </p:txBody>
      </p:sp>
      <p:pic>
        <p:nvPicPr>
          <p:cNvPr id="5122" name="Picture 2" descr="Королівська селищна бібліотека -філія для дорослих: Писанка - це ...">
            <a:extLst>
              <a:ext uri="{FF2B5EF4-FFF2-40B4-BE49-F238E27FC236}">
                <a16:creationId xmlns:a16="http://schemas.microsoft.com/office/drawing/2014/main" xmlns="" id="{50A6601C-53FB-4D2D-92AF-95DCF9634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04126" y="1412558"/>
            <a:ext cx="4628346" cy="446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8148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7CDA708E-C39D-4306-9610-07169E5CA7C2}"/>
              </a:ext>
            </a:extLst>
          </p:cNvPr>
          <p:cNvSpPr/>
          <p:nvPr/>
        </p:nvSpPr>
        <p:spPr>
          <a:xfrm>
            <a:off x="474557" y="0"/>
            <a:ext cx="11242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ЗНАЧЕННЯ СИМВОЛІВ НА ПИСАНКАХ</a:t>
            </a:r>
            <a:endParaRPr lang="ru-RU" sz="5400" b="1" cap="none" spc="0" dirty="0">
              <a:ln w="9525">
                <a:solidFill>
                  <a:srgbClr val="002060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3CC4412-E36C-4BAC-AB81-72A878276613}"/>
              </a:ext>
            </a:extLst>
          </p:cNvPr>
          <p:cNvSpPr txBox="1"/>
          <p:nvPr/>
        </p:nvSpPr>
        <p:spPr>
          <a:xfrm>
            <a:off x="474557" y="1041009"/>
            <a:ext cx="112428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err="1"/>
              <a:t>Сонце</a:t>
            </a:r>
            <a:endParaRPr lang="ru-RU" sz="2000" dirty="0"/>
          </a:p>
          <a:p>
            <a:pPr algn="just"/>
            <a:r>
              <a:rPr lang="ru-RU" sz="2000" dirty="0" err="1"/>
              <a:t>Життя</a:t>
            </a:r>
            <a:r>
              <a:rPr lang="ru-RU" sz="2000" dirty="0"/>
              <a:t> </a:t>
            </a:r>
            <a:r>
              <a:rPr lang="ru-RU" sz="2000" dirty="0" err="1"/>
              <a:t>давніх</a:t>
            </a:r>
            <a:r>
              <a:rPr lang="ru-RU" sz="2000" dirty="0"/>
              <a:t> людей </a:t>
            </a:r>
            <a:r>
              <a:rPr lang="ru-RU" sz="2000" dirty="0" err="1"/>
              <a:t>було</a:t>
            </a:r>
            <a:r>
              <a:rPr lang="ru-RU" sz="2000" dirty="0"/>
              <a:t> </a:t>
            </a:r>
            <a:r>
              <a:rPr lang="ru-RU" sz="2000" dirty="0" err="1"/>
              <a:t>дуже</a:t>
            </a:r>
            <a:r>
              <a:rPr lang="ru-RU" sz="2000" dirty="0"/>
              <a:t> </a:t>
            </a:r>
            <a:r>
              <a:rPr lang="ru-RU" sz="2000" dirty="0" err="1"/>
              <a:t>складним</a:t>
            </a:r>
            <a:r>
              <a:rPr lang="ru-RU" sz="2000" dirty="0"/>
              <a:t>. </a:t>
            </a:r>
            <a:r>
              <a:rPr lang="ru-RU" sz="2000" dirty="0" err="1"/>
              <a:t>Важко</a:t>
            </a:r>
            <a:r>
              <a:rPr lang="ru-RU" sz="2000" dirty="0"/>
              <a:t> </a:t>
            </a:r>
            <a:r>
              <a:rPr lang="ru-RU" sz="2000" dirty="0" err="1"/>
              <a:t>було</a:t>
            </a:r>
            <a:r>
              <a:rPr lang="ru-RU" sz="2000" dirty="0"/>
              <a:t> </a:t>
            </a:r>
            <a:r>
              <a:rPr lang="ru-RU" sz="2000" dirty="0" err="1"/>
              <a:t>пережити</a:t>
            </a:r>
            <a:r>
              <a:rPr lang="ru-RU" sz="2000" dirty="0"/>
              <a:t> </a:t>
            </a:r>
            <a:r>
              <a:rPr lang="ru-RU" sz="2000" dirty="0" err="1"/>
              <a:t>холодну</a:t>
            </a:r>
            <a:r>
              <a:rPr lang="ru-RU" sz="2000" dirty="0"/>
              <a:t> зиму, </a:t>
            </a:r>
            <a:r>
              <a:rPr lang="ru-RU" sz="2000" dirty="0" err="1"/>
              <a:t>дочекатись</a:t>
            </a:r>
            <a:r>
              <a:rPr lang="ru-RU" sz="2000" dirty="0"/>
              <a:t> нового </a:t>
            </a:r>
            <a:r>
              <a:rPr lang="ru-RU" sz="2000" dirty="0" err="1"/>
              <a:t>врожаю</a:t>
            </a:r>
            <a:r>
              <a:rPr lang="ru-RU" sz="2000" dirty="0"/>
              <a:t>. </a:t>
            </a:r>
            <a:r>
              <a:rPr lang="ru-RU" sz="2000" dirty="0" err="1"/>
              <a:t>Прихід</a:t>
            </a:r>
            <a:r>
              <a:rPr lang="ru-RU" sz="2000" dirty="0"/>
              <a:t> </a:t>
            </a:r>
            <a:r>
              <a:rPr lang="ru-RU" sz="2000" dirty="0" err="1"/>
              <a:t>довгожданої</a:t>
            </a:r>
            <a:r>
              <a:rPr lang="ru-RU" sz="2000" dirty="0"/>
              <a:t> </a:t>
            </a:r>
            <a:r>
              <a:rPr lang="ru-RU" sz="2000" dirty="0" err="1"/>
              <a:t>весни</a:t>
            </a:r>
            <a:r>
              <a:rPr lang="ru-RU" sz="2000" dirty="0"/>
              <a:t> </a:t>
            </a:r>
            <a:r>
              <a:rPr lang="ru-RU" sz="2000" dirty="0" err="1"/>
              <a:t>сприймався</a:t>
            </a:r>
            <a:r>
              <a:rPr lang="ru-RU" sz="2000" dirty="0"/>
              <a:t> як </a:t>
            </a:r>
            <a:r>
              <a:rPr lang="ru-RU" sz="2000" dirty="0" err="1"/>
              <a:t>народження</a:t>
            </a:r>
            <a:r>
              <a:rPr lang="ru-RU" sz="2000" dirty="0"/>
              <a:t> нового </a:t>
            </a:r>
            <a:r>
              <a:rPr lang="ru-RU" sz="2000" dirty="0" err="1"/>
              <a:t>сонця</a:t>
            </a:r>
            <a:r>
              <a:rPr lang="ru-RU" sz="2000" dirty="0"/>
              <a:t>, </a:t>
            </a:r>
            <a:r>
              <a:rPr lang="ru-RU" sz="2000" dirty="0" err="1"/>
              <a:t>визволення</a:t>
            </a:r>
            <a:r>
              <a:rPr lang="ru-RU" sz="2000" dirty="0"/>
              <a:t> небесного </a:t>
            </a:r>
            <a:r>
              <a:rPr lang="ru-RU" sz="2000" dirty="0" err="1"/>
              <a:t>світила</a:t>
            </a:r>
            <a:r>
              <a:rPr lang="ru-RU" sz="2000" dirty="0"/>
              <a:t> </a:t>
            </a:r>
            <a:r>
              <a:rPr lang="ru-RU" sz="2000" dirty="0" err="1"/>
              <a:t>від</a:t>
            </a:r>
            <a:r>
              <a:rPr lang="ru-RU" sz="2000" dirty="0"/>
              <a:t> сил </a:t>
            </a:r>
            <a:r>
              <a:rPr lang="ru-RU" sz="2000" dirty="0" err="1"/>
              <a:t>темряви</a:t>
            </a:r>
            <a:r>
              <a:rPr lang="ru-RU" sz="2000" dirty="0"/>
              <a:t>. Тому </a:t>
            </a:r>
            <a:r>
              <a:rPr lang="ru-RU" sz="2000" dirty="0" err="1"/>
              <a:t>із</a:t>
            </a:r>
            <a:r>
              <a:rPr lang="ru-RU" sz="2000" dirty="0"/>
              <a:t> символом </a:t>
            </a:r>
            <a:r>
              <a:rPr lang="ru-RU" sz="2000" dirty="0" err="1"/>
              <a:t>сонця</a:t>
            </a:r>
            <a:r>
              <a:rPr lang="ru-RU" sz="2000" dirty="0"/>
              <a:t> </a:t>
            </a:r>
            <a:r>
              <a:rPr lang="ru-RU" sz="2000" dirty="0" err="1"/>
              <a:t>пов'язано</a:t>
            </a:r>
            <a:r>
              <a:rPr lang="ru-RU" sz="2000" dirty="0"/>
              <a:t> все </a:t>
            </a:r>
            <a:r>
              <a:rPr lang="ru-RU" sz="2000" dirty="0" err="1"/>
              <a:t>найкраще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є в </a:t>
            </a:r>
            <a:r>
              <a:rPr lang="ru-RU" sz="2000" dirty="0" err="1"/>
              <a:t>людському</a:t>
            </a:r>
            <a:r>
              <a:rPr lang="ru-RU" sz="2000" dirty="0"/>
              <a:t> </a:t>
            </a:r>
            <a:r>
              <a:rPr lang="ru-RU" sz="2000" dirty="0" err="1"/>
              <a:t>житті</a:t>
            </a:r>
            <a:r>
              <a:rPr lang="ru-RU" sz="2000" dirty="0"/>
              <a:t>. </a:t>
            </a:r>
            <a:r>
              <a:rPr lang="ru-RU" sz="2000" dirty="0" err="1"/>
              <a:t>Серед</a:t>
            </a:r>
            <a:r>
              <a:rPr lang="ru-RU" sz="2000" dirty="0"/>
              <a:t> </a:t>
            </a:r>
            <a:r>
              <a:rPr lang="ru-RU" sz="2000" dirty="0" err="1"/>
              <a:t>язичницьких</a:t>
            </a:r>
            <a:r>
              <a:rPr lang="ru-RU" sz="2000" dirty="0"/>
              <a:t> </a:t>
            </a:r>
            <a:r>
              <a:rPr lang="ru-RU" sz="2000" dirty="0" err="1"/>
              <a:t>богів</a:t>
            </a:r>
            <a:r>
              <a:rPr lang="ru-RU" sz="2000" dirty="0"/>
              <a:t> </a:t>
            </a:r>
            <a:r>
              <a:rPr lang="ru-RU" sz="2000" dirty="0" err="1"/>
              <a:t>Дажбог</a:t>
            </a:r>
            <a:r>
              <a:rPr lang="ru-RU" sz="2000" dirty="0"/>
              <a:t> - </a:t>
            </a:r>
            <a:r>
              <a:rPr lang="ru-RU" sz="2000" dirty="0" smtClean="0"/>
              <a:t> бог </a:t>
            </a:r>
            <a:r>
              <a:rPr lang="ru-RU" sz="2000" dirty="0" err="1" smtClean="0"/>
              <a:t>Сонця</a:t>
            </a:r>
            <a:r>
              <a:rPr lang="ru-RU" sz="2000" dirty="0" smtClean="0"/>
              <a:t> </a:t>
            </a:r>
            <a:r>
              <a:rPr lang="ru-RU" sz="2000" dirty="0"/>
              <a:t>- </a:t>
            </a:r>
            <a:r>
              <a:rPr lang="ru-RU" sz="2000" dirty="0" err="1"/>
              <a:t>був</a:t>
            </a:r>
            <a:r>
              <a:rPr lang="ru-RU" sz="2000" dirty="0"/>
              <a:t> одним </a:t>
            </a:r>
            <a:r>
              <a:rPr lang="ru-RU" sz="2000" dirty="0" err="1"/>
              <a:t>із</a:t>
            </a:r>
            <a:r>
              <a:rPr lang="ru-RU" sz="2000" dirty="0"/>
              <a:t> </a:t>
            </a:r>
            <a:r>
              <a:rPr lang="ru-RU" sz="2000" dirty="0" err="1"/>
              <a:t>головних</a:t>
            </a:r>
            <a:r>
              <a:rPr lang="ru-RU" sz="2000" dirty="0"/>
              <a:t>. У </a:t>
            </a:r>
            <a:r>
              <a:rPr lang="ru-RU" sz="2000" dirty="0" err="1"/>
              <a:t>християнстві</a:t>
            </a:r>
            <a:r>
              <a:rPr lang="ru-RU" sz="2000" dirty="0"/>
              <a:t> </a:t>
            </a:r>
            <a:r>
              <a:rPr lang="ru-RU" sz="2000" dirty="0" err="1"/>
              <a:t>сонце</a:t>
            </a:r>
            <a:r>
              <a:rPr lang="ru-RU" sz="2000" dirty="0"/>
              <a:t> </a:t>
            </a:r>
            <a:r>
              <a:rPr lang="ru-RU" sz="2000" dirty="0" err="1"/>
              <a:t>також</a:t>
            </a:r>
            <a:r>
              <a:rPr lang="ru-RU" sz="2000" dirty="0"/>
              <a:t> стало символом </a:t>
            </a:r>
            <a:r>
              <a:rPr lang="ru-RU" sz="2000" dirty="0" smtClean="0"/>
              <a:t>Бога.</a:t>
            </a:r>
            <a:endParaRPr lang="ru-RU" sz="2000" dirty="0"/>
          </a:p>
        </p:txBody>
      </p:sp>
      <p:pic>
        <p:nvPicPr>
          <p:cNvPr id="7170" name="Picture 2" descr="Символи сонця на писанках">
            <a:extLst>
              <a:ext uri="{FF2B5EF4-FFF2-40B4-BE49-F238E27FC236}">
                <a16:creationId xmlns:a16="http://schemas.microsoft.com/office/drawing/2014/main" xmlns="" id="{2DA0F43A-4153-4F26-B1A5-E7269545B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77527" y="2980001"/>
            <a:ext cx="38100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Філософія – Культура – Волонтерство – Новий Акрополь">
            <a:extLst>
              <a:ext uri="{FF2B5EF4-FFF2-40B4-BE49-F238E27FC236}">
                <a16:creationId xmlns:a16="http://schemas.microsoft.com/office/drawing/2014/main" xmlns="" id="{27E4E78F-A8DB-4D23-9BB9-67675BF3C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2776" y="4363696"/>
            <a:ext cx="22383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Сонце - Рукотворне диво - писанка!">
            <a:extLst>
              <a:ext uri="{FF2B5EF4-FFF2-40B4-BE49-F238E27FC236}">
                <a16:creationId xmlns:a16="http://schemas.microsoft.com/office/drawing/2014/main" xmlns="" id="{D213E20D-ECD2-45EF-BFB1-3C439C388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35830" y="4363696"/>
            <a:ext cx="22383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Філософія – Культура – Волонтерство – Новий Акрополь">
            <a:extLst>
              <a:ext uri="{FF2B5EF4-FFF2-40B4-BE49-F238E27FC236}">
                <a16:creationId xmlns:a16="http://schemas.microsoft.com/office/drawing/2014/main" xmlns="" id="{1BE2FA78-B082-4849-9D17-EF2E53DDB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4585" y="4363696"/>
            <a:ext cx="22383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2592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B02529D-75A4-469E-997F-90D95876D1F3}"/>
              </a:ext>
            </a:extLst>
          </p:cNvPr>
          <p:cNvSpPr txBox="1"/>
          <p:nvPr/>
        </p:nvSpPr>
        <p:spPr>
          <a:xfrm>
            <a:off x="590843" y="393895"/>
            <a:ext cx="109024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err="1"/>
              <a:t>Хрест</a:t>
            </a:r>
            <a:r>
              <a:rPr lang="ru-RU" sz="2000" b="1" dirty="0"/>
              <a:t> </a:t>
            </a:r>
            <a:endParaRPr lang="ru-RU" sz="2000" dirty="0"/>
          </a:p>
          <a:p>
            <a:pPr algn="just"/>
            <a:r>
              <a:rPr lang="ru-RU" sz="2000" dirty="0"/>
              <a:t>Один </a:t>
            </a:r>
            <a:r>
              <a:rPr lang="ru-RU" sz="2000" dirty="0" err="1"/>
              <a:t>із</a:t>
            </a:r>
            <a:r>
              <a:rPr lang="ru-RU" sz="2000" dirty="0"/>
              <a:t> </a:t>
            </a:r>
            <a:r>
              <a:rPr lang="ru-RU" sz="2000" dirty="0" err="1"/>
              <a:t>сонячних</a:t>
            </a:r>
            <a:r>
              <a:rPr lang="ru-RU" sz="2000" dirty="0"/>
              <a:t> </a:t>
            </a:r>
            <a:r>
              <a:rPr lang="ru-RU" sz="2000" dirty="0" err="1"/>
              <a:t>знаків</a:t>
            </a:r>
            <a:r>
              <a:rPr lang="ru-RU" sz="2000" dirty="0"/>
              <a:t>, символ </a:t>
            </a:r>
            <a:r>
              <a:rPr lang="ru-RU" sz="2000" dirty="0" err="1"/>
              <a:t>всесвіту</a:t>
            </a:r>
            <a:r>
              <a:rPr lang="ru-RU" sz="2000" dirty="0"/>
              <a:t>, </a:t>
            </a:r>
            <a:r>
              <a:rPr lang="ru-RU" sz="2000" dirty="0" err="1"/>
              <a:t>чотирьох</a:t>
            </a:r>
            <a:r>
              <a:rPr lang="ru-RU" sz="2000" dirty="0"/>
              <a:t> </a:t>
            </a:r>
            <a:r>
              <a:rPr lang="ru-RU" sz="2000" dirty="0" err="1"/>
              <a:t>сторін</a:t>
            </a:r>
            <a:r>
              <a:rPr lang="ru-RU" sz="2000" dirty="0"/>
              <a:t> </a:t>
            </a:r>
            <a:r>
              <a:rPr lang="ru-RU" sz="2000" dirty="0" err="1"/>
              <a:t>світу</a:t>
            </a:r>
            <a:r>
              <a:rPr lang="ru-RU" sz="2000" dirty="0"/>
              <a:t>, </a:t>
            </a:r>
            <a:r>
              <a:rPr lang="ru-RU" sz="2000" dirty="0" err="1"/>
              <a:t>чотирьох</a:t>
            </a:r>
            <a:r>
              <a:rPr lang="ru-RU" sz="2000" dirty="0"/>
              <a:t> </a:t>
            </a:r>
            <a:r>
              <a:rPr lang="ru-RU" sz="2000" dirty="0" err="1"/>
              <a:t>вітрів</a:t>
            </a:r>
            <a:r>
              <a:rPr lang="ru-RU" sz="2000" dirty="0"/>
              <a:t>, </a:t>
            </a:r>
            <a:r>
              <a:rPr lang="ru-RU" sz="2000" dirty="0" err="1"/>
              <a:t>чотирьох</a:t>
            </a:r>
            <a:r>
              <a:rPr lang="ru-RU" sz="2000" dirty="0"/>
              <a:t> </a:t>
            </a:r>
            <a:r>
              <a:rPr lang="ru-RU" sz="2000" dirty="0" err="1"/>
              <a:t>пір</a:t>
            </a:r>
            <a:r>
              <a:rPr lang="ru-RU" sz="2000" dirty="0"/>
              <a:t> року. Походить </a:t>
            </a:r>
            <a:r>
              <a:rPr lang="ru-RU" sz="2000" dirty="0" err="1"/>
              <a:t>від</a:t>
            </a:r>
            <a:r>
              <a:rPr lang="ru-RU" sz="2000" dirty="0"/>
              <a:t> схематичного </a:t>
            </a:r>
            <a:r>
              <a:rPr lang="ru-RU" sz="2000" dirty="0" err="1"/>
              <a:t>зображення</a:t>
            </a:r>
            <a:r>
              <a:rPr lang="ru-RU" sz="2000" dirty="0"/>
              <a:t> птаха, в </a:t>
            </a:r>
            <a:r>
              <a:rPr lang="ru-RU" sz="2000" dirty="0" err="1"/>
              <a:t>давнину</a:t>
            </a:r>
            <a:r>
              <a:rPr lang="ru-RU" sz="2000" dirty="0"/>
              <a:t> </a:t>
            </a:r>
            <a:r>
              <a:rPr lang="ru-RU" sz="2000" dirty="0" err="1"/>
              <a:t>сонце</a:t>
            </a:r>
            <a:r>
              <a:rPr lang="ru-RU" sz="2000" dirty="0"/>
              <a:t> </a:t>
            </a:r>
            <a:r>
              <a:rPr lang="ru-RU" sz="2000" dirty="0" err="1"/>
              <a:t>уявлялось</a:t>
            </a:r>
            <a:r>
              <a:rPr lang="ru-RU" sz="2000" dirty="0"/>
              <a:t> птицею,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летить</a:t>
            </a:r>
            <a:r>
              <a:rPr lang="ru-RU" sz="2000" dirty="0"/>
              <a:t> по небу.</a:t>
            </a:r>
          </a:p>
          <a:p>
            <a:pPr algn="just"/>
            <a:r>
              <a:rPr lang="ru-RU" sz="2000" dirty="0"/>
              <a:t>У </a:t>
            </a:r>
            <a:r>
              <a:rPr lang="ru-RU" sz="2000" dirty="0" err="1"/>
              <a:t>християнстві</a:t>
            </a:r>
            <a:r>
              <a:rPr lang="ru-RU" sz="2000" dirty="0"/>
              <a:t> </a:t>
            </a:r>
            <a:r>
              <a:rPr lang="ru-RU" sz="2000" dirty="0" err="1"/>
              <a:t>хрест</a:t>
            </a:r>
            <a:r>
              <a:rPr lang="ru-RU" sz="2000" dirty="0"/>
              <a:t> - </a:t>
            </a:r>
            <a:r>
              <a:rPr lang="ru-RU" sz="2000" dirty="0" smtClean="0"/>
              <a:t>символ, </a:t>
            </a:r>
            <a:r>
              <a:rPr lang="ru-RU" sz="2000" dirty="0" err="1"/>
              <a:t>яким</a:t>
            </a:r>
            <a:r>
              <a:rPr lang="ru-RU" sz="2000" dirty="0"/>
              <a:t> </a:t>
            </a:r>
            <a:r>
              <a:rPr lang="ru-RU" sz="2000" dirty="0" err="1"/>
              <a:t>церква</a:t>
            </a:r>
            <a:r>
              <a:rPr lang="ru-RU" sz="2000" dirty="0"/>
              <a:t> все </a:t>
            </a:r>
            <a:r>
              <a:rPr lang="ru-RU" sz="2000" dirty="0" err="1"/>
              <a:t>починає</a:t>
            </a:r>
            <a:r>
              <a:rPr lang="ru-RU" sz="2000" dirty="0"/>
              <a:t>, </a:t>
            </a:r>
            <a:r>
              <a:rPr lang="ru-RU" sz="2000" dirty="0" err="1"/>
              <a:t>благословляє</a:t>
            </a:r>
            <a:r>
              <a:rPr lang="ru-RU" sz="2000" dirty="0"/>
              <a:t> і </a:t>
            </a:r>
            <a:r>
              <a:rPr lang="ru-RU" sz="2000" dirty="0" err="1"/>
              <a:t>освячує</a:t>
            </a:r>
            <a:r>
              <a:rPr lang="ru-RU" sz="2000" dirty="0"/>
              <a:t>.</a:t>
            </a:r>
          </a:p>
        </p:txBody>
      </p:sp>
      <p:pic>
        <p:nvPicPr>
          <p:cNvPr id="8194" name="Picture 2" descr="Різновиди хрестів на писанках">
            <a:extLst>
              <a:ext uri="{FF2B5EF4-FFF2-40B4-BE49-F238E27FC236}">
                <a16:creationId xmlns:a16="http://schemas.microsoft.com/office/drawing/2014/main" xmlns="" id="{8ADC2F8F-EE38-42CB-91A8-4529B13F6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0843" y="2460601"/>
            <a:ext cx="47625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Стародавні символи української писанки. Частина 5. Хрест, Спіраль ...">
            <a:extLst>
              <a:ext uri="{FF2B5EF4-FFF2-40B4-BE49-F238E27FC236}">
                <a16:creationId xmlns:a16="http://schemas.microsoft.com/office/drawing/2014/main" xmlns="" id="{15B28216-BD17-4B19-82E2-6FCB5132E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86744" y="2460601"/>
            <a:ext cx="2462504" cy="246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Філософія – Культура – Волонтерство – Новий Акрополь">
            <a:extLst>
              <a:ext uri="{FF2B5EF4-FFF2-40B4-BE49-F238E27FC236}">
                <a16:creationId xmlns:a16="http://schemas.microsoft.com/office/drawing/2014/main" xmlns="" id="{54D70644-B884-4B36-ADC9-61069A549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82650" y="4075088"/>
            <a:ext cx="2462504" cy="246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718777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Тема1" id="{24B23BA5-62BB-43B8-933B-CE9F8319E114}" vid="{787EDD7F-0891-42BE-93F6-AE2C0EFF9E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1527</TotalTime>
  <Words>598</Words>
  <Application>Microsoft Office PowerPoint</Application>
  <PresentationFormat>Произвольный</PresentationFormat>
  <Paragraphs>80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Тема1</vt:lpstr>
      <vt:lpstr>Слайд 1</vt:lpstr>
      <vt:lpstr>Слайд 2</vt:lpstr>
      <vt:lpstr>Слайд 3</vt:lpstr>
      <vt:lpstr>Слайд 4</vt:lpstr>
      <vt:lpstr>Слайд 5</vt:lpstr>
      <vt:lpstr>Писанки в різних техніках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Матеріали, інструменти та пристосування</vt:lpstr>
      <vt:lpstr>Домашнє завдання</vt:lpstr>
      <vt:lpstr>Використані ресурси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HP</dc:creator>
  <cp:lastModifiedBy>Валентина Капуста</cp:lastModifiedBy>
  <cp:revision>29</cp:revision>
  <dcterms:created xsi:type="dcterms:W3CDTF">2020-04-16T12:20:17Z</dcterms:created>
  <dcterms:modified xsi:type="dcterms:W3CDTF">2022-03-20T19:58:09Z</dcterms:modified>
</cp:coreProperties>
</file>