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1392" r:id="rId3"/>
    <p:sldId id="888" r:id="rId4"/>
    <p:sldId id="1950" r:id="rId5"/>
    <p:sldId id="1951" r:id="rId6"/>
    <p:sldId id="1952" r:id="rId7"/>
    <p:sldId id="1885" r:id="rId8"/>
    <p:sldId id="1954" r:id="rId9"/>
    <p:sldId id="1910" r:id="rId10"/>
    <p:sldId id="49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392"/>
            <p14:sldId id="888"/>
            <p14:sldId id="1950"/>
            <p14:sldId id="1951"/>
            <p14:sldId id="1952"/>
            <p14:sldId id="1885"/>
            <p14:sldId id="1954"/>
            <p14:sldId id="1910"/>
          </p14:sldIdLst>
        </p14:section>
        <p14:section name="Раздел без заголовка" id="{AC9334F8-F988-4E78-9E68-3A8F16322EC6}">
          <p14:sldIdLst>
            <p14:sldId id="4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xmlns="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xmlns="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xmlns="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0000"/>
    <a:srgbClr val="C6109F"/>
    <a:srgbClr val="FFFF00"/>
    <a:srgbClr val="FF6600"/>
    <a:srgbClr val="FF5050"/>
    <a:srgbClr val="FF99FF"/>
    <a:srgbClr val="993366"/>
    <a:srgbClr val="FF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94322" autoAdjust="0"/>
  </p:normalViewPr>
  <p:slideViewPr>
    <p:cSldViewPr snapToGrid="0">
      <p:cViewPr varScale="1">
        <p:scale>
          <a:sx n="52" d="100"/>
          <a:sy n="52" d="100"/>
        </p:scale>
        <p:origin x="-114" y="-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5.jp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74" y="2308303"/>
            <a:ext cx="3289482" cy="4342116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27.01.2022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73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9642" y="2034747"/>
            <a:ext cx="55927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Ознайомлення з таблицею множення числа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20518" y="2662768"/>
            <a:ext cx="246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2F3242"/>
                </a:solidFill>
              </a:rPr>
              <a:t>4 ∙ 4  =16</a:t>
            </a:r>
            <a:endParaRPr lang="uk-UA" sz="36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Домашні</a:t>
            </a:r>
            <a:r>
              <a:rPr lang="ru-RU" sz="2000" b="1" dirty="0"/>
              <a:t> </a:t>
            </a:r>
            <a:r>
              <a:rPr lang="ru-RU" sz="2000" b="1" dirty="0" err="1"/>
              <a:t>тренувальні</a:t>
            </a:r>
            <a:r>
              <a:rPr lang="ru-RU" sz="2000" b="1" dirty="0"/>
              <a:t> </a:t>
            </a:r>
            <a:r>
              <a:rPr lang="ru-RU" sz="2000" b="1" dirty="0" err="1"/>
              <a:t>вправи</a:t>
            </a:r>
            <a:r>
              <a:rPr lang="ru-RU" sz="2000" b="1" dirty="0"/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xmlns="" id="{F35B1DC1-1FB4-485D-B536-AB95778CE417}"/>
              </a:ext>
            </a:extLst>
          </p:cNvPr>
          <p:cNvSpPr/>
          <p:nvPr/>
        </p:nvSpPr>
        <p:spPr>
          <a:xfrm>
            <a:off x="5580530" y="1566479"/>
            <a:ext cx="6306670" cy="4747017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Опрацювати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задачу 8,   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завдання 9 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на сторінці 90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39319" y="173231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4514638" y="1748849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xmlns="" id="{63F65727-1A3F-49B3-8D24-A0CC5B0C1D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159201"/>
            <a:ext cx="3647924" cy="193055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914677" y="3424125"/>
            <a:ext cx="584567" cy="72928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743066" y="3422516"/>
            <a:ext cx="584567" cy="72928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2697604" y="3419502"/>
            <a:ext cx="584567" cy="729284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3481380" y="3419502"/>
            <a:ext cx="584567" cy="729284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4417401" y="3419502"/>
            <a:ext cx="584567" cy="7292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120873" y="3419502"/>
            <a:ext cx="584567" cy="72928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246385" y="3440739"/>
            <a:ext cx="540636" cy="686809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5263400" y="3411201"/>
            <a:ext cx="584567" cy="7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</a:t>
            </a:r>
            <a:r>
              <a:rPr lang="en-US" sz="4000" b="1" dirty="0">
                <a:solidFill>
                  <a:schemeClr val="bg1"/>
                </a:solidFill>
              </a:rPr>
              <a:t>89 - 90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Доведи, що  </a:t>
            </a:r>
            <a:r>
              <a:rPr lang="en-US" sz="2000" b="1" dirty="0">
                <a:solidFill>
                  <a:schemeClr val="bg1"/>
                </a:solidFill>
              </a:rPr>
              <a:t>4</a:t>
            </a:r>
            <a:r>
              <a:rPr lang="uk-UA" sz="2000" b="1" dirty="0">
                <a:solidFill>
                  <a:schemeClr val="bg1"/>
                </a:solidFill>
              </a:rPr>
              <a:t> ∙ </a:t>
            </a:r>
            <a:r>
              <a:rPr lang="en-US" sz="2000" b="1" dirty="0">
                <a:solidFill>
                  <a:schemeClr val="bg1"/>
                </a:solidFill>
              </a:rPr>
              <a:t>5</a:t>
            </a:r>
            <a:r>
              <a:rPr lang="uk-UA" sz="2000" b="1" dirty="0">
                <a:solidFill>
                  <a:schemeClr val="bg1"/>
                </a:solidFill>
              </a:rPr>
              <a:t> = </a:t>
            </a:r>
            <a:r>
              <a:rPr lang="en-US" sz="2000" b="1" dirty="0">
                <a:solidFill>
                  <a:schemeClr val="bg1"/>
                </a:solidFill>
              </a:rPr>
              <a:t>20</a:t>
            </a:r>
            <a:r>
              <a:rPr lang="uk-UA" sz="2000" b="1" dirty="0">
                <a:solidFill>
                  <a:schemeClr val="bg1"/>
                </a:solidFill>
              </a:rPr>
              <a:t>. Що показує перший множний? Другий?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789100" y="1364225"/>
            <a:ext cx="6474686" cy="1377702"/>
          </a:xfrm>
          <a:prstGeom prst="roundRect">
            <a:avLst/>
          </a:prstGeom>
          <a:solidFill>
            <a:schemeClr val="accent1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5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ru-RU" sz="11500" b="1" dirty="0">
                <a:ln>
                  <a:solidFill>
                    <a:sysClr val="windowText" lastClr="000000"/>
                  </a:solidFill>
                </a:ln>
              </a:rPr>
              <a:t> ∙ </a:t>
            </a:r>
            <a:r>
              <a:rPr lang="en-US" sz="115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ru-RU" sz="11500" b="1" dirty="0">
                <a:ln>
                  <a:solidFill>
                    <a:sysClr val="windowText" lastClr="000000"/>
                  </a:solidFill>
                </a:ln>
              </a:rPr>
              <a:t> = </a:t>
            </a:r>
            <a:r>
              <a:rPr lang="en-US" sz="11500" b="1" dirty="0">
                <a:ln>
                  <a:solidFill>
                    <a:sysClr val="windowText" lastClr="000000"/>
                  </a:solidFill>
                </a:ln>
              </a:rPr>
              <a:t>20</a:t>
            </a:r>
            <a:endParaRPr lang="uk-UA" sz="8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69926" y="1957103"/>
            <a:ext cx="2512609" cy="2594261"/>
            <a:chOff x="169926" y="1957103"/>
            <a:chExt cx="2512609" cy="259426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8"/>
            <a:stretch/>
          </p:blipFill>
          <p:spPr>
            <a:xfrm>
              <a:off x="498642" y="1957103"/>
              <a:ext cx="1185171" cy="1134035"/>
            </a:xfrm>
            <a:prstGeom prst="rect">
              <a:avLst/>
            </a:prstGeom>
          </p:spPr>
        </p:pic>
        <p:pic>
          <p:nvPicPr>
            <p:cNvPr id="41" name="Рисунок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8"/>
            <a:stretch/>
          </p:blipFill>
          <p:spPr>
            <a:xfrm>
              <a:off x="1497364" y="2416034"/>
              <a:ext cx="1185171" cy="1134035"/>
            </a:xfrm>
            <a:prstGeom prst="rect">
              <a:avLst/>
            </a:prstGeom>
          </p:spPr>
        </p:pic>
        <p:pic>
          <p:nvPicPr>
            <p:cNvPr id="42" name="Рисунок 4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8"/>
            <a:stretch/>
          </p:blipFill>
          <p:spPr>
            <a:xfrm>
              <a:off x="1175000" y="3417329"/>
              <a:ext cx="1185171" cy="1134035"/>
            </a:xfrm>
            <a:prstGeom prst="rect">
              <a:avLst/>
            </a:prstGeom>
          </p:spPr>
        </p:pic>
        <p:pic>
          <p:nvPicPr>
            <p:cNvPr id="43" name="Рисунок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8"/>
            <a:stretch/>
          </p:blipFill>
          <p:spPr>
            <a:xfrm>
              <a:off x="169926" y="2987811"/>
              <a:ext cx="1185171" cy="1134035"/>
            </a:xfrm>
            <a:prstGeom prst="rect">
              <a:avLst/>
            </a:prstGeom>
          </p:spPr>
        </p:pic>
      </p:grpSp>
      <p:grpSp>
        <p:nvGrpSpPr>
          <p:cNvPr id="72" name="Группа 71"/>
          <p:cNvGrpSpPr/>
          <p:nvPr/>
        </p:nvGrpSpPr>
        <p:grpSpPr>
          <a:xfrm>
            <a:off x="2429484" y="3228519"/>
            <a:ext cx="2512609" cy="2594261"/>
            <a:chOff x="169926" y="1957103"/>
            <a:chExt cx="2512609" cy="2594261"/>
          </a:xfrm>
        </p:grpSpPr>
        <p:pic>
          <p:nvPicPr>
            <p:cNvPr id="73" name="Рисунок 7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8"/>
            <a:stretch/>
          </p:blipFill>
          <p:spPr>
            <a:xfrm>
              <a:off x="498642" y="1957103"/>
              <a:ext cx="1185171" cy="1134035"/>
            </a:xfrm>
            <a:prstGeom prst="rect">
              <a:avLst/>
            </a:prstGeom>
          </p:spPr>
        </p:pic>
        <p:pic>
          <p:nvPicPr>
            <p:cNvPr id="74" name="Рисунок 7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8"/>
            <a:stretch/>
          </p:blipFill>
          <p:spPr>
            <a:xfrm>
              <a:off x="1497364" y="2416034"/>
              <a:ext cx="1185171" cy="1134035"/>
            </a:xfrm>
            <a:prstGeom prst="rect">
              <a:avLst/>
            </a:prstGeom>
          </p:spPr>
        </p:pic>
        <p:pic>
          <p:nvPicPr>
            <p:cNvPr id="75" name="Рисунок 7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8"/>
            <a:stretch/>
          </p:blipFill>
          <p:spPr>
            <a:xfrm>
              <a:off x="1175000" y="3417329"/>
              <a:ext cx="1185171" cy="1134035"/>
            </a:xfrm>
            <a:prstGeom prst="rect">
              <a:avLst/>
            </a:prstGeom>
          </p:spPr>
        </p:pic>
        <p:pic>
          <p:nvPicPr>
            <p:cNvPr id="76" name="Рисунок 7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8"/>
            <a:stretch/>
          </p:blipFill>
          <p:spPr>
            <a:xfrm>
              <a:off x="169926" y="2987811"/>
              <a:ext cx="1185171" cy="1134035"/>
            </a:xfrm>
            <a:prstGeom prst="rect">
              <a:avLst/>
            </a:prstGeom>
          </p:spPr>
        </p:pic>
      </p:grpSp>
      <p:grpSp>
        <p:nvGrpSpPr>
          <p:cNvPr id="77" name="Группа 76"/>
          <p:cNvGrpSpPr/>
          <p:nvPr/>
        </p:nvGrpSpPr>
        <p:grpSpPr>
          <a:xfrm rot="20459224">
            <a:off x="4957815" y="4010139"/>
            <a:ext cx="2512609" cy="2594261"/>
            <a:chOff x="169926" y="1957103"/>
            <a:chExt cx="2512609" cy="2594261"/>
          </a:xfrm>
        </p:grpSpPr>
        <p:pic>
          <p:nvPicPr>
            <p:cNvPr id="78" name="Рисунок 7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8"/>
            <a:stretch/>
          </p:blipFill>
          <p:spPr>
            <a:xfrm>
              <a:off x="498642" y="1957103"/>
              <a:ext cx="1185171" cy="1134035"/>
            </a:xfrm>
            <a:prstGeom prst="rect">
              <a:avLst/>
            </a:prstGeom>
          </p:spPr>
        </p:pic>
        <p:pic>
          <p:nvPicPr>
            <p:cNvPr id="79" name="Рисунок 7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8"/>
            <a:stretch/>
          </p:blipFill>
          <p:spPr>
            <a:xfrm>
              <a:off x="1497364" y="2416034"/>
              <a:ext cx="1185171" cy="1134035"/>
            </a:xfrm>
            <a:prstGeom prst="rect">
              <a:avLst/>
            </a:prstGeom>
          </p:spPr>
        </p:pic>
        <p:pic>
          <p:nvPicPr>
            <p:cNvPr id="80" name="Рисунок 7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8"/>
            <a:stretch/>
          </p:blipFill>
          <p:spPr>
            <a:xfrm>
              <a:off x="1175000" y="3417329"/>
              <a:ext cx="1185171" cy="1134035"/>
            </a:xfrm>
            <a:prstGeom prst="rect">
              <a:avLst/>
            </a:prstGeom>
          </p:spPr>
        </p:pic>
        <p:pic>
          <p:nvPicPr>
            <p:cNvPr id="81" name="Рисунок 8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8"/>
            <a:stretch/>
          </p:blipFill>
          <p:spPr>
            <a:xfrm>
              <a:off x="169926" y="2987811"/>
              <a:ext cx="1185171" cy="1134035"/>
            </a:xfrm>
            <a:prstGeom prst="rect">
              <a:avLst/>
            </a:prstGeom>
          </p:spPr>
        </p:pic>
      </p:grpSp>
      <p:grpSp>
        <p:nvGrpSpPr>
          <p:cNvPr id="82" name="Группа 81"/>
          <p:cNvGrpSpPr/>
          <p:nvPr/>
        </p:nvGrpSpPr>
        <p:grpSpPr>
          <a:xfrm flipH="1">
            <a:off x="7343843" y="3536669"/>
            <a:ext cx="2512609" cy="2594261"/>
            <a:chOff x="169926" y="1957103"/>
            <a:chExt cx="2512609" cy="2594261"/>
          </a:xfrm>
        </p:grpSpPr>
        <p:pic>
          <p:nvPicPr>
            <p:cNvPr id="83" name="Рисунок 8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8"/>
            <a:stretch/>
          </p:blipFill>
          <p:spPr>
            <a:xfrm>
              <a:off x="498642" y="1957103"/>
              <a:ext cx="1185171" cy="1134035"/>
            </a:xfrm>
            <a:prstGeom prst="rect">
              <a:avLst/>
            </a:prstGeom>
          </p:spPr>
        </p:pic>
        <p:pic>
          <p:nvPicPr>
            <p:cNvPr id="84" name="Рисунок 8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8"/>
            <a:stretch/>
          </p:blipFill>
          <p:spPr>
            <a:xfrm>
              <a:off x="1497364" y="2416034"/>
              <a:ext cx="1185171" cy="1134035"/>
            </a:xfrm>
            <a:prstGeom prst="rect">
              <a:avLst/>
            </a:prstGeom>
          </p:spPr>
        </p:pic>
        <p:pic>
          <p:nvPicPr>
            <p:cNvPr id="85" name="Рисунок 8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8"/>
            <a:stretch/>
          </p:blipFill>
          <p:spPr>
            <a:xfrm>
              <a:off x="1175000" y="3417329"/>
              <a:ext cx="1185171" cy="1134035"/>
            </a:xfrm>
            <a:prstGeom prst="rect">
              <a:avLst/>
            </a:prstGeom>
          </p:spPr>
        </p:pic>
        <p:pic>
          <p:nvPicPr>
            <p:cNvPr id="86" name="Рисунок 8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8"/>
            <a:stretch/>
          </p:blipFill>
          <p:spPr>
            <a:xfrm>
              <a:off x="169926" y="2987811"/>
              <a:ext cx="1185171" cy="1134035"/>
            </a:xfrm>
            <a:prstGeom prst="rect">
              <a:avLst/>
            </a:prstGeom>
          </p:spPr>
        </p:pic>
      </p:grpSp>
      <p:grpSp>
        <p:nvGrpSpPr>
          <p:cNvPr id="87" name="Группа 86"/>
          <p:cNvGrpSpPr/>
          <p:nvPr/>
        </p:nvGrpSpPr>
        <p:grpSpPr>
          <a:xfrm flipH="1">
            <a:off x="9322409" y="2094484"/>
            <a:ext cx="2512609" cy="2594261"/>
            <a:chOff x="169926" y="1957103"/>
            <a:chExt cx="2512609" cy="2594261"/>
          </a:xfrm>
        </p:grpSpPr>
        <p:pic>
          <p:nvPicPr>
            <p:cNvPr id="88" name="Рисунок 8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8"/>
            <a:stretch/>
          </p:blipFill>
          <p:spPr>
            <a:xfrm>
              <a:off x="498642" y="1957103"/>
              <a:ext cx="1185171" cy="1134035"/>
            </a:xfrm>
            <a:prstGeom prst="rect">
              <a:avLst/>
            </a:prstGeom>
          </p:spPr>
        </p:pic>
        <p:pic>
          <p:nvPicPr>
            <p:cNvPr id="89" name="Рисунок 8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8"/>
            <a:stretch/>
          </p:blipFill>
          <p:spPr>
            <a:xfrm>
              <a:off x="1497364" y="2416034"/>
              <a:ext cx="1185171" cy="1134035"/>
            </a:xfrm>
            <a:prstGeom prst="rect">
              <a:avLst/>
            </a:prstGeom>
          </p:spPr>
        </p:pic>
        <p:pic>
          <p:nvPicPr>
            <p:cNvPr id="90" name="Рисунок 8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8"/>
            <a:stretch/>
          </p:blipFill>
          <p:spPr>
            <a:xfrm>
              <a:off x="1175000" y="3417329"/>
              <a:ext cx="1185171" cy="1134035"/>
            </a:xfrm>
            <a:prstGeom prst="rect">
              <a:avLst/>
            </a:prstGeom>
          </p:spPr>
        </p:pic>
        <p:pic>
          <p:nvPicPr>
            <p:cNvPr id="91" name="Рисунок 9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8"/>
            <a:stretch/>
          </p:blipFill>
          <p:spPr>
            <a:xfrm>
              <a:off x="169926" y="2987811"/>
              <a:ext cx="1185171" cy="1134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382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таблицю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1309" y="5250278"/>
            <a:ext cx="74126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+ 4 + 4 + 4 + 4 + 4 + 4 + 4 + 4</a:t>
            </a:r>
            <a:r>
              <a:rPr lang="uk-U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1645" y="4796306"/>
            <a:ext cx="66672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+ 4 + 4 + 4 + 4 + 4 + 4 + 4 = 32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1309" y="4265923"/>
            <a:ext cx="59218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+ 4 + 4 + 4 + 4 + 4 + 4</a:t>
            </a:r>
            <a:r>
              <a:rPr lang="uk-U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2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4329" y="3763808"/>
            <a:ext cx="51764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+ 4 + 4 + 4 + 4 + 4</a:t>
            </a:r>
            <a:r>
              <a:rPr lang="uk-U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1646" y="3261693"/>
            <a:ext cx="44310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+ 4 + 4 + 4 + 4</a:t>
            </a:r>
            <a:r>
              <a:rPr lang="uk-U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4326" y="2716805"/>
            <a:ext cx="36856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+ 4 + 4 + 4 = 16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4326" y="2195600"/>
            <a:ext cx="29402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+ 4 + 4 = 12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51306" y="1665217"/>
            <a:ext cx="19351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20250" y="2798017"/>
            <a:ext cx="11234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220250" y="3351865"/>
            <a:ext cx="1810503" cy="76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20250" y="3886930"/>
            <a:ext cx="2538936" cy="10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20250" y="4374735"/>
            <a:ext cx="3347336" cy="5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220250" y="4900241"/>
            <a:ext cx="4090493" cy="53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219052" y="5382031"/>
            <a:ext cx="48310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19052" y="5878596"/>
            <a:ext cx="5644867" cy="60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219052" y="6412136"/>
            <a:ext cx="6341405" cy="196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0" t="6082" r="24843" b="55256"/>
          <a:stretch/>
        </p:blipFill>
        <p:spPr>
          <a:xfrm>
            <a:off x="8677469" y="1268241"/>
            <a:ext cx="2985796" cy="5237377"/>
          </a:xfrm>
          <a:prstGeom prst="rect">
            <a:avLst/>
          </a:prstGeom>
          <a:ln>
            <a:solidFill>
              <a:srgbClr val="2F3242"/>
            </a:solidFill>
          </a:ln>
        </p:spPr>
      </p:pic>
      <p:sp>
        <p:nvSpPr>
          <p:cNvPr id="25" name="Прямоугольник 24"/>
          <p:cNvSpPr/>
          <p:nvPr/>
        </p:nvSpPr>
        <p:spPr>
          <a:xfrm>
            <a:off x="141646" y="5828804"/>
            <a:ext cx="81580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+ 4 + 4 + 4 + 4 + 4 + 4 + 4 + 4 + 4</a:t>
            </a:r>
            <a:r>
              <a:rPr lang="uk-U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98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323" r="80719" b="74598"/>
          <a:stretch/>
        </p:blipFill>
        <p:spPr>
          <a:xfrm>
            <a:off x="4281324" y="902299"/>
            <a:ext cx="7783676" cy="574870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9B32A92-A37A-4E58-9050-69E31D11BFED}"/>
              </a:ext>
            </a:extLst>
          </p:cNvPr>
          <p:cNvSpPr txBox="1"/>
          <p:nvPr/>
        </p:nvSpPr>
        <p:spPr>
          <a:xfrm>
            <a:off x="6115040" y="2629723"/>
            <a:ext cx="5117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>
                <a:latin typeface="Monotype Corsiva" panose="03010101010201010101" pitchFamily="66" charset="0"/>
              </a:rPr>
              <a:t>(</a:t>
            </a:r>
            <a:r>
              <a:rPr lang="en-US" sz="6600" dirty="0">
                <a:latin typeface="Monotype Corsiva" panose="03010101010201010101" pitchFamily="66" charset="0"/>
              </a:rPr>
              <a:t>                </a:t>
            </a:r>
            <a:r>
              <a:rPr lang="uk-UA" sz="6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1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525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Обчисли, користуючись таблицею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4" name="Рисунок 7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9" t="43054" r="67230" b="43104"/>
          <a:stretch/>
        </p:blipFill>
        <p:spPr>
          <a:xfrm>
            <a:off x="6329482" y="1441142"/>
            <a:ext cx="823897" cy="102786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929281" y="1707863"/>
            <a:ext cx="469092" cy="42266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9" t="42756" r="57830" b="43402"/>
          <a:stretch/>
        </p:blipFill>
        <p:spPr>
          <a:xfrm>
            <a:off x="5044965" y="1418333"/>
            <a:ext cx="823897" cy="1027864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6919138" y="1748131"/>
            <a:ext cx="630489" cy="413885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27" t="43540" r="22732" b="42618"/>
          <a:stretch/>
        </p:blipFill>
        <p:spPr>
          <a:xfrm>
            <a:off x="8209093" y="1492283"/>
            <a:ext cx="801206" cy="999555"/>
          </a:xfrm>
          <a:prstGeom prst="rect">
            <a:avLst/>
          </a:prstGeom>
        </p:spPr>
      </p:pic>
      <p:pic>
        <p:nvPicPr>
          <p:cNvPr id="94" name="Рисунок 9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10" t="6241" r="25003" b="55097"/>
          <a:stretch/>
        </p:blipFill>
        <p:spPr>
          <a:xfrm>
            <a:off x="1414510" y="1300830"/>
            <a:ext cx="2985796" cy="5237377"/>
          </a:xfrm>
          <a:prstGeom prst="rect">
            <a:avLst/>
          </a:prstGeom>
          <a:ln>
            <a:solidFill>
              <a:srgbClr val="2F3242"/>
            </a:solidFill>
          </a:ln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5547" y="1524516"/>
            <a:ext cx="796080" cy="815498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0" t="42510" r="39739" b="43648"/>
          <a:stretch/>
        </p:blipFill>
        <p:spPr>
          <a:xfrm>
            <a:off x="7598298" y="1408946"/>
            <a:ext cx="823897" cy="1027864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614143" y="2987335"/>
            <a:ext cx="469092" cy="422660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2" t="42798" r="57807" b="43360"/>
          <a:stretch/>
        </p:blipFill>
        <p:spPr>
          <a:xfrm>
            <a:off x="5044965" y="2690227"/>
            <a:ext cx="823897" cy="102786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" t="12226" r="90979" b="82783"/>
          <a:stretch/>
        </p:blipFill>
        <p:spPr>
          <a:xfrm>
            <a:off x="7576852" y="3020024"/>
            <a:ext cx="630489" cy="413885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7" t="43440" r="58162" b="42718"/>
          <a:stretch/>
        </p:blipFill>
        <p:spPr>
          <a:xfrm>
            <a:off x="8841182" y="2741344"/>
            <a:ext cx="801206" cy="999555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5547" y="2796410"/>
            <a:ext cx="796080" cy="815498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t="42969" r="76412" b="43189"/>
          <a:stretch/>
        </p:blipFill>
        <p:spPr>
          <a:xfrm>
            <a:off x="6951146" y="2701680"/>
            <a:ext cx="823897" cy="1027864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0" t="43386" r="67548" b="43578"/>
          <a:stretch/>
        </p:blipFill>
        <p:spPr>
          <a:xfrm>
            <a:off x="6354529" y="2735555"/>
            <a:ext cx="755774" cy="960114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8" t="43162" r="13171" b="42996"/>
          <a:stretch/>
        </p:blipFill>
        <p:spPr>
          <a:xfrm>
            <a:off x="7600886" y="3982692"/>
            <a:ext cx="823897" cy="1027864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593812" y="4236707"/>
            <a:ext cx="469092" cy="42266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5" t="42879" r="76244" b="43279"/>
          <a:stretch/>
        </p:blipFill>
        <p:spPr>
          <a:xfrm>
            <a:off x="5070781" y="3950324"/>
            <a:ext cx="823897" cy="1027864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" t="12183" r="91213" b="82826"/>
          <a:stretch/>
        </p:blipFill>
        <p:spPr>
          <a:xfrm>
            <a:off x="6244436" y="4267128"/>
            <a:ext cx="630489" cy="413885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7" t="43651" r="67592" b="42507"/>
          <a:stretch/>
        </p:blipFill>
        <p:spPr>
          <a:xfrm>
            <a:off x="5686780" y="4019722"/>
            <a:ext cx="801206" cy="999555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8144" y="4079869"/>
            <a:ext cx="796080" cy="815498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5" t="42697" r="85454" b="43461"/>
          <a:stretch/>
        </p:blipFill>
        <p:spPr>
          <a:xfrm>
            <a:off x="6975031" y="3940318"/>
            <a:ext cx="823897" cy="1027864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937393" y="5499952"/>
            <a:ext cx="469092" cy="422660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92" t="42852" r="22467" b="43306"/>
          <a:stretch/>
        </p:blipFill>
        <p:spPr>
          <a:xfrm>
            <a:off x="6951146" y="5231193"/>
            <a:ext cx="823897" cy="1027864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" t="12226" r="90979" b="82783"/>
          <a:stretch/>
        </p:blipFill>
        <p:spPr>
          <a:xfrm>
            <a:off x="6278668" y="5538957"/>
            <a:ext cx="630489" cy="413885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7" t="43346" r="85832" b="42812"/>
          <a:stretch/>
        </p:blipFill>
        <p:spPr>
          <a:xfrm>
            <a:off x="5011862" y="5266186"/>
            <a:ext cx="801206" cy="999555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3918" y="5338150"/>
            <a:ext cx="796080" cy="815498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7" t="42813" r="76352" b="43345"/>
          <a:stretch/>
        </p:blipFill>
        <p:spPr>
          <a:xfrm>
            <a:off x="5695063" y="5207583"/>
            <a:ext cx="823897" cy="1027864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70" t="43925" r="31258" b="43039"/>
          <a:stretch/>
        </p:blipFill>
        <p:spPr>
          <a:xfrm>
            <a:off x="8296015" y="5297963"/>
            <a:ext cx="755774" cy="960114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t="42969" r="76412" b="43189"/>
          <a:stretch/>
        </p:blipFill>
        <p:spPr>
          <a:xfrm>
            <a:off x="8236716" y="2684733"/>
            <a:ext cx="823897" cy="102786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4" t="43213" r="48785" b="42945"/>
          <a:stretch/>
        </p:blipFill>
        <p:spPr>
          <a:xfrm>
            <a:off x="8867456" y="3977720"/>
            <a:ext cx="823897" cy="102786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9B32A92-A37A-4E58-9050-69E31D11BFED}"/>
              </a:ext>
            </a:extLst>
          </p:cNvPr>
          <p:cNvSpPr txBox="1"/>
          <p:nvPr/>
        </p:nvSpPr>
        <p:spPr>
          <a:xfrm>
            <a:off x="4825955" y="3900507"/>
            <a:ext cx="36492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>
                <a:latin typeface="Monotype Corsiva" panose="03010101010201010101" pitchFamily="66" charset="0"/>
              </a:rPr>
              <a:t>(</a:t>
            </a:r>
            <a:r>
              <a:rPr lang="en-US" sz="6600" dirty="0">
                <a:latin typeface="Monotype Corsiva" panose="03010101010201010101" pitchFamily="66" charset="0"/>
              </a:rPr>
              <a:t>                </a:t>
            </a:r>
            <a:r>
              <a:rPr lang="uk-UA" sz="6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C9B32A92-A37A-4E58-9050-69E31D11BFED}"/>
              </a:ext>
            </a:extLst>
          </p:cNvPr>
          <p:cNvSpPr txBox="1"/>
          <p:nvPr/>
        </p:nvSpPr>
        <p:spPr>
          <a:xfrm>
            <a:off x="4805598" y="5183854"/>
            <a:ext cx="36492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>
                <a:latin typeface="Monotype Corsiva" panose="03010101010201010101" pitchFamily="66" charset="0"/>
              </a:rPr>
              <a:t>(</a:t>
            </a:r>
            <a:r>
              <a:rPr lang="en-US" sz="6600" dirty="0">
                <a:latin typeface="Monotype Corsiva" panose="03010101010201010101" pitchFamily="66" charset="0"/>
              </a:rPr>
              <a:t>             </a:t>
            </a:r>
            <a:r>
              <a:rPr lang="uk-UA" sz="6600" dirty="0">
                <a:latin typeface="Monotype Corsiva" panose="03010101010201010101" pitchFamily="66" charset="0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336096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4198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 задачі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92" name="Скругленный прямоугольник 191"/>
          <p:cNvSpPr/>
          <p:nvPr/>
        </p:nvSpPr>
        <p:spPr>
          <a:xfrm>
            <a:off x="527050" y="1441580"/>
            <a:ext cx="11367400" cy="2085915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На гастролях музичний гурт мав дати по 4 концерти у трьох великих містах. Скільки концертів ще залишилося дати, якщо вже пройшло 8 концертів?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45"/>
          <a:stretch/>
        </p:blipFill>
        <p:spPr>
          <a:xfrm>
            <a:off x="2495068" y="3776768"/>
            <a:ext cx="7607680" cy="2697269"/>
          </a:xfrm>
          <a:prstGeom prst="rect">
            <a:avLst/>
          </a:prstGeom>
          <a:ln>
            <a:solidFill>
              <a:srgbClr val="2F3242"/>
            </a:solidFill>
          </a:ln>
        </p:spPr>
      </p:pic>
    </p:spTree>
    <p:extLst>
      <p:ext uri="{BB962C8B-B14F-4D97-AF65-F5344CB8AC3E}">
        <p14:creationId xmlns:p14="http://schemas.microsoft.com/office/powerpoint/2010/main" val="38373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 t="3268" r="4530" b="40667"/>
          <a:stretch/>
        </p:blipFill>
        <p:spPr>
          <a:xfrm>
            <a:off x="222055" y="1544597"/>
            <a:ext cx="5332306" cy="432573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4198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</a:t>
            </a:r>
            <a:r>
              <a:rPr lang="uk-UA" sz="2000" b="1" dirty="0" smtClean="0">
                <a:solidFill>
                  <a:schemeClr val="bg1"/>
                </a:solidFill>
              </a:rPr>
              <a:t>адача 5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92" name="Скругленный прямоугольник 191"/>
          <p:cNvSpPr/>
          <p:nvPr/>
        </p:nvSpPr>
        <p:spPr>
          <a:xfrm>
            <a:off x="5601739" y="1144033"/>
            <a:ext cx="6247280" cy="5126860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У розважальному центрі під час зимових канікул перших 3 дні відбувалося по 4 вистави, а наступних 5 днів – по одній виставі. Скільки всього вистав відбулося в центрі протягом зимових канікул?</a:t>
            </a:r>
          </a:p>
        </p:txBody>
      </p:sp>
    </p:spTree>
    <p:extLst>
      <p:ext uri="{BB962C8B-B14F-4D97-AF65-F5344CB8AC3E}">
        <p14:creationId xmlns:p14="http://schemas.microsoft.com/office/powerpoint/2010/main" val="48275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 t="3268" r="4530" b="40667"/>
          <a:stretch/>
        </p:blipFill>
        <p:spPr>
          <a:xfrm>
            <a:off x="222055" y="1544597"/>
            <a:ext cx="5332306" cy="432573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4198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Задача 7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92" name="Скругленный прямоугольник 191"/>
          <p:cNvSpPr/>
          <p:nvPr/>
        </p:nvSpPr>
        <p:spPr>
          <a:xfrm>
            <a:off x="5660024" y="1276285"/>
            <a:ext cx="6128759" cy="510914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Коли всі глядачі сіли на свої місця, у залі залишилося 23 вільних місця. Скільки глядачів було в залі, якщо там усього 98 місць?</a:t>
            </a:r>
          </a:p>
        </p:txBody>
      </p:sp>
    </p:spTree>
    <p:extLst>
      <p:ext uri="{BB962C8B-B14F-4D97-AF65-F5344CB8AC3E}">
        <p14:creationId xmlns:p14="http://schemas.microsoft.com/office/powerpoint/2010/main" val="2088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33000</TotalTime>
  <Words>339</Words>
  <Application>Microsoft Office PowerPoint</Application>
  <PresentationFormat>Произвольный</PresentationFormat>
  <Paragraphs>72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3852</cp:revision>
  <dcterms:created xsi:type="dcterms:W3CDTF">2018-01-05T16:38:53Z</dcterms:created>
  <dcterms:modified xsi:type="dcterms:W3CDTF">2022-01-25T14:45:13Z</dcterms:modified>
</cp:coreProperties>
</file>