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733" r:id="rId3"/>
    <p:sldId id="689" r:id="rId4"/>
    <p:sldId id="454" r:id="rId5"/>
    <p:sldId id="663" r:id="rId6"/>
    <p:sldId id="716" r:id="rId7"/>
    <p:sldId id="734" r:id="rId8"/>
    <p:sldId id="741" r:id="rId9"/>
    <p:sldId id="542" r:id="rId10"/>
    <p:sldId id="735" r:id="rId11"/>
    <p:sldId id="744" r:id="rId12"/>
    <p:sldId id="726" r:id="rId13"/>
    <p:sldId id="745" r:id="rId14"/>
    <p:sldId id="746" r:id="rId15"/>
    <p:sldId id="289" r:id="rId16"/>
    <p:sldId id="306" r:id="rId17"/>
    <p:sldId id="732" r:id="rId18"/>
    <p:sldId id="74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DB4037"/>
    <a:srgbClr val="BB75A9"/>
    <a:srgbClr val="E24ED0"/>
    <a:srgbClr val="E34DB5"/>
    <a:srgbClr val="FAF225"/>
    <a:srgbClr val="E9912D"/>
    <a:srgbClr val="FFB441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3034" y="4063736"/>
            <a:ext cx="85971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Як дотримуватися правил безпеки в школі, в побуті, громадських місцях.  Служби  оперативного реагування.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2" descr="Виховний проект &quot;Я-ми-родина-Україна&quot; - Острів знань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8035" y="1429950"/>
            <a:ext cx="2648010" cy="26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ст.68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 означає слово «небезпека»?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68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4100" y="2122973"/>
            <a:ext cx="76052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rgbClr val="FF0000"/>
                </a:solidFill>
              </a:rPr>
              <a:t>Небезпека</a:t>
            </a:r>
            <a:r>
              <a:rPr lang="uk-UA" sz="4000" dirty="0"/>
              <a:t> — це ситуація, у якій людині хтось або щось загрожує. 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5846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Пам'ятай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0982" y="1327092"/>
            <a:ext cx="9329882" cy="4126252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dirty="0"/>
              <a:t>Щоб бути в безпеці, потрібно строго дотримуватися правил поведінки.</a:t>
            </a:r>
            <a:endParaRPr lang="uk-UA" sz="6000" b="1" dirty="0">
              <a:solidFill>
                <a:srgbClr val="FFFF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84" y="2253673"/>
            <a:ext cx="1736454" cy="39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2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sp>
        <p:nvSpPr>
          <p:cNvPr id="46" name="Скругленный прямоугольник 45"/>
          <p:cNvSpPr/>
          <p:nvPr/>
        </p:nvSpPr>
        <p:spPr>
          <a:xfrm>
            <a:off x="3419777" y="3824789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18872" y="1553636"/>
            <a:ext cx="11896344" cy="70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Ознайомся із ситуаціями. Запиши номери телефонів, за якими потрібно про них повідомити.</a:t>
            </a: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118872" y="4288823"/>
            <a:ext cx="11896344" cy="67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Підкресли правила, яких потрібно дотримуватися у школі. Познач      ті, яких дотримуєшся ти.</a:t>
            </a:r>
          </a:p>
        </p:txBody>
      </p:sp>
      <p:pic>
        <p:nvPicPr>
          <p:cNvPr id="67" name="Рисунок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155" y="4236266"/>
            <a:ext cx="247685" cy="30484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274314" y="5008310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Прямоугольник 67"/>
          <p:cNvSpPr/>
          <p:nvPr/>
        </p:nvSpPr>
        <p:spPr>
          <a:xfrm>
            <a:off x="1274314" y="5374068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692739" y="4914725"/>
            <a:ext cx="796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Спокійно заходь і виходь з класної кімнати.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92740" y="5300651"/>
            <a:ext cx="879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Якщо погано почуваєшся на уроці, сиди тихо, не заважай іншим.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054100" y="230676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СИТУАЦІЯ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НОМЕР ТЕЛЕФОНУ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НА ДОРОЗІ СТАЛАСЯ АВАРІЯ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ДІДУСЕВІ СТАЛО ПОГАНО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У КВАРТИРІ ЧУТНО ЗАПАХ ГАЗУ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05598" y="2680872"/>
            <a:ext cx="63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102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89094" y="2680872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103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55990" y="3080982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103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55990" y="3424679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104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274314" y="5739826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Прямоугольник 76"/>
          <p:cNvSpPr/>
          <p:nvPr/>
        </p:nvSpPr>
        <p:spPr>
          <a:xfrm>
            <a:off x="1271469" y="6105584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Прямоугольник 77"/>
          <p:cNvSpPr/>
          <p:nvPr/>
        </p:nvSpPr>
        <p:spPr>
          <a:xfrm>
            <a:off x="1271469" y="6464166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TextBox 78"/>
          <p:cNvSpPr txBox="1"/>
          <p:nvPr/>
        </p:nvSpPr>
        <p:spPr>
          <a:xfrm>
            <a:off x="1692740" y="5686325"/>
            <a:ext cx="879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За потреби вмикай електричні прилади.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689895" y="6034771"/>
            <a:ext cx="879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Не заставляй прохід сумкою чи портфелем.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89895" y="6389462"/>
            <a:ext cx="879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У разі одержання травми звернися до вчителя.</a:t>
            </a:r>
          </a:p>
        </p:txBody>
      </p:sp>
      <p:pic>
        <p:nvPicPr>
          <p:cNvPr id="84" name="Рисунок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211" y="4991971"/>
            <a:ext cx="247685" cy="304843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96" y="6089868"/>
            <a:ext cx="247685" cy="304843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211" y="6449573"/>
            <a:ext cx="24768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8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83" grpId="0" animBg="1"/>
      <p:bldP spid="11" grpId="0" animBg="1"/>
      <p:bldP spid="68" grpId="0" animBg="1"/>
      <p:bldP spid="13" grpId="0"/>
      <p:bldP spid="69" grpId="0"/>
      <p:bldP spid="10" grpId="0"/>
      <p:bldP spid="70" grpId="0"/>
      <p:bldP spid="73" grpId="0"/>
      <p:bldP spid="74" grpId="0"/>
      <p:bldP spid="75" grpId="0" animBg="1"/>
      <p:bldP spid="77" grpId="0" animBg="1"/>
      <p:bldP spid="78" grpId="0" animBg="1"/>
      <p:bldP spid="79" grpId="0"/>
      <p:bldP spid="81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483785" y="1435834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21949" y="2080834"/>
            <a:ext cx="11637034" cy="729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Від кого більшою мірою залежить, чи опиниться людина в небезпеці, чи ні? Що потрібно робити, щоб цього не сталося?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0206" y="3695954"/>
            <a:ext cx="1159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Щоб цього не сталося, ми повинні дотримуватися правил безпеки.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4736" y="3016301"/>
            <a:ext cx="1168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 більшості випадків, необережні дії самої людини є причинами небезпечних ситуацій. </a:t>
            </a: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221949" y="3471946"/>
            <a:ext cx="11546095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21949" y="4089107"/>
            <a:ext cx="11546095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4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85031" y="1154544"/>
            <a:ext cx="8363806" cy="554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Наше життя і безпека залежать від відповідального ставлення до себе й оточуючих. Дотримання правил безпеки в школі, удома, на вулиці, в громадських місцях повинно стати важливою частиною вашого життя.</a:t>
            </a:r>
            <a:endParaRPr lang="uk-UA" sz="4000" dirty="0">
              <a:solidFill>
                <a:srgbClr val="FFFF00"/>
              </a:solidFill>
            </a:endParaRPr>
          </a:p>
        </p:txBody>
      </p:sp>
      <p:pic>
        <p:nvPicPr>
          <p:cNvPr id="10242" name="Picture 2" descr="Запобігання дитячому травматизму - Дошкільний навчальний заклад  (ясла-садок) № 401 Харківської міської рад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166" y="1752600"/>
            <a:ext cx="3364865" cy="32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1" y="1265379"/>
            <a:ext cx="7941009" cy="465234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Слово «поліція» прийшло в українську мову з польської мови (policja). Поляки, у свою чергу, запозичили це слово у німців (polizei), ну а вони — з латині (politia — «державний устрій»).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210" y="2125512"/>
            <a:ext cx="3591375" cy="269006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67-68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с.67-68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34908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5" y="1264757"/>
            <a:ext cx="7147704" cy="5348865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00332" y="2976114"/>
            <a:ext cx="396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Станьте, діти, всі рівненько,</a:t>
            </a:r>
          </a:p>
          <a:p>
            <a:r>
              <a:rPr lang="uk-UA" sz="2400" b="1" dirty="0"/>
              <a:t>Посміхніться веселенько.</a:t>
            </a:r>
          </a:p>
          <a:p>
            <a:r>
              <a:rPr lang="uk-UA" sz="2400" b="1" dirty="0"/>
              <a:t>Настрій на урок взяли,</a:t>
            </a:r>
          </a:p>
          <a:p>
            <a:r>
              <a:rPr lang="uk-UA" sz="2400" b="1" dirty="0"/>
              <a:t>Працювати почали!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6249" y="2112990"/>
            <a:ext cx="3407434" cy="33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Ранкове коло.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3" y="1215155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Для чого створено правила дорожнього руху?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143" y="1874856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 називається місце, де пішоходи повинні переходити дорогу?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12143" y="2547832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 називається частина дороги, призначена для руху транспорту?</a:t>
            </a:r>
          </a:p>
        </p:txBody>
      </p:sp>
      <p:pic>
        <p:nvPicPr>
          <p:cNvPr id="3" name="Picture 2" descr="Вінниця.info | Вінничани просять облаштувати регульований пішохідний  перехід на Барському шос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0096" y="3385739"/>
            <a:ext cx="4191000" cy="276225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латну дорогу Львів – Краковець планують почати будувати з 2019-го року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7092" y="3385739"/>
            <a:ext cx="4419600" cy="276225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58275" y="1285337"/>
            <a:ext cx="11464506" cy="1137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Життя кожної людини безцінне. Найважливішими правами людини є право на життя і особисту безпеку.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1992" y="2629980"/>
            <a:ext cx="3611880" cy="295267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09" y="2633968"/>
            <a:ext cx="4423029" cy="294868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2" name="Скругленный прямоугольник 11"/>
          <p:cNvSpPr/>
          <p:nvPr/>
        </p:nvSpPr>
        <p:spPr>
          <a:xfrm>
            <a:off x="1244619" y="5789474"/>
            <a:ext cx="10478162" cy="863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Для того щоб дотримувалися ці права людини в нашій державі, діють спеціальні служби.</a:t>
            </a: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 назви екстрених служб. У яких випадках до них слід звертатися?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67</a:t>
            </a:r>
          </a:p>
        </p:txBody>
      </p:sp>
      <p:pic>
        <p:nvPicPr>
          <p:cNvPr id="3074" name="Picture 2" descr="Пожежний автомобіль — Вікіпеді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19077" y="1299412"/>
            <a:ext cx="3744176" cy="246833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Дорожня поліція в Україні: де можна зустріти нове ДАІ - Главком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266" y="1299412"/>
            <a:ext cx="3740754" cy="249383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На які виклики приїжджає швидка та куди ще можна звернутись за допомогою.  Відео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9077" y="4086851"/>
            <a:ext cx="3744176" cy="247940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Служба 104. Відсидітись не вийде | Економічна правда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08728" y="4086851"/>
            <a:ext cx="3742292" cy="247261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4599432" y="2862072"/>
            <a:ext cx="3090671" cy="147218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B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Служби оперативного реагування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" y="1747468"/>
            <a:ext cx="142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65536" y="1747468"/>
            <a:ext cx="142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296" y="4499770"/>
            <a:ext cx="142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69168" y="4499770"/>
            <a:ext cx="142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32855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68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54100" y="1441969"/>
            <a:ext cx="74772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dirty="0" err="1">
                <a:solidFill>
                  <a:srgbClr val="FF0000"/>
                </a:solidFill>
              </a:rPr>
              <a:t>Е́кстрені</a:t>
            </a:r>
            <a:r>
              <a:rPr lang="uk-UA" sz="4000" b="1" dirty="0">
                <a:solidFill>
                  <a:srgbClr val="FF0000"/>
                </a:solidFill>
              </a:rPr>
              <a:t> </a:t>
            </a:r>
            <a:r>
              <a:rPr lang="uk-UA" sz="4000" b="1" dirty="0" err="1">
                <a:solidFill>
                  <a:srgbClr val="FF0000"/>
                </a:solidFill>
              </a:rPr>
              <a:t>слу́жби</a:t>
            </a:r>
            <a:r>
              <a:rPr lang="uk-UA" sz="4000" b="1" dirty="0">
                <a:solidFill>
                  <a:srgbClr val="FF0000"/>
                </a:solidFill>
              </a:rPr>
              <a:t> </a:t>
            </a:r>
            <a:r>
              <a:rPr lang="uk-UA" sz="4000" dirty="0"/>
              <a:t>— це служби державної влади, що приймають екстрені виклики та інформацію про них, а також екстрено допомагають населенню та контролюють таку допомогу.</a:t>
            </a:r>
          </a:p>
        </p:txBody>
      </p:sp>
    </p:spTree>
    <p:extLst>
      <p:ext uri="{BB962C8B-B14F-4D97-AF65-F5344CB8AC3E}">
        <p14:creationId xmlns:p14="http://schemas.microsoft.com/office/powerpoint/2010/main" val="11187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10443</TotalTime>
  <Words>620</Words>
  <Application>Microsoft Office PowerPoint</Application>
  <PresentationFormat>Широкоэкранный</PresentationFormat>
  <Paragraphs>155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1929</cp:revision>
  <dcterms:created xsi:type="dcterms:W3CDTF">2018-01-05T16:38:53Z</dcterms:created>
  <dcterms:modified xsi:type="dcterms:W3CDTF">2022-03-22T06:19:47Z</dcterms:modified>
</cp:coreProperties>
</file>