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1696" r:id="rId3"/>
    <p:sldId id="2762" r:id="rId4"/>
    <p:sldId id="2851" r:id="rId5"/>
    <p:sldId id="2826" r:id="rId6"/>
    <p:sldId id="2852" r:id="rId7"/>
    <p:sldId id="2828" r:id="rId8"/>
    <p:sldId id="2853" r:id="rId9"/>
    <p:sldId id="2830" r:id="rId10"/>
    <p:sldId id="2854" r:id="rId11"/>
    <p:sldId id="2832" r:id="rId12"/>
    <p:sldId id="2855" r:id="rId13"/>
    <p:sldId id="2451" r:id="rId14"/>
    <p:sldId id="2873" r:id="rId15"/>
    <p:sldId id="2856" r:id="rId16"/>
    <p:sldId id="2874" r:id="rId17"/>
    <p:sldId id="2875" r:id="rId18"/>
    <p:sldId id="2489" r:id="rId19"/>
    <p:sldId id="2857" r:id="rId20"/>
    <p:sldId id="2859" r:id="rId21"/>
    <p:sldId id="2834" r:id="rId22"/>
    <p:sldId id="2877" r:id="rId23"/>
    <p:sldId id="2861" r:id="rId24"/>
    <p:sldId id="2277" r:id="rId25"/>
    <p:sldId id="965" r:id="rId26"/>
    <p:sldId id="2810" r:id="rId27"/>
    <p:sldId id="280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762"/>
            <p14:sldId id="2851"/>
            <p14:sldId id="2826"/>
            <p14:sldId id="2852"/>
            <p14:sldId id="2828"/>
            <p14:sldId id="2853"/>
            <p14:sldId id="2830"/>
            <p14:sldId id="2854"/>
            <p14:sldId id="2832"/>
            <p14:sldId id="2855"/>
            <p14:sldId id="2451"/>
            <p14:sldId id="2873"/>
            <p14:sldId id="2856"/>
            <p14:sldId id="2874"/>
            <p14:sldId id="2875"/>
            <p14:sldId id="2489"/>
            <p14:sldId id="2857"/>
            <p14:sldId id="2859"/>
            <p14:sldId id="2834"/>
            <p14:sldId id="2877"/>
            <p14:sldId id="2861"/>
            <p14:sldId id="2277"/>
            <p14:sldId id="965"/>
            <p14:sldId id="2810"/>
            <p14:sldId id="2800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131"/>
    <a:srgbClr val="2F3242"/>
    <a:srgbClr val="FF66FF"/>
    <a:srgbClr val="1694E9"/>
    <a:srgbClr val="FF6600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09" d="100"/>
          <a:sy n="109" d="100"/>
        </p:scale>
        <p:origin x="1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525" y="1583079"/>
            <a:ext cx="6856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Закріплення знань та умінь учнів множення і ділення в межах 1000. Розв’язування рівнянь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"/>
          <p:cNvSpPr/>
          <p:nvPr/>
        </p:nvSpPr>
        <p:spPr>
          <a:xfrm>
            <a:off x="2603921" y="2039594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640492" y="14564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4</a:t>
            </a:r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9087" y="1275391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5426248" y="2039594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3462819" y="14564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541414" y="1275391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Стрелка вправо 51"/>
          <p:cNvSpPr/>
          <p:nvPr/>
        </p:nvSpPr>
        <p:spPr>
          <a:xfrm>
            <a:off x="8248575" y="2046570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6285146" y="1463379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3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369351" y="1282367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Стрелка вправо 54"/>
          <p:cNvSpPr/>
          <p:nvPr/>
        </p:nvSpPr>
        <p:spPr>
          <a:xfrm>
            <a:off x="11078940" y="2037243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9115511" y="1454052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21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11181282" y="1273040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Стрелка вправо 75"/>
          <p:cNvSpPr/>
          <p:nvPr/>
        </p:nvSpPr>
        <p:spPr>
          <a:xfrm>
            <a:off x="3425811" y="4038318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1462382" y="3455127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7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540977" y="3274115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Стрелка вправо 78"/>
          <p:cNvSpPr/>
          <p:nvPr/>
        </p:nvSpPr>
        <p:spPr>
          <a:xfrm>
            <a:off x="6248138" y="4038318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284709" y="3455127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7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283955" y="327411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7107036" y="34621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"/>
          <p:cNvSpPr/>
          <p:nvPr/>
        </p:nvSpPr>
        <p:spPr>
          <a:xfrm>
            <a:off x="2603921" y="2039594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640492" y="14564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4</a:t>
            </a:r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9087" y="1275391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5426248" y="2039594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3462819" y="14564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541414" y="1275391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Стрелка вправо 51"/>
          <p:cNvSpPr/>
          <p:nvPr/>
        </p:nvSpPr>
        <p:spPr>
          <a:xfrm>
            <a:off x="8248575" y="2046570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6285146" y="1463379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3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369351" y="1282367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Стрелка вправо 54"/>
          <p:cNvSpPr/>
          <p:nvPr/>
        </p:nvSpPr>
        <p:spPr>
          <a:xfrm>
            <a:off x="11078940" y="2037243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9115511" y="1454052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21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11181282" y="1273040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Стрелка вправо 75"/>
          <p:cNvSpPr/>
          <p:nvPr/>
        </p:nvSpPr>
        <p:spPr>
          <a:xfrm>
            <a:off x="3425811" y="4038318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1462382" y="3455127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7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540977" y="3274115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Стрелка вправо 78"/>
          <p:cNvSpPr/>
          <p:nvPr/>
        </p:nvSpPr>
        <p:spPr>
          <a:xfrm>
            <a:off x="6248138" y="4038318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284709" y="3455127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7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283955" y="327411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7107036" y="34621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8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 м 3 </a:t>
            </a:r>
            <a:r>
              <a:rPr lang="uk-UA" sz="8800" b="1" dirty="0" err="1">
                <a:solidFill>
                  <a:schemeClr val="tx1"/>
                </a:solidFill>
              </a:rPr>
              <a:t>дм</a:t>
            </a:r>
            <a:r>
              <a:rPr lang="uk-UA" sz="8800" b="1" dirty="0">
                <a:solidFill>
                  <a:schemeClr val="tx1"/>
                </a:solidFill>
              </a:rPr>
              <a:t> ∙ 4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001096" y="1466575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92 </a:t>
            </a:r>
            <a:r>
              <a:rPr lang="uk-UA" sz="8800" b="1" dirty="0" err="1">
                <a:solidFill>
                  <a:schemeClr val="tx1"/>
                </a:solidFill>
              </a:rPr>
              <a:t>дм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 т 7 ц : 3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01096" y="2953419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9 ц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4 </a:t>
            </a:r>
            <a:r>
              <a:rPr lang="uk-UA" sz="8800" b="1" dirty="0" err="1">
                <a:solidFill>
                  <a:schemeClr val="tx1"/>
                </a:solidFill>
              </a:rPr>
              <a:t>дм</a:t>
            </a:r>
            <a:r>
              <a:rPr lang="uk-UA" sz="8800" b="1" dirty="0">
                <a:solidFill>
                  <a:schemeClr val="tx1"/>
                </a:solidFill>
              </a:rPr>
              <a:t> : 8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001096" y="1466575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 см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 ∙ 3 л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01096" y="2953419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15 л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3 т 20 ц ∙ 3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001096" y="1466575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15 т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10 хв ∙ 6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01096" y="2953419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 год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0" t="43095" r="21819" b="43063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5" t="43233" r="38984" b="42925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3147" r="48268" b="43011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4" t="43098" r="21755" b="43060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9" t="43175" r="39100" b="42983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1" t="42999" r="48298" b="43159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4" t="43225" r="21825" b="42933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 t="43199" r="39115" b="42959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9" t="42898" r="47940" b="43260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6" t="43140" r="21783" b="43018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2" t="43270" r="39207" b="4288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3" t="42924" r="48296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23" y="1190813"/>
            <a:ext cx="3413131" cy="18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705477" y="1456402"/>
            <a:ext cx="11146476" cy="254303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д. - 27 д.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ІІ д. –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., у 3 рази більше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ІІІ д. –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.,  на 45 менше</a:t>
            </a: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6940188" y="2008261"/>
            <a:ext cx="589660" cy="914400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4" name="Соединительная линия уступом 23"/>
          <p:cNvCxnSpPr/>
          <p:nvPr/>
        </p:nvCxnSpPr>
        <p:spPr>
          <a:xfrm flipV="1">
            <a:off x="6599877" y="2465461"/>
            <a:ext cx="1607221" cy="1015821"/>
          </a:xfrm>
          <a:prstGeom prst="bentConnector3">
            <a:avLst>
              <a:gd name="adj1" fmla="val 158469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авая фигурная скобка 35"/>
          <p:cNvSpPr/>
          <p:nvPr/>
        </p:nvSpPr>
        <p:spPr>
          <a:xfrm>
            <a:off x="9614664" y="2008261"/>
            <a:ext cx="739996" cy="1524684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43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Клас готовий працювати?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Додавати й віднімати,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Числа й вирази рівняти,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Вчасно руки піднімати,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Щоб складні </a:t>
            </a:r>
            <a:r>
              <a:rPr lang="uk-UA" sz="3600" b="1">
                <a:solidFill>
                  <a:schemeClr val="bg1"/>
                </a:solidFill>
              </a:rPr>
              <a:t>задачі розв'язати.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328725" y="223391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19668" y="219698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5277" y="22728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– на </a:t>
            </a:r>
            <a:r>
              <a:rPr lang="uk-UA" sz="3600" dirty="0" smtClean="0">
                <a:latin typeface="Monotype Corsiva" panose="03010101010201010101" pitchFamily="66" charset="0"/>
              </a:rPr>
              <a:t>ІІ ділянці.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12250" y="489865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339775" y="2979991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42374" y="2926052"/>
            <a:ext cx="4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77828" y="300628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– на </a:t>
            </a:r>
            <a:r>
              <a:rPr lang="uk-UA" sz="3600" dirty="0" smtClean="0">
                <a:latin typeface="Monotype Corsiva" panose="03010101010201010101" pitchFamily="66" charset="0"/>
              </a:rPr>
              <a:t>І </a:t>
            </a:r>
            <a:r>
              <a:rPr lang="uk-UA" sz="3600" dirty="0" err="1" smtClean="0">
                <a:latin typeface="Monotype Corsiva" panose="03010101010201010101" pitchFamily="66" charset="0"/>
              </a:rPr>
              <a:t>і</a:t>
            </a:r>
            <a:r>
              <a:rPr lang="uk-UA" sz="3600" dirty="0" smtClean="0">
                <a:latin typeface="Monotype Corsiva" panose="03010101010201010101" pitchFamily="66" charset="0"/>
              </a:rPr>
              <a:t> ІІ ділянках.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2" t="44046" r="66796" b="42918"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1" t="44025" r="22037" b="42939"/>
          <a:stretch/>
        </p:blipFill>
        <p:spPr>
          <a:xfrm>
            <a:off x="2992365" y="299270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6306" y="3115295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0" t="43676" r="22318" b="43288"/>
          <a:stretch/>
        </p:blipFill>
        <p:spPr>
          <a:xfrm>
            <a:off x="3717265" y="224537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43499" r="76407" b="43465"/>
          <a:stretch/>
        </p:blipFill>
        <p:spPr>
          <a:xfrm>
            <a:off x="1840337" y="2225525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" t="44509" r="86011" b="42455"/>
          <a:stretch/>
        </p:blipFill>
        <p:spPr>
          <a:xfrm>
            <a:off x="4033630" y="2288281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222" y="2307981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5" t="43977" r="30813" b="42987"/>
          <a:stretch/>
        </p:blipFill>
        <p:spPr>
          <a:xfrm>
            <a:off x="2228531" y="225242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9" t="43066" r="13719" b="43898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9" t="43431" r="48809" b="43533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6613" y="5261823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171 дерево всього спиляли.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43878" r="76451" b="43086"/>
          <a:stretch/>
        </p:blipFill>
        <p:spPr>
          <a:xfrm>
            <a:off x="1835175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4" t="44049" r="31424" b="42915"/>
          <a:stretch/>
        </p:blipFill>
        <p:spPr>
          <a:xfrm>
            <a:off x="2192690" y="3006285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6" t="43653" r="85352" b="43311"/>
          <a:stretch/>
        </p:blipFill>
        <p:spPr>
          <a:xfrm>
            <a:off x="3336456" y="2985829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0" t="44946" r="3448" b="42017"/>
          <a:stretch/>
        </p:blipFill>
        <p:spPr>
          <a:xfrm>
            <a:off x="4511814" y="3050533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5" t="43659" r="85033" b="43305"/>
          <a:stretch/>
        </p:blipFill>
        <p:spPr>
          <a:xfrm>
            <a:off x="4108440" y="297770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324947" y="3741084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51994" y="368744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93793" y="376361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– на </a:t>
            </a:r>
            <a:r>
              <a:rPr lang="uk-UA" sz="3600" dirty="0" smtClean="0">
                <a:latin typeface="Monotype Corsiva" panose="03010101010201010101" pitchFamily="66" charset="0"/>
              </a:rPr>
              <a:t>ІІІ ділянці</a:t>
            </a:r>
            <a:r>
              <a:rPr lang="uk-UA" sz="36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5" t="43722" r="57463" b="43242"/>
          <a:stretch/>
        </p:blipFill>
        <p:spPr>
          <a:xfrm>
            <a:off x="3362769" y="3727599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087600" y="3860134"/>
            <a:ext cx="278475" cy="25091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" t="43372" r="85996" b="43592"/>
          <a:stretch/>
        </p:blipFill>
        <p:spPr>
          <a:xfrm>
            <a:off x="1773155" y="3723719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4" t="44890" r="4894" b="42074"/>
          <a:stretch/>
        </p:blipFill>
        <p:spPr>
          <a:xfrm>
            <a:off x="2136083" y="3780563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 t="43575" r="39584" b="43389"/>
          <a:stretch/>
        </p:blipFill>
        <p:spPr>
          <a:xfrm>
            <a:off x="4470840" y="3721162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5" t="43379" r="67213" b="43585"/>
          <a:stretch/>
        </p:blipFill>
        <p:spPr>
          <a:xfrm>
            <a:off x="4847033" y="3713042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491821" y="314126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0" t="43676" r="22318" b="43288"/>
          <a:stretch/>
        </p:blipFill>
        <p:spPr>
          <a:xfrm>
            <a:off x="4843296" y="2988649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1" t="44025" r="22037" b="42939"/>
          <a:stretch/>
        </p:blipFill>
        <p:spPr>
          <a:xfrm>
            <a:off x="2610436" y="3744523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12256" r="90970" b="82753"/>
          <a:stretch/>
        </p:blipFill>
        <p:spPr>
          <a:xfrm>
            <a:off x="2882324" y="3874691"/>
            <a:ext cx="421206" cy="27650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0" t="43419" r="48588" b="43545"/>
          <a:stretch/>
        </p:blipFill>
        <p:spPr>
          <a:xfrm>
            <a:off x="3738962" y="3724794"/>
            <a:ext cx="463844" cy="58925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7" t="42934" r="57772" b="43224"/>
          <a:stretch/>
        </p:blipFill>
        <p:spPr>
          <a:xfrm>
            <a:off x="1348863" y="4468579"/>
            <a:ext cx="470473" cy="58694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64905" y="443247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484348" y="449083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</a:t>
            </a:r>
          </a:p>
        </p:txBody>
      </p:sp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089942" y="4614059"/>
            <a:ext cx="278475" cy="25091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8" t="44021" r="31050" b="42943"/>
          <a:stretch/>
        </p:blipFill>
        <p:spPr>
          <a:xfrm>
            <a:off x="4847033" y="4529310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t="43677" r="85285" b="43287"/>
          <a:stretch/>
        </p:blipFill>
        <p:spPr>
          <a:xfrm>
            <a:off x="4454933" y="4493502"/>
            <a:ext cx="463844" cy="58925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3" t="43270" r="39385" b="43694"/>
          <a:stretch/>
        </p:blipFill>
        <p:spPr>
          <a:xfrm>
            <a:off x="3362769" y="4484023"/>
            <a:ext cx="463844" cy="58925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4" t="43722" r="67084" b="43242"/>
          <a:stretch/>
        </p:blipFill>
        <p:spPr>
          <a:xfrm>
            <a:off x="3710316" y="4477175"/>
            <a:ext cx="463844" cy="58925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4" t="11892" r="84456" b="83117"/>
          <a:stretch/>
        </p:blipFill>
        <p:spPr>
          <a:xfrm>
            <a:off x="2892627" y="4636461"/>
            <a:ext cx="421206" cy="25117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t="43677" r="85285" b="43287"/>
          <a:stretch/>
        </p:blipFill>
        <p:spPr>
          <a:xfrm>
            <a:off x="5226794" y="4519370"/>
            <a:ext cx="463844" cy="5892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8941" y="4484023"/>
            <a:ext cx="463336" cy="5913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0153" y="4530141"/>
            <a:ext cx="463336" cy="5913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9927" y="4467342"/>
            <a:ext cx="463336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  <p:bldP spid="103" grpId="0"/>
      <p:bldP spid="1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65971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 квадрат, довжина сторін якого на 4 см менша за довжину сторін рівностороннього трикутника з периметром 18 см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7" name="Скругленный прямоугольник 36"/>
          <p:cNvSpPr/>
          <p:nvPr/>
        </p:nvSpPr>
        <p:spPr>
          <a:xfrm>
            <a:off x="179430" y="1975309"/>
            <a:ext cx="11869616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6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lvl="0"/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1) 18 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3 </a:t>
            </a:r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6 </a:t>
            </a:r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(см) 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– </a:t>
            </a:r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сторона 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трикутника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79430" y="3700955"/>
            <a:ext cx="11800669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uk-UA" sz="54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lvl="0"/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2) 6 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– 4 = 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2 </a:t>
            </a:r>
            <a:r>
              <a:rPr lang="uk-UA" sz="54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(см) 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– сторона квадрата</a:t>
            </a:r>
          </a:p>
          <a:p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65971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 квадрат, довжина сторін якого на 4 см менша за довжину сторін рівностороннього трикутника з периметром 18 см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/>
          <p:nvPr/>
        </p:nvSpPr>
        <p:spPr>
          <a:xfrm>
            <a:off x="1062037" y="2040002"/>
            <a:ext cx="3517727" cy="32151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46723" y="3185924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691" r="54119" b="61811"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1" t="43404" r="67148" b="42754"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0" t="44105" r="39269" b="42053"/>
          <a:stretch/>
        </p:blipFill>
        <p:spPr>
          <a:xfrm>
            <a:off x="7978139" y="1586266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3" t="43747" r="76465" b="43217"/>
          <a:stretch/>
        </p:blipFill>
        <p:spPr>
          <a:xfrm>
            <a:off x="8420342" y="1568374"/>
            <a:ext cx="498850" cy="6337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74315" y="2549804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8" t="43444" r="67460" b="43520"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78" y="2516537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6" t="42502" r="56983" b="43656"/>
          <a:stretch/>
        </p:blipFill>
        <p:spPr>
          <a:xfrm>
            <a:off x="1620104" y="2349229"/>
            <a:ext cx="545931" cy="681083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3845" r="76703" b="43119"/>
          <a:stretch/>
        </p:blipFill>
        <p:spPr>
          <a:xfrm>
            <a:off x="2405384" y="2428147"/>
            <a:ext cx="503493" cy="63962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43576" r="84873" b="43388"/>
          <a:stretch/>
        </p:blipFill>
        <p:spPr>
          <a:xfrm>
            <a:off x="2072472" y="3266242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2" t="43721" r="48376" b="43243"/>
          <a:stretch/>
        </p:blipFill>
        <p:spPr>
          <a:xfrm>
            <a:off x="1594029" y="4110926"/>
            <a:ext cx="503493" cy="63962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43279" r="76521" b="43685"/>
          <a:stretch/>
        </p:blipFill>
        <p:spPr>
          <a:xfrm>
            <a:off x="2868804" y="3242274"/>
            <a:ext cx="503493" cy="63962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1" t="43441" r="57477" b="43523"/>
          <a:stretch/>
        </p:blipFill>
        <p:spPr>
          <a:xfrm>
            <a:off x="2059234" y="4095168"/>
            <a:ext cx="503493" cy="639623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12629" r="91250" b="82380"/>
          <a:stretch/>
        </p:blipFill>
        <p:spPr>
          <a:xfrm>
            <a:off x="2782644" y="4292486"/>
            <a:ext cx="421206" cy="2765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43241" r="67141" b="43723"/>
          <a:stretch/>
        </p:blipFill>
        <p:spPr>
          <a:xfrm>
            <a:off x="5441849" y="2393208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2267" r="90977" b="83074"/>
          <a:stretch/>
        </p:blipFill>
        <p:spPr>
          <a:xfrm>
            <a:off x="3202967" y="2583971"/>
            <a:ext cx="412715" cy="258098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43576" r="76786" b="43388"/>
          <a:stretch/>
        </p:blipFill>
        <p:spPr>
          <a:xfrm>
            <a:off x="5395987" y="4101180"/>
            <a:ext cx="503493" cy="63962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6" t="43862" r="13352" b="43102"/>
          <a:stretch/>
        </p:blipFill>
        <p:spPr>
          <a:xfrm>
            <a:off x="3715227" y="3266242"/>
            <a:ext cx="503493" cy="63962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43576" r="84873" b="43388"/>
          <a:stretch/>
        </p:blipFill>
        <p:spPr>
          <a:xfrm>
            <a:off x="5080854" y="2405750"/>
            <a:ext cx="503493" cy="63962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43412" r="67709" b="43552"/>
          <a:stretch/>
        </p:blipFill>
        <p:spPr>
          <a:xfrm>
            <a:off x="3262384" y="4099380"/>
            <a:ext cx="503493" cy="639623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233" y="3345222"/>
            <a:ext cx="408812" cy="41878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37091" y="3395406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43763" r="85988" b="43201"/>
          <a:stretch/>
        </p:blipFill>
        <p:spPr>
          <a:xfrm>
            <a:off x="4960012" y="4106817"/>
            <a:ext cx="503493" cy="63962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43844" r="58084" b="43120"/>
          <a:stretch/>
        </p:blipFill>
        <p:spPr>
          <a:xfrm>
            <a:off x="1546639" y="3259113"/>
            <a:ext cx="503493" cy="63962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273295" y="4239315"/>
            <a:ext cx="312609" cy="2816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0" t="43662" r="31358" b="43302"/>
          <a:stretch/>
        </p:blipFill>
        <p:spPr>
          <a:xfrm>
            <a:off x="3689098" y="2409313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5" t="43788" r="13563" b="43176"/>
          <a:stretch/>
        </p:blipFill>
        <p:spPr>
          <a:xfrm>
            <a:off x="4119413" y="2412270"/>
            <a:ext cx="503493" cy="63962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2" t="44292" r="77096" b="42672"/>
          <a:stretch/>
        </p:blipFill>
        <p:spPr>
          <a:xfrm>
            <a:off x="2388590" y="4127549"/>
            <a:ext cx="503493" cy="63962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43803" r="58069" b="43161"/>
          <a:stretch/>
        </p:blipFill>
        <p:spPr>
          <a:xfrm>
            <a:off x="4111198" y="4099380"/>
            <a:ext cx="503493" cy="639623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6" t="43834" r="22472" b="43130"/>
          <a:stretch/>
        </p:blipFill>
        <p:spPr>
          <a:xfrm>
            <a:off x="4563435" y="3263760"/>
            <a:ext cx="503493" cy="639623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3256655" y="3290624"/>
            <a:ext cx="408812" cy="542922"/>
            <a:chOff x="2361639" y="2985697"/>
            <a:chExt cx="408812" cy="542922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2" t="44292" r="77096" b="42672"/>
          <a:stretch/>
        </p:blipFill>
        <p:spPr>
          <a:xfrm>
            <a:off x="3652144" y="4140157"/>
            <a:ext cx="503493" cy="639623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3" t="11593" r="84697" b="83416"/>
          <a:stretch/>
        </p:blipFill>
        <p:spPr>
          <a:xfrm>
            <a:off x="4511812" y="4276728"/>
            <a:ext cx="421206" cy="27650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8" t="43743" r="67620" b="43221"/>
          <a:stretch/>
        </p:blipFill>
        <p:spPr>
          <a:xfrm>
            <a:off x="5830665" y="4106817"/>
            <a:ext cx="503493" cy="63962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43412" r="67709" b="43552"/>
          <a:stretch/>
        </p:blipFill>
        <p:spPr>
          <a:xfrm>
            <a:off x="6665387" y="4097337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43763" r="85988" b="43201"/>
          <a:stretch/>
        </p:blipFill>
        <p:spPr>
          <a:xfrm>
            <a:off x="7515368" y="4108330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43803" r="58069" b="43161"/>
          <a:stretch/>
        </p:blipFill>
        <p:spPr>
          <a:xfrm>
            <a:off x="7111696" y="4104774"/>
            <a:ext cx="503493" cy="63962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6" t="44011" r="39362" b="42953"/>
          <a:stretch/>
        </p:blipFill>
        <p:spPr>
          <a:xfrm>
            <a:off x="1602244" y="4964898"/>
            <a:ext cx="503493" cy="63962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7" t="43295" r="3841" b="43669"/>
          <a:stretch/>
        </p:blipFill>
        <p:spPr>
          <a:xfrm>
            <a:off x="2037571" y="4932462"/>
            <a:ext cx="503493" cy="63962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12629" r="91250" b="82380"/>
          <a:stretch/>
        </p:blipFill>
        <p:spPr>
          <a:xfrm>
            <a:off x="2790859" y="5146458"/>
            <a:ext cx="421206" cy="27650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43576" r="76786" b="43388"/>
          <a:stretch/>
        </p:blipFill>
        <p:spPr>
          <a:xfrm>
            <a:off x="4973533" y="4947579"/>
            <a:ext cx="503493" cy="63962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43412" r="67709" b="43552"/>
          <a:stretch/>
        </p:blipFill>
        <p:spPr>
          <a:xfrm>
            <a:off x="3257205" y="4942722"/>
            <a:ext cx="503493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3" t="43618" r="49115" b="43346"/>
          <a:stretch/>
        </p:blipFill>
        <p:spPr>
          <a:xfrm>
            <a:off x="5811883" y="4947579"/>
            <a:ext cx="503493" cy="63962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281510" y="5093287"/>
            <a:ext cx="312609" cy="281666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1" t="44292" r="31617" b="42672"/>
          <a:stretch/>
        </p:blipFill>
        <p:spPr>
          <a:xfrm>
            <a:off x="2396805" y="4981521"/>
            <a:ext cx="503493" cy="63962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43803" r="58069" b="43161"/>
          <a:stretch/>
        </p:blipFill>
        <p:spPr>
          <a:xfrm>
            <a:off x="3693429" y="4949138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1" t="44292" r="49197" b="42672"/>
          <a:stretch/>
        </p:blipFill>
        <p:spPr>
          <a:xfrm>
            <a:off x="4104060" y="4981520"/>
            <a:ext cx="503493" cy="63962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3" t="11593" r="84697" b="83416"/>
          <a:stretch/>
        </p:blipFill>
        <p:spPr>
          <a:xfrm>
            <a:off x="4520027" y="5130700"/>
            <a:ext cx="421206" cy="27650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8" t="43743" r="67620" b="43221"/>
          <a:stretch/>
        </p:blipFill>
        <p:spPr>
          <a:xfrm>
            <a:off x="5408211" y="4953216"/>
            <a:ext cx="503493" cy="63962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7" t="43412" r="13461" b="43552"/>
          <a:stretch/>
        </p:blipFill>
        <p:spPr>
          <a:xfrm>
            <a:off x="7103784" y="4932462"/>
            <a:ext cx="503493" cy="63962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43803" r="58069" b="43161"/>
          <a:stretch/>
        </p:blipFill>
        <p:spPr>
          <a:xfrm>
            <a:off x="6683984" y="4956264"/>
            <a:ext cx="503493" cy="639623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1" t="43412" r="31367" b="43552"/>
          <a:stretch/>
        </p:blipFill>
        <p:spPr>
          <a:xfrm>
            <a:off x="7549008" y="4934852"/>
            <a:ext cx="503493" cy="639623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43412" r="67709" b="43552"/>
          <a:stretch/>
        </p:blipFill>
        <p:spPr>
          <a:xfrm>
            <a:off x="7533065" y="2409156"/>
            <a:ext cx="503493" cy="639623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1" t="43412" r="31367" b="43552"/>
          <a:stretch/>
        </p:blipFill>
        <p:spPr>
          <a:xfrm>
            <a:off x="7122266" y="2394088"/>
            <a:ext cx="503493" cy="63962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12629" r="91250" b="82380"/>
          <a:stretch/>
        </p:blipFill>
        <p:spPr>
          <a:xfrm>
            <a:off x="7905411" y="2602518"/>
            <a:ext cx="421206" cy="276501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1" t="43441" r="57477" b="43523"/>
          <a:stretch/>
        </p:blipFill>
        <p:spPr>
          <a:xfrm>
            <a:off x="8453585" y="2408123"/>
            <a:ext cx="503493" cy="639623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6" t="43929" r="22632" b="43035"/>
          <a:stretch/>
        </p:blipFill>
        <p:spPr>
          <a:xfrm>
            <a:off x="8809942" y="2432091"/>
            <a:ext cx="503493" cy="639623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43521" r="57870" b="43443"/>
          <a:stretch/>
        </p:blipFill>
        <p:spPr>
          <a:xfrm>
            <a:off x="9690378" y="2405750"/>
            <a:ext cx="503493" cy="63962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1807" y="2508698"/>
            <a:ext cx="408812" cy="418784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127601" y="2572937"/>
            <a:ext cx="312609" cy="281666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43763" r="85988" b="43201"/>
          <a:stretch/>
        </p:blipFill>
        <p:spPr>
          <a:xfrm>
            <a:off x="10513298" y="2421814"/>
            <a:ext cx="503493" cy="639623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0" t="44292" r="4748" b="42672"/>
          <a:stretch/>
        </p:blipFill>
        <p:spPr>
          <a:xfrm>
            <a:off x="10928637" y="2449914"/>
            <a:ext cx="503493" cy="639623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0" t="44292" r="4748" b="42672"/>
          <a:stretch/>
        </p:blipFill>
        <p:spPr>
          <a:xfrm>
            <a:off x="11363413" y="2449914"/>
            <a:ext cx="503493" cy="639623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889221" y="2272310"/>
            <a:ext cx="2532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)</a:t>
            </a:r>
          </a:p>
        </p:txBody>
      </p:sp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t="43412" r="67709" b="43552"/>
          <a:stretch/>
        </p:blipFill>
        <p:spPr>
          <a:xfrm>
            <a:off x="7111695" y="3250396"/>
            <a:ext cx="503493" cy="63962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1" t="43412" r="31367" b="43552"/>
          <a:stretch/>
        </p:blipFill>
        <p:spPr>
          <a:xfrm>
            <a:off x="7546296" y="3248466"/>
            <a:ext cx="503493" cy="63962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t="11534" r="84052" b="83475"/>
          <a:stretch/>
        </p:blipFill>
        <p:spPr>
          <a:xfrm>
            <a:off x="8817571" y="3420908"/>
            <a:ext cx="421206" cy="276501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2" t="43088" r="75426" b="43876"/>
          <a:stretch/>
        </p:blipFill>
        <p:spPr>
          <a:xfrm>
            <a:off x="8496744" y="3231495"/>
            <a:ext cx="503493" cy="639623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6" t="43929" r="39772" b="43035"/>
          <a:stretch/>
        </p:blipFill>
        <p:spPr>
          <a:xfrm>
            <a:off x="9247373" y="3272247"/>
            <a:ext cx="503493" cy="63962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6" t="43344" r="76202" b="43620"/>
          <a:stretch/>
        </p:blipFill>
        <p:spPr>
          <a:xfrm>
            <a:off x="9716507" y="3239321"/>
            <a:ext cx="503493" cy="639623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0911" y="3352168"/>
            <a:ext cx="408812" cy="418784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556180" y="3388687"/>
            <a:ext cx="312609" cy="281666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3" t="43325" r="31725" b="43639"/>
          <a:stretch/>
        </p:blipFill>
        <p:spPr>
          <a:xfrm>
            <a:off x="10920408" y="3231495"/>
            <a:ext cx="503493" cy="639623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4" t="44511" r="13504" b="42453"/>
          <a:stretch/>
        </p:blipFill>
        <p:spPr>
          <a:xfrm>
            <a:off x="10072457" y="3304342"/>
            <a:ext cx="503493" cy="639623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80" t="44292" r="4748" b="42672"/>
          <a:stretch/>
        </p:blipFill>
        <p:spPr>
          <a:xfrm>
            <a:off x="11354586" y="3285230"/>
            <a:ext cx="503493" cy="639623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054054" y="3047746"/>
            <a:ext cx="216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)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4" t="43526" r="66844" b="43438"/>
          <a:stretch/>
        </p:blipFill>
        <p:spPr>
          <a:xfrm>
            <a:off x="11778290" y="3244748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A6FDC34D-EA17-4469-B291-2416591B81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8" t="43576" r="39250" b="43388"/>
          <a:stretch/>
        </p:blipFill>
        <p:spPr>
          <a:xfrm>
            <a:off x="2044421" y="3044558"/>
            <a:ext cx="266521" cy="338581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EC37EE88-07B9-4F4D-8D09-CD43B3C92C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1" t="43844" r="67047" b="43120"/>
          <a:stretch/>
        </p:blipFill>
        <p:spPr>
          <a:xfrm>
            <a:off x="1710486" y="3050106"/>
            <a:ext cx="266521" cy="338581"/>
          </a:xfrm>
          <a:prstGeom prst="rect">
            <a:avLst/>
          </a:prstGeom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7EB46C5E-781C-4AE7-9E58-45EDFE14B112}"/>
              </a:ext>
            </a:extLst>
          </p:cNvPr>
          <p:cNvCxnSpPr>
            <a:cxnSpLocks/>
          </p:cNvCxnSpPr>
          <p:nvPr/>
        </p:nvCxnSpPr>
        <p:spPr>
          <a:xfrm flipH="1">
            <a:off x="1523219" y="3378175"/>
            <a:ext cx="924744" cy="4205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6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3</a:t>
            </a:r>
            <a:r>
              <a:rPr lang="en-US" sz="4400" b="1" dirty="0" smtClean="0">
                <a:solidFill>
                  <a:srgbClr val="2F3242"/>
                </a:solidFill>
              </a:rPr>
              <a:t>6</a:t>
            </a:r>
            <a:r>
              <a:rPr lang="uk-UA" sz="4400" b="1" dirty="0" smtClean="0">
                <a:solidFill>
                  <a:srgbClr val="2F3242"/>
                </a:solidFill>
              </a:rPr>
              <a:t>0,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рівняння </a:t>
            </a:r>
            <a:r>
              <a:rPr lang="uk-UA" sz="4400" b="1" dirty="0">
                <a:solidFill>
                  <a:srgbClr val="2F3242"/>
                </a:solidFill>
              </a:rPr>
              <a:t>3</a:t>
            </a:r>
            <a:r>
              <a:rPr lang="en-US" sz="4400" b="1" dirty="0" smtClean="0">
                <a:solidFill>
                  <a:srgbClr val="2F3242"/>
                </a:solidFill>
              </a:rPr>
              <a:t>6</a:t>
            </a:r>
            <a:r>
              <a:rPr lang="uk-UA" sz="4400" b="1" dirty="0" smtClean="0">
                <a:solidFill>
                  <a:srgbClr val="2F3242"/>
                </a:solidFill>
              </a:rPr>
              <a:t>4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колода лісу векто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19692" r="43152" b="44616"/>
          <a:stretch/>
        </p:blipFill>
        <p:spPr bwMode="auto">
          <a:xfrm>
            <a:off x="176939" y="1471966"/>
            <a:ext cx="4550377" cy="328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850296" y="1499544"/>
            <a:ext cx="7001657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3 вантажівки навантажили по 17 зрубаних колод, а на 4 вантажівки – по 21 колоді. Скільки всього колод вивезли цими вантажівками?</a:t>
            </a:r>
          </a:p>
        </p:txBody>
      </p:sp>
    </p:spTree>
    <p:extLst>
      <p:ext uri="{BB962C8B-B14F-4D97-AF65-F5344CB8AC3E}">
        <p14:creationId xmlns:p14="http://schemas.microsoft.com/office/powerpoint/2010/main" val="1802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4360" y="226361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на 3 </a:t>
            </a:r>
            <a:r>
              <a:rPr lang="uk-UA" sz="3600" dirty="0" smtClean="0">
                <a:latin typeface="Monotype Corsiva" panose="03010101010201010101" pitchFamily="66" charset="0"/>
              </a:rPr>
              <a:t>вантажівках.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88146" y="41601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7004" y="301583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</a:t>
            </a:r>
            <a:r>
              <a:rPr lang="uk-UA" sz="3600" dirty="0" smtClean="0">
                <a:latin typeface="Monotype Corsiva" panose="03010101010201010101" pitchFamily="66" charset="0"/>
              </a:rPr>
              <a:t>на </a:t>
            </a:r>
            <a:r>
              <a:rPr lang="uk-UA" sz="3600" dirty="0" smtClean="0">
                <a:latin typeface="Monotype Corsiva" panose="03010101010201010101" pitchFamily="66" charset="0"/>
              </a:rPr>
              <a:t>4 вантажівках.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7" t="44225" r="66751" b="42739"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3" t="43375" r="57445" b="43589"/>
          <a:stretch/>
        </p:blipFill>
        <p:spPr>
          <a:xfrm>
            <a:off x="2991392" y="297770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29759" y="3118933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75" r="85440" b="43389"/>
          <a:stretch/>
        </p:blipFill>
        <p:spPr>
          <a:xfrm>
            <a:off x="4092754" y="2248435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7" t="43216" r="31501" b="43748"/>
          <a:stretch/>
        </p:blipFill>
        <p:spPr>
          <a:xfrm>
            <a:off x="2176236" y="22192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9" t="44428" r="49379" b="42536"/>
          <a:stretch/>
        </p:blipFill>
        <p:spPr>
          <a:xfrm>
            <a:off x="3655235" y="2281451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222" y="2307981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t="43768" r="85511" b="43196"/>
          <a:stretch/>
        </p:blipFill>
        <p:spPr>
          <a:xfrm>
            <a:off x="1838058" y="2248019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04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2" t="43178" r="4686" b="43786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1" t="43431" r="39687" b="43533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67114" y="4561214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>
                <a:latin typeface="Monotype Corsiva" panose="03010101010201010101" pitchFamily="66" charset="0"/>
              </a:rPr>
              <a:t>135 </a:t>
            </a:r>
            <a:r>
              <a:rPr lang="uk-UA" sz="3200" smtClean="0">
                <a:latin typeface="Monotype Corsiva" panose="03010101010201010101" pitchFamily="66" charset="0"/>
              </a:rPr>
              <a:t> </a:t>
            </a:r>
            <a:r>
              <a:rPr lang="uk-UA" sz="3200" dirty="0">
                <a:latin typeface="Monotype Corsiva" panose="03010101010201010101" pitchFamily="66" charset="0"/>
              </a:rPr>
              <a:t>колод всього вивезли.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75" r="85440" b="43389"/>
          <a:stretch/>
        </p:blipFill>
        <p:spPr>
          <a:xfrm>
            <a:off x="2222206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 t="44714" r="77420" b="42250"/>
          <a:stretch/>
        </p:blipFill>
        <p:spPr>
          <a:xfrm>
            <a:off x="1752750" y="3039583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7249" y="3056119"/>
            <a:ext cx="408812" cy="41878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1" t="43666" r="57937" b="43298"/>
          <a:stretch/>
        </p:blipFill>
        <p:spPr>
          <a:xfrm>
            <a:off x="4082473" y="2985829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3" t="43649" r="22215" b="43315"/>
          <a:stretch/>
        </p:blipFill>
        <p:spPr>
          <a:xfrm>
            <a:off x="3725006" y="298300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8" t="43131" r="67151" b="43027"/>
          <a:stretch/>
        </p:blipFill>
        <p:spPr>
          <a:xfrm>
            <a:off x="1450585" y="3720364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49260" y="365692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75" r="85440" b="43389"/>
          <a:stretch/>
        </p:blipFill>
        <p:spPr>
          <a:xfrm>
            <a:off x="2220796" y="3724785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6" t="44714" r="49742" b="42250"/>
          <a:stretch/>
        </p:blipFill>
        <p:spPr>
          <a:xfrm>
            <a:off x="1752750" y="3777441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1" t="43666" r="57937" b="43298"/>
          <a:stretch/>
        </p:blipFill>
        <p:spPr>
          <a:xfrm>
            <a:off x="3332410" y="3727609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3" t="43649" r="22215" b="43315"/>
          <a:stretch/>
        </p:blipFill>
        <p:spPr>
          <a:xfrm>
            <a:off x="2974943" y="3724785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7877" y="3877807"/>
            <a:ext cx="278475" cy="25091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524782" y="3895006"/>
            <a:ext cx="421206" cy="27650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51876" y="374925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75" r="85440" b="43389"/>
          <a:stretch/>
        </p:blipFill>
        <p:spPr>
          <a:xfrm>
            <a:off x="4076595" y="3727395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9" t="44428" r="49379" b="42536"/>
          <a:stretch/>
        </p:blipFill>
        <p:spPr>
          <a:xfrm>
            <a:off x="4762351" y="3768065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9" t="44519" r="67799" b="42445"/>
          <a:stretch/>
        </p:blipFill>
        <p:spPr>
          <a:xfrm>
            <a:off x="4412238" y="3768065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60719</TotalTime>
  <Words>632</Words>
  <Application>Microsoft Office PowerPoint</Application>
  <PresentationFormat>Широкоэкранный</PresentationFormat>
  <Paragraphs>278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11333</cp:revision>
  <dcterms:created xsi:type="dcterms:W3CDTF">2018-01-05T16:38:53Z</dcterms:created>
  <dcterms:modified xsi:type="dcterms:W3CDTF">2022-03-19T13:22:24Z</dcterms:modified>
</cp:coreProperties>
</file>